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7" r:id="rId4"/>
    <p:sldId id="284" r:id="rId5"/>
    <p:sldId id="285" r:id="rId6"/>
    <p:sldId id="286" r:id="rId7"/>
    <p:sldId id="271" r:id="rId8"/>
    <p:sldId id="272" r:id="rId9"/>
    <p:sldId id="282" r:id="rId10"/>
    <p:sldId id="283" r:id="rId11"/>
    <p:sldId id="292" r:id="rId12"/>
    <p:sldId id="288" r:id="rId13"/>
    <p:sldId id="291" r:id="rId14"/>
    <p:sldId id="289" r:id="rId15"/>
    <p:sldId id="290" r:id="rId16"/>
    <p:sldId id="28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BE81D5C-4B33-4115-B22E-38E0B70246EC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6E3B60A-534E-4EF9-B612-27296E3BF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2FD70-A0DA-4D21-A1E3-4E2FA669D15B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E1ADE-D8DD-465A-886D-5D706289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7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E1ADE-D8DD-465A-886D-5D706289B1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ED9A-9A77-4ABB-AAD0-79C2EA72AB4F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378D-494B-4C8A-9F8D-AE8AB941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ED9A-9A77-4ABB-AAD0-79C2EA72AB4F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378D-494B-4C8A-9F8D-AE8AB941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ED9A-9A77-4ABB-AAD0-79C2EA72AB4F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378D-494B-4C8A-9F8D-AE8AB941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ED9A-9A77-4ABB-AAD0-79C2EA72AB4F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378D-494B-4C8A-9F8D-AE8AB941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ED9A-9A77-4ABB-AAD0-79C2EA72AB4F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378D-494B-4C8A-9F8D-AE8AB941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ED9A-9A77-4ABB-AAD0-79C2EA72AB4F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378D-494B-4C8A-9F8D-AE8AB941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ED9A-9A77-4ABB-AAD0-79C2EA72AB4F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378D-494B-4C8A-9F8D-AE8AB941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ED9A-9A77-4ABB-AAD0-79C2EA72AB4F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378D-494B-4C8A-9F8D-AE8AB941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ED9A-9A77-4ABB-AAD0-79C2EA72AB4F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378D-494B-4C8A-9F8D-AE8AB941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ED9A-9A77-4ABB-AAD0-79C2EA72AB4F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378D-494B-4C8A-9F8D-AE8AB941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ED9A-9A77-4ABB-AAD0-79C2EA72AB4F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378D-494B-4C8A-9F8D-AE8AB941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ED9A-9A77-4ABB-AAD0-79C2EA72AB4F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378D-494B-4C8A-9F8D-AE8AB941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ielsongroup.org/books-materials/" TargetMode="External"/><Relationship Id="rId2" Type="http://schemas.openxmlformats.org/officeDocument/2006/relationships/hyperlink" Target="https://www.danielsongroup.org/framewor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stce.nesinc.com/PageView.aspx?f=GEN_WhatTestsDoINeedToTak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tce.nesinc.com/PageView.aspx?f=HTML_FRAG/GENRB_SafetyNet_Tests.html" TargetMode="External"/><Relationship Id="rId2" Type="http://schemas.openxmlformats.org/officeDocument/2006/relationships/hyperlink" Target="https://www.nystce.nesinc.com/PageView.aspx?f=HTML_FRAG/GENRB_SafetyNet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r>
              <a:rPr lang="en-US" dirty="0"/>
              <a:t>Education Departmental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3.30.17</a:t>
            </a:r>
            <a:endParaRPr lang="en-US" dirty="0"/>
          </a:p>
          <a:p>
            <a:r>
              <a:rPr lang="en-US" dirty="0"/>
              <a:t>Important Updates</a:t>
            </a:r>
          </a:p>
        </p:txBody>
      </p:sp>
      <p:pic>
        <p:nvPicPr>
          <p:cNvPr id="1026" name="Picture 2" descr="Image result for minions working toge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0599"/>
            <a:ext cx="1457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152400"/>
            <a:ext cx="517071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Domains!!!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Domain 1: Planning and Preparation</a:t>
            </a:r>
            <a:endParaRPr lang="en-US" dirty="0"/>
          </a:p>
          <a:p>
            <a:r>
              <a:rPr lang="en-US" b="1" dirty="0">
                <a:hlinkClick r:id="rId2"/>
              </a:rPr>
              <a:t>+</a:t>
            </a:r>
            <a:r>
              <a:rPr lang="en-US" dirty="0">
                <a:hlinkClick r:id="rId2"/>
              </a:rPr>
              <a:t>Domain 2: Classroom Environment</a:t>
            </a:r>
            <a:endParaRPr lang="en-US" dirty="0"/>
          </a:p>
          <a:p>
            <a:r>
              <a:rPr lang="en-US" b="1" dirty="0">
                <a:hlinkClick r:id="rId2"/>
              </a:rPr>
              <a:t>+</a:t>
            </a:r>
            <a:r>
              <a:rPr lang="en-US" dirty="0">
                <a:hlinkClick r:id="rId2"/>
              </a:rPr>
              <a:t>Domain 3: Instruction</a:t>
            </a:r>
            <a:endParaRPr lang="en-US" dirty="0"/>
          </a:p>
          <a:p>
            <a:r>
              <a:rPr lang="en-US" b="1" u="sng" dirty="0">
                <a:hlinkClick r:id="rId2"/>
              </a:rPr>
              <a:t>+</a:t>
            </a:r>
            <a:r>
              <a:rPr lang="en-US" u="sng" dirty="0">
                <a:hlinkClick r:id="rId2"/>
              </a:rPr>
              <a:t>Domain 4: Professional Responsibilities</a:t>
            </a:r>
            <a:endParaRPr lang="en-US" u="sng" dirty="0"/>
          </a:p>
          <a:p>
            <a:endParaRPr lang="en-US" u="sng" dirty="0"/>
          </a:p>
          <a:p>
            <a:r>
              <a:rPr lang="en-US" dirty="0">
                <a:hlinkClick r:id="rId2"/>
              </a:rPr>
              <a:t>https://www.danielsongroup.org/framework/</a:t>
            </a:r>
            <a:endParaRPr lang="en-US" dirty="0"/>
          </a:p>
          <a:p>
            <a:r>
              <a:rPr lang="en-US" dirty="0">
                <a:hlinkClick r:id="rId3"/>
              </a:rPr>
              <a:t>https://www.danielsongroup.org/books-materials/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10"/>
            <a:ext cx="2485463" cy="327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84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NYSED has eliminated the ALST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https://www.nystce.nesinc.com/PageView.aspx?f=GEN_WhatTestsDoINeedToTake.html</a:t>
            </a:r>
            <a:endParaRPr lang="en-US" dirty="0"/>
          </a:p>
          <a:p>
            <a:r>
              <a:rPr lang="en-US" dirty="0"/>
              <a:t>New </a:t>
            </a:r>
            <a:r>
              <a:rPr lang="en-US" b="1" dirty="0"/>
              <a:t>EAS </a:t>
            </a:r>
            <a:r>
              <a:rPr lang="en-US" dirty="0"/>
              <a:t>- The EAS is being revised to include components of the ALST</a:t>
            </a:r>
          </a:p>
          <a:p>
            <a:r>
              <a:rPr lang="en-US" dirty="0"/>
              <a:t>EAS Review Timeline Recommendations</a:t>
            </a:r>
          </a:p>
          <a:p>
            <a:pPr lvl="1"/>
            <a:r>
              <a:rPr lang="en-US" b="1" dirty="0"/>
              <a:t>September 2017 – Framework &amp; Item Review Conference</a:t>
            </a:r>
          </a:p>
          <a:p>
            <a:pPr lvl="1"/>
            <a:r>
              <a:rPr lang="en-US" b="1" dirty="0"/>
              <a:t>October 2017- Post Final Framework on NYSTCE Website</a:t>
            </a:r>
          </a:p>
          <a:p>
            <a:pPr lvl="1"/>
            <a:r>
              <a:rPr lang="en-US" b="1" dirty="0"/>
              <a:t>December 2017- Computer-based Field Testing</a:t>
            </a:r>
          </a:p>
          <a:p>
            <a:pPr lvl="1"/>
            <a:r>
              <a:rPr lang="en-US" b="1" dirty="0"/>
              <a:t>January 2018 – Test Implementation &amp; First Operational Administration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Nets and EXPIRATION dates…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https://www.nystce.nesinc.com/PageView.aspx?f=HTML_FRAG/GENRB_SafetyNet.html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Then</a:t>
            </a:r>
          </a:p>
          <a:p>
            <a:r>
              <a:rPr lang="en-US" dirty="0">
                <a:hlinkClick r:id="rId3"/>
              </a:rPr>
              <a:t>http://www.nystce.nesinc.com/PageView.aspx?f=HTML_FRAG/GENRB_SafetyNet_Tests.html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Handouts….</a:t>
            </a:r>
          </a:p>
        </p:txBody>
      </p:sp>
    </p:spTree>
    <p:extLst>
      <p:ext uri="{BB962C8B-B14F-4D97-AF65-F5344CB8AC3E}">
        <p14:creationId xmlns:p14="http://schemas.microsoft.com/office/powerpoint/2010/main" val="16831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Projections…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877219"/>
            <a:ext cx="78105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38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" y="304801"/>
            <a:ext cx="8926941" cy="618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64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9"/>
            <a:ext cx="9144000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4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questions?????</a:t>
            </a:r>
          </a:p>
        </p:txBody>
      </p:sp>
    </p:spTree>
    <p:extLst>
      <p:ext uri="{BB962C8B-B14F-4D97-AF65-F5344CB8AC3E}">
        <p14:creationId xmlns:p14="http://schemas.microsoft.com/office/powerpoint/2010/main" val="423757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Faculty are busily reviewing </a:t>
            </a:r>
            <a:r>
              <a:rPr lang="en-US" dirty="0">
                <a:solidFill>
                  <a:srgbClr val="FF0000"/>
                </a:solidFill>
              </a:rPr>
              <a:t>Upper Division Portfolios </a:t>
            </a:r>
            <a:r>
              <a:rPr lang="en-US" dirty="0"/>
              <a:t>on </a:t>
            </a:r>
            <a:r>
              <a:rPr lang="en-US" dirty="0">
                <a:solidFill>
                  <a:srgbClr val="FF0000"/>
                </a:solidFill>
              </a:rPr>
              <a:t>Chalk &amp; Wire.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those taking the </a:t>
            </a:r>
            <a:r>
              <a:rPr lang="en-US" dirty="0" err="1"/>
              <a:t>edTPA</a:t>
            </a:r>
            <a:r>
              <a:rPr lang="en-US" dirty="0"/>
              <a:t> or any CBT assessment… it is important to remember that </a:t>
            </a:r>
            <a:r>
              <a:rPr lang="en-US" dirty="0">
                <a:solidFill>
                  <a:srgbClr val="FF0000"/>
                </a:solidFill>
              </a:rPr>
              <a:t>you need to indicate </a:t>
            </a:r>
            <a:r>
              <a:rPr lang="en-US" dirty="0"/>
              <a:t>that our institution (</a:t>
            </a:r>
            <a:r>
              <a:rPr lang="en-US" dirty="0" err="1">
                <a:solidFill>
                  <a:srgbClr val="FF0000"/>
                </a:solidFill>
              </a:rPr>
              <a:t>Daemen</a:t>
            </a:r>
            <a:r>
              <a:rPr lang="en-US" dirty="0">
                <a:solidFill>
                  <a:srgbClr val="FF0000"/>
                </a:solidFill>
              </a:rPr>
              <a:t> College</a:t>
            </a:r>
            <a:r>
              <a:rPr lang="en-US" dirty="0"/>
              <a:t>) should </a:t>
            </a:r>
            <a:r>
              <a:rPr lang="en-US" dirty="0">
                <a:solidFill>
                  <a:srgbClr val="FF0000"/>
                </a:solidFill>
              </a:rPr>
              <a:t>receive your score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ADVISEMENT- Is right around the corner. Make an appointment ASAP. YOU MUST MEET WITH YOUR ADVISOR!!!!!!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2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CAEP accreditation facts… </a:t>
            </a:r>
            <a:br>
              <a:rPr lang="en-US" dirty="0"/>
            </a:br>
            <a:r>
              <a:rPr lang="en-US" dirty="0"/>
              <a:t>3 new NYS*/CAEP requirements for </a:t>
            </a:r>
            <a:r>
              <a:rPr lang="en-US" sz="4000" b="1" i="1" dirty="0">
                <a:solidFill>
                  <a:srgbClr val="FF0000"/>
                </a:solidFill>
              </a:rPr>
              <a:t>cohorts will apply for 2017-2018.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618"/>
            <a:ext cx="8229600" cy="4525963"/>
          </a:xfrm>
        </p:spPr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3.0 GPA/QPA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SAT/ACT/GRE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Dispositional interviews- Charlotte Danielson model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6238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4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 from the CAEP accreditation site…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Cohort</a:t>
            </a:r>
            <a:r>
              <a:rPr lang="en-US" b="1" dirty="0"/>
              <a:t>:</a:t>
            </a:r>
            <a:r>
              <a:rPr lang="en-US" dirty="0"/>
              <a:t> A group of candidates admitted at the same time, e.g., a class entering in a fall semester.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Group average</a:t>
            </a:r>
            <a:r>
              <a:rPr lang="en-US" b="1" dirty="0"/>
              <a:t>: </a:t>
            </a:r>
            <a:r>
              <a:rPr lang="en-US" dirty="0"/>
              <a:t>The GPA and standardized test scores are averaged for all members of a cohort or class of admitted candidates. Averaging does not require that every candidate meet the specified score. Thus, there may be a range of candidates’ grades and scores on standardized tests.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0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07" y="1676400"/>
            <a:ext cx="769434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13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discrete….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63893"/>
            <a:ext cx="7315200" cy="53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9888" y="2590800"/>
            <a:ext cx="196371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Average is here!</a:t>
            </a:r>
          </a:p>
        </p:txBody>
      </p:sp>
      <p:sp>
        <p:nvSpPr>
          <p:cNvPr id="5" name="Down Arrow 4"/>
          <p:cNvSpPr/>
          <p:nvPr/>
        </p:nvSpPr>
        <p:spPr>
          <a:xfrm>
            <a:off x="4574122" y="3177064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8800" y="3784602"/>
            <a:ext cx="15677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Some are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3784602"/>
            <a:ext cx="15677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Some are here</a:t>
            </a:r>
          </a:p>
        </p:txBody>
      </p:sp>
    </p:spTree>
    <p:extLst>
      <p:ext uri="{BB962C8B-B14F-4D97-AF65-F5344CB8AC3E}">
        <p14:creationId xmlns:p14="http://schemas.microsoft.com/office/powerpoint/2010/main" val="425898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ensure your GPA/QPA meets the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Understand the course requirements and organize your course work on a planner.</a:t>
            </a:r>
          </a:p>
          <a:p>
            <a:r>
              <a:rPr lang="en-US" dirty="0">
                <a:solidFill>
                  <a:srgbClr val="FF0000"/>
                </a:solidFill>
              </a:rPr>
              <a:t>Know which assignments can be worked on over time. </a:t>
            </a:r>
            <a:r>
              <a:rPr lang="en-US" b="1" i="1" dirty="0">
                <a:solidFill>
                  <a:srgbClr val="FF0000"/>
                </a:solidFill>
              </a:rPr>
              <a:t>Organize</a:t>
            </a:r>
            <a:r>
              <a:rPr lang="en-US" dirty="0">
                <a:solidFill>
                  <a:srgbClr val="FF0000"/>
                </a:solidFill>
              </a:rPr>
              <a:t> your work day to maximize </a:t>
            </a:r>
            <a:r>
              <a:rPr lang="en-US" b="1" i="1" dirty="0">
                <a:solidFill>
                  <a:srgbClr val="FF0000"/>
                </a:solidFill>
              </a:rPr>
              <a:t>“hard” </a:t>
            </a:r>
            <a:r>
              <a:rPr lang="en-US" dirty="0">
                <a:solidFill>
                  <a:srgbClr val="FF0000"/>
                </a:solidFill>
              </a:rPr>
              <a:t>vs. </a:t>
            </a:r>
            <a:r>
              <a:rPr lang="en-US" b="1" i="1" dirty="0">
                <a:solidFill>
                  <a:srgbClr val="FF0000"/>
                </a:solidFill>
              </a:rPr>
              <a:t>“easy” </a:t>
            </a:r>
            <a:r>
              <a:rPr lang="en-US" dirty="0">
                <a:solidFill>
                  <a:srgbClr val="FF0000"/>
                </a:solidFill>
              </a:rPr>
              <a:t>tasks.</a:t>
            </a:r>
          </a:p>
          <a:p>
            <a:r>
              <a:rPr lang="en-US" dirty="0">
                <a:solidFill>
                  <a:srgbClr val="FF0000"/>
                </a:solidFill>
              </a:rPr>
              <a:t>We know when you attempt to submit an assignment the “night before.” That is the </a:t>
            </a:r>
            <a:r>
              <a:rPr lang="en-US" b="1" i="1" dirty="0">
                <a:solidFill>
                  <a:srgbClr val="FF0000"/>
                </a:solidFill>
              </a:rPr>
              <a:t>grade you EARN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Meet</a:t>
            </a:r>
            <a:r>
              <a:rPr lang="en-US" dirty="0">
                <a:solidFill>
                  <a:srgbClr val="FF0000"/>
                </a:solidFill>
              </a:rPr>
              <a:t> with Sabrina Fennel or Adriane Williams.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You may want to </a:t>
            </a:r>
            <a:r>
              <a:rPr lang="en-US" b="1" i="1" dirty="0">
                <a:solidFill>
                  <a:srgbClr val="FF0000"/>
                </a:solidFill>
              </a:rPr>
              <a:t>rethink</a:t>
            </a:r>
            <a:r>
              <a:rPr lang="en-US" i="1" dirty="0">
                <a:solidFill>
                  <a:srgbClr val="FF0000"/>
                </a:solidFill>
              </a:rPr>
              <a:t> your part-time work schedule</a:t>
            </a:r>
            <a:r>
              <a:rPr lang="en-US" dirty="0">
                <a:solidFill>
                  <a:srgbClr val="FF0000"/>
                </a:solidFill>
              </a:rPr>
              <a:t> if </a:t>
            </a:r>
            <a:r>
              <a:rPr lang="en-US" b="1" i="1" dirty="0">
                <a:solidFill>
                  <a:srgbClr val="FF0000"/>
                </a:solidFill>
              </a:rPr>
              <a:t>balance is a problem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412"/>
            <a:ext cx="990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41" y="5410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3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524000"/>
          </a:xfrm>
        </p:spPr>
        <p:txBody>
          <a:bodyPr>
            <a:noAutofit/>
          </a:bodyPr>
          <a:lstStyle/>
          <a:p>
            <a:r>
              <a:rPr lang="en-US" sz="3600" b="1" dirty="0"/>
              <a:t>Make sure you prepare for the SAT/ACT/GRE/ALST if you have not taken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4881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Preparatory books and courses are available to you.</a:t>
            </a:r>
          </a:p>
          <a:p>
            <a:r>
              <a:rPr lang="en-US" dirty="0"/>
              <a:t>Make sure that you avail yourself to these resources. The proposed admission standards are on a sliding scale over time and INCREASE by year.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PRACTICE… PRACTICE… PRACTICE!!!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10" y="1981200"/>
            <a:ext cx="203688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over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48" y="2593298"/>
            <a:ext cx="28575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5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Dispositional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department has </a:t>
            </a:r>
            <a:r>
              <a:rPr lang="en-US" dirty="0">
                <a:solidFill>
                  <a:srgbClr val="FF0000"/>
                </a:solidFill>
              </a:rPr>
              <a:t>implemented</a:t>
            </a:r>
            <a:r>
              <a:rPr lang="en-US" dirty="0"/>
              <a:t> interviews based upon interrogatories that reflect the teaching competencies found in the domains of Charlotte Danielson  </a:t>
            </a:r>
          </a:p>
          <a:p>
            <a:endParaRPr lang="en-US" dirty="0"/>
          </a:p>
          <a:p>
            <a:r>
              <a:rPr lang="en-US" dirty="0"/>
              <a:t>Her framework</a:t>
            </a:r>
          </a:p>
          <a:p>
            <a:endParaRPr lang="en-US" dirty="0"/>
          </a:p>
          <a:p>
            <a:r>
              <a:rPr lang="en-US" i="1" dirty="0"/>
              <a:t>The Framework for Teaching is a research-based set of components of instruction, aligned to the INTASC standards, and grounded in a constructivist view of learning and teaching. The complex activity of teaching is divided into 22 components (and 76 smaller elements) clustered into four domains of teaching responsibility: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3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449</Words>
  <Application>Microsoft Office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Education Departmental Meeting</vt:lpstr>
      <vt:lpstr>Important Updates</vt:lpstr>
      <vt:lpstr>CAEP accreditation facts…  3 new NYS*/CAEP requirements for cohorts will apply for 2017-2018.</vt:lpstr>
      <vt:lpstr>Definitions from the CAEP accreditation site…</vt:lpstr>
      <vt:lpstr>Basic concept…</vt:lpstr>
      <vt:lpstr>A bit more discrete….</vt:lpstr>
      <vt:lpstr>How to ensure your GPA/QPA meets the requirements </vt:lpstr>
      <vt:lpstr>Make sure you prepare for the SAT/ACT/GRE/ALST if you have not taken them</vt:lpstr>
      <vt:lpstr>Dispositional Interviews</vt:lpstr>
      <vt:lpstr>4 Domains!!! </vt:lpstr>
      <vt:lpstr>NYSED has eliminated the ALST</vt:lpstr>
      <vt:lpstr>Safety Nets and EXPIRATION dates… </vt:lpstr>
      <vt:lpstr>Teacher Projections…</vt:lpstr>
      <vt:lpstr>PowerPoint Presentation</vt:lpstr>
      <vt:lpstr>PowerPoint Presentation</vt:lpstr>
      <vt:lpstr>Questions??? </vt:lpstr>
    </vt:vector>
  </TitlesOfParts>
  <Company>Daemen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</dc:creator>
  <cp:lastModifiedBy>Stephanie Kennedy</cp:lastModifiedBy>
  <cp:revision>109</cp:revision>
  <cp:lastPrinted>2015-03-26T11:38:31Z</cp:lastPrinted>
  <dcterms:created xsi:type="dcterms:W3CDTF">2013-02-27T13:12:51Z</dcterms:created>
  <dcterms:modified xsi:type="dcterms:W3CDTF">2017-04-03T13:01:15Z</dcterms:modified>
</cp:coreProperties>
</file>