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9" r:id="rId2"/>
    <p:sldMasterId id="2147483763" r:id="rId3"/>
    <p:sldMasterId id="2147483788" r:id="rId4"/>
  </p:sldMasterIdLst>
  <p:notesMasterIdLst>
    <p:notesMasterId r:id="rId42"/>
  </p:notesMasterIdLst>
  <p:handoutMasterIdLst>
    <p:handoutMasterId r:id="rId43"/>
  </p:handoutMasterIdLst>
  <p:sldIdLst>
    <p:sldId id="299" r:id="rId5"/>
    <p:sldId id="426" r:id="rId6"/>
    <p:sldId id="256" r:id="rId7"/>
    <p:sldId id="655" r:id="rId8"/>
    <p:sldId id="596" r:id="rId9"/>
    <p:sldId id="598" r:id="rId10"/>
    <p:sldId id="351" r:id="rId11"/>
    <p:sldId id="354" r:id="rId12"/>
    <p:sldId id="515" r:id="rId13"/>
    <p:sldId id="656" r:id="rId14"/>
    <p:sldId id="424" r:id="rId15"/>
    <p:sldId id="423" r:id="rId16"/>
    <p:sldId id="415" r:id="rId17"/>
    <p:sldId id="661" r:id="rId18"/>
    <p:sldId id="501" r:id="rId19"/>
    <p:sldId id="434" r:id="rId20"/>
    <p:sldId id="367" r:id="rId21"/>
    <p:sldId id="368" r:id="rId22"/>
    <p:sldId id="369" r:id="rId23"/>
    <p:sldId id="371" r:id="rId24"/>
    <p:sldId id="372" r:id="rId25"/>
    <p:sldId id="435" r:id="rId26"/>
    <p:sldId id="376" r:id="rId27"/>
    <p:sldId id="378" r:id="rId28"/>
    <p:sldId id="662" r:id="rId29"/>
    <p:sldId id="663" r:id="rId30"/>
    <p:sldId id="664" r:id="rId31"/>
    <p:sldId id="665" r:id="rId32"/>
    <p:sldId id="666" r:id="rId33"/>
    <p:sldId id="667" r:id="rId34"/>
    <p:sldId id="668" r:id="rId35"/>
    <p:sldId id="669" r:id="rId36"/>
    <p:sldId id="670" r:id="rId37"/>
    <p:sldId id="671" r:id="rId38"/>
    <p:sldId id="602" r:id="rId39"/>
    <p:sldId id="604" r:id="rId40"/>
    <p:sldId id="433" r:id="rId41"/>
  </p:sldIdLst>
  <p:sldSz cx="10058400" cy="7772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CHOOSE ONE)" id="{A0CB1BC0-31EC-4A57-9D39-F4C48DFDDBAE}">
          <p14:sldIdLst>
            <p14:sldId id="299"/>
          </p14:sldIdLst>
        </p14:section>
        <p14:section name="Open Enrollment - No Technology" id="{0F2FB5D9-E362-4789-956B-C85319B67D2F}">
          <p14:sldIdLst>
            <p14:sldId id="426"/>
            <p14:sldId id="256"/>
          </p14:sldIdLst>
        </p14:section>
        <p14:section name="Open Enrollment - The Hub" id="{3398A1BD-F44C-4E2B-834A-B15B87C2FB35}">
          <p14:sldIdLst/>
        </p14:section>
        <p14:section name="Univera Slides" id="{881AD77B-0C96-41B3-978F-21B9F1CE4CA1}">
          <p14:sldIdLst>
            <p14:sldId id="655"/>
            <p14:sldId id="596"/>
            <p14:sldId id="598"/>
            <p14:sldId id="351"/>
            <p14:sldId id="354"/>
            <p14:sldId id="515"/>
            <p14:sldId id="656"/>
            <p14:sldId id="424"/>
            <p14:sldId id="423"/>
          </p14:sldIdLst>
        </p14:section>
        <p14:section name="Payroll Deductions" id="{3B8601A4-62D6-4C5B-9B92-366B2B6FA52F}">
          <p14:sldIdLst>
            <p14:sldId id="415"/>
            <p14:sldId id="661"/>
          </p14:sldIdLst>
        </p14:section>
        <p14:section name="HDHP" id="{38ED0347-C370-469C-9B91-8F9F6B1F3AE6}">
          <p14:sldIdLst>
            <p14:sldId id="501"/>
          </p14:sldIdLst>
        </p14:section>
        <p14:section name="Embedded vs True Family or Aggregate" id="{294A1B60-D53C-4820-A386-DDB14D47BE01}">
          <p14:sldIdLst/>
        </p14:section>
        <p14:section name="HSA" id="{A578FA0C-53F5-4561-8C04-026376BFC1A7}">
          <p14:sldIdLst>
            <p14:sldId id="434"/>
            <p14:sldId id="367"/>
            <p14:sldId id="368"/>
            <p14:sldId id="369"/>
            <p14:sldId id="371"/>
            <p14:sldId id="372"/>
          </p14:sldIdLst>
        </p14:section>
        <p14:section name="FSA" id="{E5F91E80-726A-49AA-965F-90D573AE0F26}">
          <p14:sldIdLst>
            <p14:sldId id="435"/>
            <p14:sldId id="376"/>
            <p14:sldId id="378"/>
          </p14:sldIdLst>
        </p14:section>
        <p14:section name="Dental Insurance (CHOOSE ONE)" id="{A7736C6C-0273-4033-ADDB-8AF929B9B182}">
          <p14:sldIdLst>
            <p14:sldId id="662"/>
            <p14:sldId id="663"/>
            <p14:sldId id="664"/>
            <p14:sldId id="665"/>
            <p14:sldId id="666"/>
            <p14:sldId id="667"/>
            <p14:sldId id="668"/>
            <p14:sldId id="669"/>
            <p14:sldId id="670"/>
            <p14:sldId id="671"/>
          </p14:sldIdLst>
        </p14:section>
        <p14:section name="Vision Insurance (CHOOSE ONE)" id="{CEBF46CE-D49B-4794-A0A3-71681AB3A6EF}">
          <p14:sldIdLst/>
        </p14:section>
        <p14:section name="Life Insurance" id="{80FE9595-B083-4EBD-BC44-F5F01DED9C28}">
          <p14:sldIdLst/>
        </p14:section>
        <p14:section name="Disability Insurance" id="{02ED785B-C60A-4A9C-89CF-B47F659A4D47}">
          <p14:sldIdLst/>
        </p14:section>
        <p14:section name="OE Next Steps - No Technology" id="{98CBC55B-39AD-49D0-AC59-8A149DF49A1B}">
          <p14:sldIdLst>
            <p14:sldId id="602"/>
            <p14:sldId id="604"/>
          </p14:sldIdLst>
        </p14:section>
        <p14:section name="PPT END" id="{F9B70856-E1AF-4094-BEF9-F865A198435C}">
          <p14:sldIdLst>
            <p14:sldId id="433"/>
          </p14:sldIdLst>
        </p14:section>
      </p14:sectionLst>
    </p:ext>
    <p:ext uri="{EFAFB233-063F-42B5-8137-9DF3F51BA10A}">
      <p15:sldGuideLst xmlns:p15="http://schemas.microsoft.com/office/powerpoint/2012/main">
        <p15:guide id="1" orient="horz" pos="4128" userDrawn="1">
          <p15:clr>
            <a:srgbClr val="A4A3A4"/>
          </p15:clr>
        </p15:guide>
        <p15:guide id="2" pos="5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ntal Karosik" initials="CK" lastIdx="2" clrIdx="0"/>
  <p:cmAuthor id="1" name="Stephanie Xenias" initials="SX" lastIdx="24" clrIdx="1">
    <p:extLst>
      <p:ext uri="{19B8F6BF-5375-455C-9EA6-DF929625EA0E}">
        <p15:presenceInfo xmlns:p15="http://schemas.microsoft.com/office/powerpoint/2012/main" userId="S-1-5-21-358045614-201936708-622671684-119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ADD3"/>
    <a:srgbClr val="5DB9D1"/>
    <a:srgbClr val="0F67A4"/>
    <a:srgbClr val="D0ECFA"/>
    <a:srgbClr val="FAA622"/>
    <a:srgbClr val="2F70AA"/>
    <a:srgbClr val="2F7373"/>
    <a:srgbClr val="E10040"/>
    <a:srgbClr val="98989A"/>
    <a:srgbClr val="FA42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67" autoAdjust="0"/>
    <p:restoredTop sz="95268" autoAdjust="0"/>
  </p:normalViewPr>
  <p:slideViewPr>
    <p:cSldViewPr snapToGrid="0">
      <p:cViewPr varScale="1">
        <p:scale>
          <a:sx n="57" d="100"/>
          <a:sy n="57" d="100"/>
        </p:scale>
        <p:origin x="1200" y="84"/>
      </p:cViewPr>
      <p:guideLst>
        <p:guide orient="horz" pos="4128"/>
        <p:guide pos="528"/>
      </p:guideLst>
    </p:cSldViewPr>
  </p:slideViewPr>
  <p:outlineViewPr>
    <p:cViewPr>
      <p:scale>
        <a:sx n="33" d="100"/>
        <a:sy n="33" d="100"/>
      </p:scale>
      <p:origin x="0" y="33828"/>
    </p:cViewPr>
  </p:outlineViewPr>
  <p:notesTextViewPr>
    <p:cViewPr>
      <p:scale>
        <a:sx n="1" d="1"/>
        <a:sy n="1" d="1"/>
      </p:scale>
      <p:origin x="0" y="0"/>
    </p:cViewPr>
  </p:notesTextViewPr>
  <p:sorterViewPr>
    <p:cViewPr>
      <p:scale>
        <a:sx n="100" d="100"/>
        <a:sy n="100" d="100"/>
      </p:scale>
      <p:origin x="0" y="52122"/>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9F82A3-AD64-48D4-9A57-926FB566F0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A6C08D-FA5F-4676-A571-B824438DCF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2A156B-40FF-4C12-BA32-3A53AE4D376B}" type="datetimeFigureOut">
              <a:rPr lang="en-US" smtClean="0"/>
              <a:t>4/1/2022</a:t>
            </a:fld>
            <a:endParaRPr lang="en-US"/>
          </a:p>
        </p:txBody>
      </p:sp>
      <p:sp>
        <p:nvSpPr>
          <p:cNvPr id="4" name="Footer Placeholder 3">
            <a:extLst>
              <a:ext uri="{FF2B5EF4-FFF2-40B4-BE49-F238E27FC236}">
                <a16:creationId xmlns:a16="http://schemas.microsoft.com/office/drawing/2014/main" id="{E239E23A-AB21-4194-9EF4-4304C64D17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D10DAA-E4BA-48B1-9DD4-EFBC97C56E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547F37-0788-4932-AA79-941E54D642C2}" type="slidenum">
              <a:rPr lang="en-US" smtClean="0"/>
              <a:t>‹#›</a:t>
            </a:fld>
            <a:endParaRPr lang="en-US"/>
          </a:p>
        </p:txBody>
      </p:sp>
    </p:spTree>
    <p:extLst>
      <p:ext uri="{BB962C8B-B14F-4D97-AF65-F5344CB8AC3E}">
        <p14:creationId xmlns:p14="http://schemas.microsoft.com/office/powerpoint/2010/main" val="604763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CDD1A-85B1-8447-8807-2E1D94EC3A7D}" type="datetimeFigureOut">
              <a:rPr lang="en-US" smtClean="0"/>
              <a:t>4/1/2022</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1DBD5-9651-AC46-BB22-AB6B990699C1}" type="slidenum">
              <a:rPr lang="en-US" smtClean="0"/>
              <a:t>‹#›</a:t>
            </a:fld>
            <a:endParaRPr lang="en-US"/>
          </a:p>
        </p:txBody>
      </p:sp>
    </p:spTree>
    <p:extLst>
      <p:ext uri="{BB962C8B-B14F-4D97-AF65-F5344CB8AC3E}">
        <p14:creationId xmlns:p14="http://schemas.microsoft.com/office/powerpoint/2010/main" val="77106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be6629dd3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be6629d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insert qualified HSA-Eligible </a:t>
            </a:r>
            <a:r>
              <a:rPr lang="en-US" dirty="0" err="1"/>
              <a:t>HDP</a:t>
            </a:r>
            <a:r>
              <a:rPr lang="en-US" dirty="0"/>
              <a:t> Plan names on this slide</a:t>
            </a:r>
          </a:p>
        </p:txBody>
      </p:sp>
      <p:sp>
        <p:nvSpPr>
          <p:cNvPr id="4" name="Slide Number Placeholder 3"/>
          <p:cNvSpPr>
            <a:spLocks noGrp="1"/>
          </p:cNvSpPr>
          <p:nvPr>
            <p:ph type="sldNum" sz="quarter" idx="5"/>
          </p:nvPr>
        </p:nvSpPr>
        <p:spPr/>
        <p:txBody>
          <a:bodyPr/>
          <a:lstStyle/>
          <a:p>
            <a:fld id="{B361DBD5-9651-AC46-BB22-AB6B990699C1}" type="slidenum">
              <a:rPr lang="en-US" smtClean="0"/>
              <a:t>18</a:t>
            </a:fld>
            <a:endParaRPr lang="en-US"/>
          </a:p>
        </p:txBody>
      </p:sp>
    </p:spTree>
    <p:extLst>
      <p:ext uri="{BB962C8B-B14F-4D97-AF65-F5344CB8AC3E}">
        <p14:creationId xmlns:p14="http://schemas.microsoft.com/office/powerpoint/2010/main" val="34481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Minimum Contribution</a:t>
            </a:r>
          </a:p>
        </p:txBody>
      </p:sp>
      <p:sp>
        <p:nvSpPr>
          <p:cNvPr id="4" name="Slide Number Placeholder 3"/>
          <p:cNvSpPr>
            <a:spLocks noGrp="1"/>
          </p:cNvSpPr>
          <p:nvPr>
            <p:ph type="sldNum" sz="quarter" idx="5"/>
          </p:nvPr>
        </p:nvSpPr>
        <p:spPr/>
        <p:txBody>
          <a:bodyPr/>
          <a:lstStyle/>
          <a:p>
            <a:fld id="{B361DBD5-9651-AC46-BB22-AB6B990699C1}" type="slidenum">
              <a:rPr lang="en-US" smtClean="0"/>
              <a:t>24</a:t>
            </a:fld>
            <a:endParaRPr lang="en-US"/>
          </a:p>
        </p:txBody>
      </p:sp>
    </p:spTree>
    <p:extLst>
      <p:ext uri="{BB962C8B-B14F-4D97-AF65-F5344CB8AC3E}">
        <p14:creationId xmlns:p14="http://schemas.microsoft.com/office/powerpoint/2010/main" val="69125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Rates</a:t>
            </a:r>
          </a:p>
        </p:txBody>
      </p:sp>
      <p:sp>
        <p:nvSpPr>
          <p:cNvPr id="4" name="Slide Number Placeholder 3"/>
          <p:cNvSpPr>
            <a:spLocks noGrp="1"/>
          </p:cNvSpPr>
          <p:nvPr>
            <p:ph type="sldNum" sz="quarter" idx="5"/>
          </p:nvPr>
        </p:nvSpPr>
        <p:spPr/>
        <p:txBody>
          <a:bodyPr/>
          <a:lstStyle/>
          <a:p>
            <a:fld id="{B361DBD5-9651-AC46-BB22-AB6B990699C1}" type="slidenum">
              <a:rPr lang="en-US" smtClean="0"/>
              <a:t>26</a:t>
            </a:fld>
            <a:endParaRPr lang="en-US"/>
          </a:p>
        </p:txBody>
      </p:sp>
    </p:spTree>
    <p:extLst>
      <p:ext uri="{BB962C8B-B14F-4D97-AF65-F5344CB8AC3E}">
        <p14:creationId xmlns:p14="http://schemas.microsoft.com/office/powerpoint/2010/main" val="643118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instructions to check if have </a:t>
            </a:r>
            <a:r>
              <a:rPr lang="en-US" dirty="0" err="1"/>
              <a:t>AD&amp;D</a:t>
            </a:r>
            <a:r>
              <a:rPr lang="en-US" dirty="0"/>
              <a:t>, if not, need </a:t>
            </a:r>
            <a:r>
              <a:rPr lang="en-US" dirty="0" err="1"/>
              <a:t>AD&amp;D</a:t>
            </a:r>
            <a:r>
              <a:rPr lang="en-US" dirty="0"/>
              <a:t> removed from 3 places</a:t>
            </a:r>
          </a:p>
        </p:txBody>
      </p:sp>
      <p:sp>
        <p:nvSpPr>
          <p:cNvPr id="4" name="Slide Number Placeholder 3"/>
          <p:cNvSpPr>
            <a:spLocks noGrp="1"/>
          </p:cNvSpPr>
          <p:nvPr>
            <p:ph type="sldNum" sz="quarter" idx="5"/>
          </p:nvPr>
        </p:nvSpPr>
        <p:spPr/>
        <p:txBody>
          <a:bodyPr/>
          <a:lstStyle/>
          <a:p>
            <a:fld id="{B361DBD5-9651-AC46-BB22-AB6B990699C1}" type="slidenum">
              <a:rPr lang="en-US" smtClean="0"/>
              <a:t>30</a:t>
            </a:fld>
            <a:endParaRPr lang="en-US"/>
          </a:p>
        </p:txBody>
      </p:sp>
    </p:spTree>
    <p:extLst>
      <p:ext uri="{BB962C8B-B14F-4D97-AF65-F5344CB8AC3E}">
        <p14:creationId xmlns:p14="http://schemas.microsoft.com/office/powerpoint/2010/main" val="3295267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2" descr="C:\Users\mrechin\Downloads\Depositphotos_185222968_xl-2015.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040"/>
          <a:stretch/>
        </p:blipFill>
        <p:spPr bwMode="auto">
          <a:xfrm>
            <a:off x="0" y="1712791"/>
            <a:ext cx="10058400" cy="605960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userDrawn="1"/>
        </p:nvGrpSpPr>
        <p:grpSpPr>
          <a:xfrm>
            <a:off x="4433385" y="392364"/>
            <a:ext cx="5253144" cy="2497310"/>
            <a:chOff x="3643912" y="244531"/>
            <a:chExt cx="5834071" cy="2773479"/>
          </a:xfrm>
        </p:grpSpPr>
        <p:sp>
          <p:nvSpPr>
            <p:cNvPr id="13" name="Oval 12"/>
            <p:cNvSpPr/>
            <p:nvPr/>
          </p:nvSpPr>
          <p:spPr>
            <a:xfrm>
              <a:off x="4030980" y="1021570"/>
              <a:ext cx="1996440" cy="1996440"/>
            </a:xfrm>
            <a:prstGeom prst="ellipse">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643912" y="381000"/>
              <a:ext cx="1211623" cy="1211623"/>
            </a:xfrm>
            <a:prstGeom prst="ellipse">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710542" y="1368280"/>
              <a:ext cx="1303020" cy="1303020"/>
            </a:xfrm>
            <a:prstGeom prst="ellipse">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781800" y="244531"/>
              <a:ext cx="2696183" cy="2696183"/>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10492" y="912690"/>
              <a:ext cx="800101" cy="800101"/>
            </a:xfrm>
            <a:prstGeom prst="ellipse">
              <a:avLst/>
            </a:prstGeom>
            <a:solidFill>
              <a:schemeClr val="tx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63F36AB8-5FC4-F44F-87E8-3FAF27E296D9}"/>
              </a:ext>
            </a:extLst>
          </p:cNvPr>
          <p:cNvSpPr/>
          <p:nvPr userDrawn="1"/>
        </p:nvSpPr>
        <p:spPr>
          <a:xfrm>
            <a:off x="-1" y="6324600"/>
            <a:ext cx="10058401" cy="1447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486AAF-A82B-D542-89B7-3F50B6B022C6}"/>
              </a:ext>
            </a:extLst>
          </p:cNvPr>
          <p:cNvSpPr/>
          <p:nvPr userDrawn="1"/>
        </p:nvSpPr>
        <p:spPr>
          <a:xfrm>
            <a:off x="469541" y="6210300"/>
            <a:ext cx="2697480" cy="228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02918" y="520700"/>
            <a:ext cx="3629695" cy="9874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6"/>
                </a:solidFill>
              </a:rPr>
              <a:t>ADD</a:t>
            </a:r>
            <a:r>
              <a:rPr lang="en-US" sz="3200" b="1" baseline="0" dirty="0">
                <a:solidFill>
                  <a:schemeClr val="accent6"/>
                </a:solidFill>
              </a:rPr>
              <a:t> COMPANY LOGO</a:t>
            </a:r>
            <a:endParaRPr lang="en-US" sz="3200" b="1" dirty="0">
              <a:solidFill>
                <a:schemeClr val="accent6"/>
              </a:solidFill>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2375" y="6761988"/>
            <a:ext cx="2014154" cy="725424"/>
          </a:xfrm>
          <a:prstGeom prst="rect">
            <a:avLst/>
          </a:prstGeom>
        </p:spPr>
      </p:pic>
    </p:spTree>
    <p:extLst>
      <p:ext uri="{BB962C8B-B14F-4D97-AF65-F5344CB8AC3E}">
        <p14:creationId xmlns:p14="http://schemas.microsoft.com/office/powerpoint/2010/main" val="94272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941" t="32745" b="2"/>
          <a:stretch/>
        </p:blipFill>
        <p:spPr bwMode="auto">
          <a:xfrm rot="10800000">
            <a:off x="-2" y="16040"/>
            <a:ext cx="10058401" cy="777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128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vider:Lawley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920" y="863600"/>
            <a:ext cx="7459980" cy="2159000"/>
          </a:xfrm>
        </p:spPr>
        <p:txBody>
          <a:bodyPr lIns="0" tIns="0" rIns="0" bIns="0" anchor="t" anchorCtr="0">
            <a:noAutofit/>
          </a:bodyPr>
          <a:lstStyle>
            <a:lvl1pPr algn="l">
              <a:defRPr sz="6700" b="1">
                <a:solidFill>
                  <a:schemeClr val="bg1"/>
                </a:solidFill>
              </a:defRPr>
            </a:lvl1pPr>
          </a:lstStyle>
          <a:p>
            <a:r>
              <a:rPr lang="en-US" dirty="0"/>
              <a:t>Click to edit Master title style</a:t>
            </a:r>
          </a:p>
        </p:txBody>
      </p:sp>
      <p:sp>
        <p:nvSpPr>
          <p:cNvPr id="12" name="Text Placeholder 3">
            <a:extLst>
              <a:ext uri="{FF2B5EF4-FFF2-40B4-BE49-F238E27FC236}">
                <a16:creationId xmlns:a16="http://schemas.microsoft.com/office/drawing/2014/main" id="{E300B736-E026-554F-AB9C-CE8D1168EB10}"/>
              </a:ext>
            </a:extLst>
          </p:cNvPr>
          <p:cNvSpPr>
            <a:spLocks noGrp="1"/>
          </p:cNvSpPr>
          <p:nvPr>
            <p:ph type="body" sz="half" idx="2"/>
          </p:nvPr>
        </p:nvSpPr>
        <p:spPr>
          <a:xfrm>
            <a:off x="502920" y="3368041"/>
            <a:ext cx="7459980" cy="2763520"/>
          </a:xfrm>
        </p:spPr>
        <p:txBody>
          <a:bodyPr lIns="0" tIns="0" rIns="0" bIns="0">
            <a:normAutofit/>
          </a:bodyPr>
          <a:lstStyle>
            <a:lvl1pPr marL="0" indent="0">
              <a:buNone/>
              <a:defRPr sz="2700">
                <a:solidFill>
                  <a:schemeClr val="bg1"/>
                </a:solidFill>
              </a:defRPr>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dirty="0"/>
              <a:t>Click to edit Master text styles</a:t>
            </a:r>
          </a:p>
        </p:txBody>
      </p:sp>
      <p:sp>
        <p:nvSpPr>
          <p:cNvPr id="9" name="Rectangle 8">
            <a:extLst>
              <a:ext uri="{FF2B5EF4-FFF2-40B4-BE49-F238E27FC236}">
                <a16:creationId xmlns:a16="http://schemas.microsoft.com/office/drawing/2014/main" id="{18C282C0-2B49-2640-AD2D-C8E2E08AF161}"/>
              </a:ext>
            </a:extLst>
          </p:cNvPr>
          <p:cNvSpPr/>
          <p:nvPr userDrawn="1"/>
        </p:nvSpPr>
        <p:spPr>
          <a:xfrm>
            <a:off x="502920" y="525952"/>
            <a:ext cx="3101340" cy="10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spTree>
    <p:extLst>
      <p:ext uri="{BB962C8B-B14F-4D97-AF65-F5344CB8AC3E}">
        <p14:creationId xmlns:p14="http://schemas.microsoft.com/office/powerpoint/2010/main" val="160747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Lawley Light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920" y="863600"/>
            <a:ext cx="7459980" cy="2159000"/>
          </a:xfrm>
        </p:spPr>
        <p:txBody>
          <a:bodyPr lIns="0" tIns="0" rIns="0" bIns="0" anchor="t" anchorCtr="0">
            <a:noAutofit/>
          </a:bodyPr>
          <a:lstStyle>
            <a:lvl1pPr algn="l">
              <a:defRPr sz="6700" b="1">
                <a:solidFill>
                  <a:schemeClr val="bg1"/>
                </a:solidFill>
              </a:defRPr>
            </a:lvl1pPr>
          </a:lstStyle>
          <a:p>
            <a:r>
              <a:rPr lang="en-US" dirty="0"/>
              <a:t>Click to edit Master title style</a:t>
            </a:r>
          </a:p>
        </p:txBody>
      </p:sp>
      <p:sp>
        <p:nvSpPr>
          <p:cNvPr id="12" name="Text Placeholder 3">
            <a:extLst>
              <a:ext uri="{FF2B5EF4-FFF2-40B4-BE49-F238E27FC236}">
                <a16:creationId xmlns:a16="http://schemas.microsoft.com/office/drawing/2014/main" id="{E300B736-E026-554F-AB9C-CE8D1168EB10}"/>
              </a:ext>
            </a:extLst>
          </p:cNvPr>
          <p:cNvSpPr>
            <a:spLocks noGrp="1"/>
          </p:cNvSpPr>
          <p:nvPr>
            <p:ph type="body" sz="half" idx="2"/>
          </p:nvPr>
        </p:nvSpPr>
        <p:spPr>
          <a:xfrm>
            <a:off x="502920" y="3368041"/>
            <a:ext cx="7459980" cy="2763520"/>
          </a:xfrm>
        </p:spPr>
        <p:txBody>
          <a:bodyPr lIns="0" tIns="0" rIns="0" bIns="0">
            <a:normAutofit/>
          </a:bodyPr>
          <a:lstStyle>
            <a:lvl1pPr marL="0" indent="0">
              <a:buNone/>
              <a:defRPr sz="2700">
                <a:solidFill>
                  <a:schemeClr val="bg1"/>
                </a:solidFill>
              </a:defRPr>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dirty="0"/>
              <a:t>Click to edit Master text styles</a:t>
            </a:r>
          </a:p>
        </p:txBody>
      </p:sp>
      <p:sp>
        <p:nvSpPr>
          <p:cNvPr id="14" name="Rectangle 13">
            <a:extLst>
              <a:ext uri="{FF2B5EF4-FFF2-40B4-BE49-F238E27FC236}">
                <a16:creationId xmlns:a16="http://schemas.microsoft.com/office/drawing/2014/main" id="{60F83297-F1E2-544C-B1E1-DE9E726F5215}"/>
              </a:ext>
            </a:extLst>
          </p:cNvPr>
          <p:cNvSpPr/>
          <p:nvPr userDrawn="1"/>
        </p:nvSpPr>
        <p:spPr>
          <a:xfrm>
            <a:off x="502920" y="525952"/>
            <a:ext cx="3101340" cy="10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spTree>
    <p:extLst>
      <p:ext uri="{BB962C8B-B14F-4D97-AF65-F5344CB8AC3E}">
        <p14:creationId xmlns:p14="http://schemas.microsoft.com/office/powerpoint/2010/main" val="1289824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randing with Logo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36ADF5-5163-D241-941D-10679FFE09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85" t="6101" r="4964" b="3899"/>
          <a:stretch/>
        </p:blipFill>
        <p:spPr>
          <a:xfrm>
            <a:off x="0" y="0"/>
            <a:ext cx="10058400" cy="7772400"/>
          </a:xfrm>
          <a:prstGeom prst="rect">
            <a:avLst/>
          </a:prstGeom>
        </p:spPr>
      </p:pic>
      <p:sp>
        <p:nvSpPr>
          <p:cNvPr id="2" name="Rectangle 1"/>
          <p:cNvSpPr/>
          <p:nvPr userDrawn="1"/>
        </p:nvSpPr>
        <p:spPr>
          <a:xfrm>
            <a:off x="0" y="7270052"/>
            <a:ext cx="1860884"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110446" y="0"/>
            <a:ext cx="5947954" cy="4219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559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Option 2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74969A-75E9-4204-9BF2-137E2A7428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Tree>
    <p:extLst>
      <p:ext uri="{BB962C8B-B14F-4D97-AF65-F5344CB8AC3E}">
        <p14:creationId xmlns:p14="http://schemas.microsoft.com/office/powerpoint/2010/main" val="3034976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705766-2ED4-43F5-9157-261739DFD19E}"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1543513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705766-2ED4-43F5-9157-261739DFD19E}"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377310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705766-2ED4-43F5-9157-261739DFD19E}"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1941402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705766-2ED4-43F5-9157-261739DFD19E}"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2418151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705766-2ED4-43F5-9157-261739DFD19E}" type="datetimeFigureOut">
              <a:rPr lang="en-US" smtClean="0"/>
              <a:t>4/1/2022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1268291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5a">
    <p:spTree>
      <p:nvGrpSpPr>
        <p:cNvPr id="1" name=""/>
        <p:cNvGrpSpPr/>
        <p:nvPr/>
      </p:nvGrpSpPr>
      <p:grpSpPr>
        <a:xfrm>
          <a:off x="0" y="0"/>
          <a:ext cx="0" cy="0"/>
          <a:chOff x="0" y="0"/>
          <a:chExt cx="0" cy="0"/>
        </a:xfrm>
      </p:grpSpPr>
      <p:sp>
        <p:nvSpPr>
          <p:cNvPr id="12" name="Rectangle 11"/>
          <p:cNvSpPr/>
          <p:nvPr userDrawn="1"/>
        </p:nvSpPr>
        <p:spPr>
          <a:xfrm>
            <a:off x="0" y="6477000"/>
            <a:ext cx="10058400" cy="129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2918" y="6761988"/>
            <a:ext cx="2014154" cy="725424"/>
          </a:xfrm>
          <a:prstGeom prst="rect">
            <a:avLst/>
          </a:prstGeom>
        </p:spPr>
      </p:pic>
      <p:sp>
        <p:nvSpPr>
          <p:cNvPr id="2" name="Title 1"/>
          <p:cNvSpPr>
            <a:spLocks noGrp="1"/>
          </p:cNvSpPr>
          <p:nvPr>
            <p:ph type="ctrTitle"/>
          </p:nvPr>
        </p:nvSpPr>
        <p:spPr>
          <a:xfrm>
            <a:off x="502919" y="2414482"/>
            <a:ext cx="5803969" cy="1666028"/>
          </a:xfrm>
        </p:spPr>
        <p:txBody>
          <a:bodyPr lIns="0" tIns="0" rIns="0" bIns="0" anchor="t" anchorCtr="0">
            <a:normAutofit/>
          </a:bodyPr>
          <a:lstStyle>
            <a:lvl1pPr algn="l">
              <a:defRPr sz="5300" b="1">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502919" y="4544406"/>
            <a:ext cx="3697143" cy="1617497"/>
          </a:xfrm>
        </p:spPr>
        <p:txBody>
          <a:bodyPr lIns="0" tIns="0" rIns="0" bIns="0">
            <a:normAutofit/>
          </a:bodyPr>
          <a:lstStyle>
            <a:lvl1pPr marL="0" indent="0" algn="l">
              <a:buNone/>
              <a:defRPr sz="3300">
                <a:solidFill>
                  <a:schemeClr val="accent6"/>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8826" t="-1869" r="15086" b="4407"/>
          <a:stretch/>
        </p:blipFill>
        <p:spPr>
          <a:xfrm>
            <a:off x="3330133" y="950034"/>
            <a:ext cx="6728267" cy="6822366"/>
          </a:xfrm>
          <a:prstGeom prst="rect">
            <a:avLst/>
          </a:prstGeom>
        </p:spPr>
      </p:pic>
      <p:sp>
        <p:nvSpPr>
          <p:cNvPr id="10" name="TextBox 9"/>
          <p:cNvSpPr txBox="1"/>
          <p:nvPr userDrawn="1"/>
        </p:nvSpPr>
        <p:spPr>
          <a:xfrm>
            <a:off x="469541" y="641684"/>
            <a:ext cx="6605027" cy="1477328"/>
          </a:xfrm>
          <a:prstGeom prst="rect">
            <a:avLst/>
          </a:prstGeom>
          <a:noFill/>
        </p:spPr>
        <p:txBody>
          <a:bodyPr wrap="square" lIns="0" tIns="0" rIns="0" bIns="0" rtlCol="0">
            <a:spAutoFit/>
          </a:bodyPr>
          <a:lstStyle/>
          <a:p>
            <a:r>
              <a:rPr lang="en-US" sz="9600" b="1" dirty="0">
                <a:solidFill>
                  <a:schemeClr val="tx2"/>
                </a:solidFill>
              </a:rPr>
              <a:t>WELCOME</a:t>
            </a:r>
          </a:p>
        </p:txBody>
      </p:sp>
    </p:spTree>
    <p:extLst>
      <p:ext uri="{BB962C8B-B14F-4D97-AF65-F5344CB8AC3E}">
        <p14:creationId xmlns:p14="http://schemas.microsoft.com/office/powerpoint/2010/main" val="395954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705766-2ED4-43F5-9157-261739DFD19E}" type="datetimeFigureOut">
              <a:rPr lang="en-US" smtClean="0"/>
              <a:t>4/1/2022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31938212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05766-2ED4-43F5-9157-261739DFD19E}" type="datetimeFigureOut">
              <a:rPr lang="en-US" smtClean="0"/>
              <a:t>4/1/2022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2272563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71705766-2ED4-43F5-9157-261739DFD19E}"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2409597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71705766-2ED4-43F5-9157-261739DFD19E}"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29803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705766-2ED4-43F5-9157-261739DFD19E}"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1117752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705766-2ED4-43F5-9157-261739DFD19E}"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90A5A-B86E-460B-985F-2A53B54ED6FF}" type="slidenum">
              <a:rPr lang="en-US" smtClean="0"/>
              <a:t>‹#›</a:t>
            </a:fld>
            <a:endParaRPr lang="en-US"/>
          </a:p>
        </p:txBody>
      </p:sp>
    </p:spTree>
    <p:extLst>
      <p:ext uri="{BB962C8B-B14F-4D97-AF65-F5344CB8AC3E}">
        <p14:creationId xmlns:p14="http://schemas.microsoft.com/office/powerpoint/2010/main" val="1235379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Univera Layout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0287" y="431801"/>
            <a:ext cx="1678571" cy="530360"/>
          </a:xfrm>
          <a:prstGeom prst="rect">
            <a:avLst/>
          </a:prstGeom>
        </p:spPr>
      </p:pic>
      <p:pic>
        <p:nvPicPr>
          <p:cNvPr id="10" name="Picture 9">
            <a:extLst>
              <a:ext uri="{FF2B5EF4-FFF2-40B4-BE49-F238E27FC236}">
                <a16:creationId xmlns:a16="http://schemas.microsoft.com/office/drawing/2014/main" id="{8B4F9ACF-E768-1242-8C69-998D69B7B1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47722" y="7247877"/>
            <a:ext cx="2941137" cy="325783"/>
          </a:xfrm>
          <a:prstGeom prst="rect">
            <a:avLst/>
          </a:prstGeom>
        </p:spPr>
      </p:pic>
      <p:sp>
        <p:nvSpPr>
          <p:cNvPr id="11" name="Title 1"/>
          <p:cNvSpPr>
            <a:spLocks noGrp="1"/>
          </p:cNvSpPr>
          <p:nvPr>
            <p:ph type="title"/>
          </p:nvPr>
        </p:nvSpPr>
        <p:spPr>
          <a:xfrm>
            <a:off x="469286" y="431802"/>
            <a:ext cx="6957060" cy="662745"/>
          </a:xfrm>
          <a:noFill/>
        </p:spPr>
        <p:txBody>
          <a:bodyPr anchor="t">
            <a:normAutofit/>
          </a:bodyPr>
          <a:lstStyle>
            <a:lvl1pPr algn="l">
              <a:defRPr sz="3800" b="1">
                <a:solidFill>
                  <a:srgbClr val="2F70AA"/>
                </a:solidFill>
              </a:defRPr>
            </a:lvl1pPr>
          </a:lstStyle>
          <a:p>
            <a:r>
              <a:rPr lang="en-US" dirty="0"/>
              <a:t>Click to edit Master title style</a:t>
            </a:r>
          </a:p>
        </p:txBody>
      </p:sp>
      <p:sp>
        <p:nvSpPr>
          <p:cNvPr id="12" name="Rectangle 11"/>
          <p:cNvSpPr/>
          <p:nvPr userDrawn="1"/>
        </p:nvSpPr>
        <p:spPr>
          <a:xfrm>
            <a:off x="0" y="0"/>
            <a:ext cx="10058400" cy="259080"/>
          </a:xfrm>
          <a:prstGeom prst="rect">
            <a:avLst/>
          </a:prstGeom>
          <a:solidFill>
            <a:srgbClr val="D7DF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800">
              <a:solidFill>
                <a:srgbClr val="FFFFFF"/>
              </a:solidFill>
            </a:endParaRPr>
          </a:p>
        </p:txBody>
      </p:sp>
    </p:spTree>
    <p:extLst>
      <p:ext uri="{BB962C8B-B14F-4D97-AF65-F5344CB8AC3E}">
        <p14:creationId xmlns:p14="http://schemas.microsoft.com/office/powerpoint/2010/main" val="3561830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10058400" cy="77580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2" name="Rectangle 11"/>
          <p:cNvSpPr/>
          <p:nvPr userDrawn="1"/>
        </p:nvSpPr>
        <p:spPr>
          <a:xfrm>
            <a:off x="0" y="2651952"/>
            <a:ext cx="10058400" cy="2804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 name="Text Placeholder 2"/>
          <p:cNvSpPr>
            <a:spLocks noGrp="1"/>
          </p:cNvSpPr>
          <p:nvPr>
            <p:ph type="body" sz="quarter" idx="14" hasCustomPrompt="1"/>
          </p:nvPr>
        </p:nvSpPr>
        <p:spPr>
          <a:xfrm>
            <a:off x="210224" y="3175776"/>
            <a:ext cx="6192109" cy="998537"/>
          </a:xfrm>
        </p:spPr>
        <p:txBody>
          <a:bodyPr>
            <a:noAutofit/>
          </a:bodyPr>
          <a:lstStyle>
            <a:lvl1pPr marL="251460" marR="0" indent="-251460" algn="l" defTabSz="1005840" rtl="0" eaLnBrk="1" fontAlgn="auto" latinLnBrk="0" hangingPunct="1">
              <a:lnSpc>
                <a:spcPct val="90000"/>
              </a:lnSpc>
              <a:spcBef>
                <a:spcPts val="1100"/>
              </a:spcBef>
              <a:spcAft>
                <a:spcPts val="0"/>
              </a:spcAft>
              <a:buClrTx/>
              <a:buSzTx/>
              <a:buFont typeface="Arial" panose="020B0604020202020204" pitchFamily="34" charset="0"/>
              <a:buNone/>
              <a:tabLst/>
              <a:defRPr sz="7260" b="0" i="0" spc="-165">
                <a:solidFill>
                  <a:schemeClr val="bg2"/>
                </a:solidFill>
                <a:latin typeface="Arial" panose="020B0604020202020204" pitchFamily="34" charset="0"/>
                <a:ea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marL="251460" marR="0" lvl="0" indent="-251460" algn="ctr" defTabSz="1005840" rtl="0" eaLnBrk="1" fontAlgn="auto" latinLnBrk="0" hangingPunct="1">
              <a:lnSpc>
                <a:spcPct val="90000"/>
              </a:lnSpc>
              <a:spcBef>
                <a:spcPts val="1100"/>
              </a:spcBef>
              <a:spcAft>
                <a:spcPts val="0"/>
              </a:spcAft>
              <a:buClrTx/>
              <a:buSzTx/>
              <a:buFont typeface="Arial" panose="020B0604020202020204" pitchFamily="34" charset="0"/>
              <a:buNone/>
              <a:tabLst/>
              <a:defRPr/>
            </a:pPr>
            <a:r>
              <a:rPr lang="en-US"/>
              <a:t>TITLE GOES HERE</a:t>
            </a:r>
          </a:p>
        </p:txBody>
      </p:sp>
      <p:cxnSp>
        <p:nvCxnSpPr>
          <p:cNvPr id="6" name="Straight Connector 5"/>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7694036"/>
            <a:ext cx="10058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5C635EE-D19D-5142-8D63-7DE7F8ECF0A4}"/>
              </a:ext>
            </a:extLst>
          </p:cNvPr>
          <p:cNvPicPr>
            <a:picLocks noChangeAspect="1"/>
          </p:cNvPicPr>
          <p:nvPr userDrawn="1"/>
        </p:nvPicPr>
        <p:blipFill>
          <a:blip r:embed="rId2"/>
          <a:srcRect/>
          <a:stretch/>
        </p:blipFill>
        <p:spPr>
          <a:xfrm>
            <a:off x="5642044" y="3713553"/>
            <a:ext cx="3712776" cy="714360"/>
          </a:xfrm>
          <a:prstGeom prst="rect">
            <a:avLst/>
          </a:prstGeom>
        </p:spPr>
      </p:pic>
    </p:spTree>
    <p:extLst>
      <p:ext uri="{BB962C8B-B14F-4D97-AF65-F5344CB8AC3E}">
        <p14:creationId xmlns:p14="http://schemas.microsoft.com/office/powerpoint/2010/main" val="460126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1785"/>
            <a:ext cx="10058400" cy="775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7694036"/>
            <a:ext cx="10058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876" y="6648119"/>
            <a:ext cx="1521793" cy="863758"/>
          </a:xfrm>
          <a:prstGeom prst="rect">
            <a:avLst/>
          </a:prstGeom>
        </p:spPr>
      </p:pic>
      <p:cxnSp>
        <p:nvCxnSpPr>
          <p:cNvPr id="8" name="Straight Connector 7">
            <a:extLst>
              <a:ext uri="{FF2B5EF4-FFF2-40B4-BE49-F238E27FC236}">
                <a16:creationId xmlns:a16="http://schemas.microsoft.com/office/drawing/2014/main" id="{AEA7312A-F247-504B-ADC6-9DB916261AAE}"/>
              </a:ext>
            </a:extLst>
          </p:cNvPr>
          <p:cNvCxnSpPr>
            <a:cxnSpLocks/>
          </p:cNvCxnSpPr>
          <p:nvPr userDrawn="1"/>
        </p:nvCxnSpPr>
        <p:spPr>
          <a:xfrm>
            <a:off x="1" y="3361642"/>
            <a:ext cx="100583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6F9E83-81A8-CD4F-B87A-616B699264EA}"/>
              </a:ext>
            </a:extLst>
          </p:cNvPr>
          <p:cNvCxnSpPr>
            <a:cxnSpLocks/>
          </p:cNvCxnSpPr>
          <p:nvPr userDrawn="1"/>
        </p:nvCxnSpPr>
        <p:spPr>
          <a:xfrm>
            <a:off x="0" y="4407558"/>
            <a:ext cx="10058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614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
            <a:ext cx="10058400" cy="7758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7694036"/>
            <a:ext cx="10058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876" y="6648119"/>
            <a:ext cx="1521793" cy="863758"/>
          </a:xfrm>
          <a:prstGeom prst="rect">
            <a:avLst/>
          </a:prstGeom>
        </p:spPr>
      </p:pic>
      <p:cxnSp>
        <p:nvCxnSpPr>
          <p:cNvPr id="8" name="Straight Connector 7">
            <a:extLst>
              <a:ext uri="{FF2B5EF4-FFF2-40B4-BE49-F238E27FC236}">
                <a16:creationId xmlns:a16="http://schemas.microsoft.com/office/drawing/2014/main" id="{239C1CC2-CF74-DE41-B872-572B0E018D5D}"/>
              </a:ext>
            </a:extLst>
          </p:cNvPr>
          <p:cNvCxnSpPr>
            <a:cxnSpLocks/>
          </p:cNvCxnSpPr>
          <p:nvPr userDrawn="1"/>
        </p:nvCxnSpPr>
        <p:spPr>
          <a:xfrm>
            <a:off x="1" y="3361642"/>
            <a:ext cx="100583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6C2DDE-36CC-F94B-9282-EB01FDFDB0A5}"/>
              </a:ext>
            </a:extLst>
          </p:cNvPr>
          <p:cNvCxnSpPr>
            <a:cxnSpLocks/>
          </p:cNvCxnSpPr>
          <p:nvPr userDrawn="1"/>
        </p:nvCxnSpPr>
        <p:spPr>
          <a:xfrm>
            <a:off x="0" y="4407558"/>
            <a:ext cx="10058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28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F6741994-BD3A-4046-93ED-DEA28C5674EB}"/>
              </a:ext>
            </a:extLst>
          </p:cNvPr>
          <p:cNvSpPr/>
          <p:nvPr userDrawn="1"/>
        </p:nvSpPr>
        <p:spPr>
          <a:xfrm flipH="1" flipV="1">
            <a:off x="5630658" y="0"/>
            <a:ext cx="4427742" cy="264434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61EB742-9D6D-0C4A-B97A-FEF203038FBA}"/>
              </a:ext>
            </a:extLst>
          </p:cNvPr>
          <p:cNvSpPr/>
          <p:nvPr userDrawn="1"/>
        </p:nvSpPr>
        <p:spPr>
          <a:xfrm flipH="1">
            <a:off x="5507666" y="5054600"/>
            <a:ext cx="4550734" cy="2717800"/>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lgn="l">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lgn="l">
              <a:defRPr>
                <a:latin typeface="+mn-lt"/>
              </a:defRPr>
            </a:lvl1pPr>
            <a:lvl2pPr algn="l">
              <a:defRPr>
                <a:latin typeface="+mn-lt"/>
              </a:defRPr>
            </a:lvl2pPr>
            <a:lvl3pPr algn="l">
              <a:defRPr>
                <a:latin typeface="+mn-lt"/>
              </a:defRPr>
            </a:lvl3pPr>
            <a:lvl4pPr algn="l">
              <a:defRPr>
                <a:latin typeface="+mn-lt"/>
              </a:defRPr>
            </a:lvl4pPr>
            <a:lvl5pPr algn="l">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F167C730-E03E-1549-BFE1-090C9744CB9A}"/>
              </a:ext>
            </a:extLst>
          </p:cNvPr>
          <p:cNvSpPr>
            <a:spLocks noGrp="1"/>
          </p:cNvSpPr>
          <p:nvPr>
            <p:ph type="ftr" sz="quarter" idx="3"/>
          </p:nvPr>
        </p:nvSpPr>
        <p:spPr>
          <a:xfrm>
            <a:off x="1014116" y="7203864"/>
            <a:ext cx="4015083" cy="413808"/>
          </a:xfrm>
          <a:prstGeom prst="rect">
            <a:avLst/>
          </a:prstGeom>
        </p:spPr>
        <p:txBody>
          <a:bodyPr lIns="0" rIns="0" anchor="ctr" anchorCtr="0"/>
          <a:lstStyle>
            <a:lvl1pPr>
              <a:defRPr sz="1200" b="1"/>
            </a:lvl1pPr>
          </a:lstStyle>
          <a:p>
            <a:r>
              <a:rPr lang="en-US" dirty="0">
                <a:solidFill>
                  <a:srgbClr val="003B71"/>
                </a:solidFill>
              </a:rPr>
              <a:t>WELCOME KIT 2020  </a:t>
            </a:r>
            <a:r>
              <a:rPr lang="en-US" b="0" dirty="0"/>
              <a:t>LAWLEY  |  EMPLOYEE BENEFITS</a:t>
            </a:r>
          </a:p>
        </p:txBody>
      </p:sp>
      <p:sp>
        <p:nvSpPr>
          <p:cNvPr id="9" name="Slide Number Placeholder 5">
            <a:extLst>
              <a:ext uri="{FF2B5EF4-FFF2-40B4-BE49-F238E27FC236}">
                <a16:creationId xmlns:a16="http://schemas.microsoft.com/office/drawing/2014/main" id="{F103440D-DB61-B64D-A86C-DB18D719E406}"/>
              </a:ext>
            </a:extLst>
          </p:cNvPr>
          <p:cNvSpPr>
            <a:spLocks noGrp="1"/>
          </p:cNvSpPr>
          <p:nvPr>
            <p:ph type="sldNum" sz="quarter" idx="4"/>
          </p:nvPr>
        </p:nvSpPr>
        <p:spPr>
          <a:xfrm>
            <a:off x="469542" y="7203864"/>
            <a:ext cx="444858" cy="413808"/>
          </a:xfrm>
          <a:prstGeom prst="rect">
            <a:avLst/>
          </a:prstGeom>
        </p:spPr>
        <p:txBody>
          <a:bodyPr lIns="0" rIns="0" anchor="ctr" anchorCtr="0"/>
          <a:lstStyle>
            <a:lvl1pPr algn="l">
              <a:defRPr sz="1200" b="1">
                <a:solidFill>
                  <a:srgbClr val="003B71"/>
                </a:solidFill>
              </a:defRPr>
            </a:lvl1pPr>
          </a:lstStyle>
          <a:p>
            <a:fld id="{0C46CFFE-2478-4DD8-ACCA-A7180522E68C}" type="slidenum">
              <a:rPr lang="en-US" smtClean="0"/>
              <a:pPr/>
              <a:t>‹#›</a:t>
            </a:fld>
            <a:endParaRPr lang="en-US" dirty="0"/>
          </a:p>
        </p:txBody>
      </p:sp>
      <p:pic>
        <p:nvPicPr>
          <p:cNvPr id="10" name="Picture 9">
            <a:extLst>
              <a:ext uri="{FF2B5EF4-FFF2-40B4-BE49-F238E27FC236}">
                <a16:creationId xmlns:a16="http://schemas.microsoft.com/office/drawing/2014/main" id="{8B4F9ACF-E768-1242-8C69-998D69B7B1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7721" y="7247876"/>
            <a:ext cx="2941137" cy="325784"/>
          </a:xfrm>
          <a:prstGeom prst="rect">
            <a:avLst/>
          </a:prstGeom>
        </p:spPr>
      </p:pic>
    </p:spTree>
    <p:extLst>
      <p:ext uri="{BB962C8B-B14F-4D97-AF65-F5344CB8AC3E}">
        <p14:creationId xmlns:p14="http://schemas.microsoft.com/office/powerpoint/2010/main" val="1745498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 y="14393"/>
            <a:ext cx="10058400" cy="7758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7694036"/>
            <a:ext cx="10058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876" y="6648119"/>
            <a:ext cx="1521793" cy="863758"/>
          </a:xfrm>
          <a:prstGeom prst="rect">
            <a:avLst/>
          </a:prstGeom>
        </p:spPr>
      </p:pic>
      <p:cxnSp>
        <p:nvCxnSpPr>
          <p:cNvPr id="15" name="Straight Connector 14">
            <a:extLst>
              <a:ext uri="{FF2B5EF4-FFF2-40B4-BE49-F238E27FC236}">
                <a16:creationId xmlns:a16="http://schemas.microsoft.com/office/drawing/2014/main" id="{AE3EE9EF-63EF-CD4E-9D99-E02D16209F57}"/>
              </a:ext>
            </a:extLst>
          </p:cNvPr>
          <p:cNvCxnSpPr>
            <a:cxnSpLocks/>
          </p:cNvCxnSpPr>
          <p:nvPr userDrawn="1"/>
        </p:nvCxnSpPr>
        <p:spPr>
          <a:xfrm>
            <a:off x="1" y="3361642"/>
            <a:ext cx="100583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2316F8-D837-4E41-90D1-F3FB8257B438}"/>
              </a:ext>
            </a:extLst>
          </p:cNvPr>
          <p:cNvCxnSpPr>
            <a:cxnSpLocks/>
          </p:cNvCxnSpPr>
          <p:nvPr userDrawn="1"/>
        </p:nvCxnSpPr>
        <p:spPr>
          <a:xfrm>
            <a:off x="0" y="4407558"/>
            <a:ext cx="10058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580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
            <a:ext cx="10058400" cy="7772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7694036"/>
            <a:ext cx="10058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876" y="6648119"/>
            <a:ext cx="1521793" cy="863758"/>
          </a:xfrm>
          <a:prstGeom prst="rect">
            <a:avLst/>
          </a:prstGeom>
        </p:spPr>
      </p:pic>
      <p:cxnSp>
        <p:nvCxnSpPr>
          <p:cNvPr id="15" name="Straight Connector 14">
            <a:extLst>
              <a:ext uri="{FF2B5EF4-FFF2-40B4-BE49-F238E27FC236}">
                <a16:creationId xmlns:a16="http://schemas.microsoft.com/office/drawing/2014/main" id="{D06F99AF-F023-DA4D-9389-028BFB5C874B}"/>
              </a:ext>
            </a:extLst>
          </p:cNvPr>
          <p:cNvCxnSpPr>
            <a:cxnSpLocks/>
          </p:cNvCxnSpPr>
          <p:nvPr userDrawn="1"/>
        </p:nvCxnSpPr>
        <p:spPr>
          <a:xfrm>
            <a:off x="1" y="3361642"/>
            <a:ext cx="100583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9D1893-6F03-6243-9CCD-7D6D8A2E44E9}"/>
              </a:ext>
            </a:extLst>
          </p:cNvPr>
          <p:cNvCxnSpPr>
            <a:cxnSpLocks/>
          </p:cNvCxnSpPr>
          <p:nvPr userDrawn="1"/>
        </p:nvCxnSpPr>
        <p:spPr>
          <a:xfrm>
            <a:off x="0" y="4407558"/>
            <a:ext cx="10058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106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 y="1"/>
            <a:ext cx="10058400" cy="775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7694036"/>
            <a:ext cx="10058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userDrawn="1"/>
        </p:nvCxnSpPr>
        <p:spPr>
          <a:xfrm>
            <a:off x="1" y="3361642"/>
            <a:ext cx="100583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userDrawn="1"/>
        </p:nvCxnSpPr>
        <p:spPr>
          <a:xfrm>
            <a:off x="0" y="4407558"/>
            <a:ext cx="10058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51276" y="6710123"/>
            <a:ext cx="1400259" cy="822146"/>
          </a:xfrm>
          <a:prstGeom prst="rect">
            <a:avLst/>
          </a:prstGeom>
        </p:spPr>
      </p:pic>
    </p:spTree>
    <p:extLst>
      <p:ext uri="{BB962C8B-B14F-4D97-AF65-F5344CB8AC3E}">
        <p14:creationId xmlns:p14="http://schemas.microsoft.com/office/powerpoint/2010/main" val="3654872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92159"/>
            <a:ext cx="10058400" cy="786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7694036"/>
            <a:ext cx="10058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876" y="6648119"/>
            <a:ext cx="1521793" cy="863758"/>
          </a:xfrm>
          <a:prstGeom prst="rect">
            <a:avLst/>
          </a:prstGeom>
        </p:spPr>
      </p:pic>
      <p:cxnSp>
        <p:nvCxnSpPr>
          <p:cNvPr id="15" name="Straight Connector 14">
            <a:extLst>
              <a:ext uri="{FF2B5EF4-FFF2-40B4-BE49-F238E27FC236}">
                <a16:creationId xmlns:a16="http://schemas.microsoft.com/office/drawing/2014/main" id="{8DA53091-8614-9940-9ED5-A3302AD3D9AA}"/>
              </a:ext>
            </a:extLst>
          </p:cNvPr>
          <p:cNvCxnSpPr>
            <a:cxnSpLocks/>
          </p:cNvCxnSpPr>
          <p:nvPr userDrawn="1"/>
        </p:nvCxnSpPr>
        <p:spPr>
          <a:xfrm>
            <a:off x="1" y="3361642"/>
            <a:ext cx="100583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AA13E6-D993-E047-A37B-8639592D1CC7}"/>
              </a:ext>
            </a:extLst>
          </p:cNvPr>
          <p:cNvCxnSpPr>
            <a:cxnSpLocks/>
          </p:cNvCxnSpPr>
          <p:nvPr userDrawn="1"/>
        </p:nvCxnSpPr>
        <p:spPr>
          <a:xfrm>
            <a:off x="0" y="4407558"/>
            <a:ext cx="10058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642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4394"/>
            <a:ext cx="10058400" cy="77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7694036"/>
            <a:ext cx="10058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876" y="6648119"/>
            <a:ext cx="1521793" cy="863758"/>
          </a:xfrm>
          <a:prstGeom prst="rect">
            <a:avLst/>
          </a:prstGeom>
        </p:spPr>
      </p:pic>
      <p:cxnSp>
        <p:nvCxnSpPr>
          <p:cNvPr id="14" name="Straight Connector 13">
            <a:extLst>
              <a:ext uri="{FF2B5EF4-FFF2-40B4-BE49-F238E27FC236}">
                <a16:creationId xmlns:a16="http://schemas.microsoft.com/office/drawing/2014/main" id="{D2912D58-71F3-F74A-99C0-6532EBD385D7}"/>
              </a:ext>
            </a:extLst>
          </p:cNvPr>
          <p:cNvCxnSpPr>
            <a:cxnSpLocks/>
          </p:cNvCxnSpPr>
          <p:nvPr userDrawn="1"/>
        </p:nvCxnSpPr>
        <p:spPr>
          <a:xfrm>
            <a:off x="1" y="3361642"/>
            <a:ext cx="100583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A6C96CB-20DC-B843-B93C-092C7D8EBA2D}"/>
              </a:ext>
            </a:extLst>
          </p:cNvPr>
          <p:cNvCxnSpPr>
            <a:cxnSpLocks/>
          </p:cNvCxnSpPr>
          <p:nvPr userDrawn="1"/>
        </p:nvCxnSpPr>
        <p:spPr>
          <a:xfrm>
            <a:off x="0" y="4407558"/>
            <a:ext cx="100584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608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cxnSp>
        <p:nvCxnSpPr>
          <p:cNvPr id="17" name="Straight Connector 16"/>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058400" cy="352349"/>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88599" y="6530725"/>
            <a:ext cx="1400259" cy="822146"/>
          </a:xfrm>
          <a:prstGeom prst="rect">
            <a:avLst/>
          </a:prstGeom>
        </p:spPr>
      </p:pic>
      <p:sp>
        <p:nvSpPr>
          <p:cNvPr id="2" name="Title 1"/>
          <p:cNvSpPr>
            <a:spLocks noGrp="1"/>
          </p:cNvSpPr>
          <p:nvPr>
            <p:ph type="title"/>
          </p:nvPr>
        </p:nvSpPr>
        <p:spPr>
          <a:xfrm>
            <a:off x="469285" y="233049"/>
            <a:ext cx="8675370" cy="1502305"/>
          </a:xfrm>
        </p:spPr>
        <p:txBody>
          <a:bodyPr/>
          <a:lstStyle>
            <a:lvl1pPr>
              <a:defRPr sz="3520">
                <a:solidFill>
                  <a:srgbClr val="00B5EF"/>
                </a:solidFill>
              </a:defRPr>
            </a:lvl1pPr>
          </a:lstStyle>
          <a:p>
            <a:r>
              <a:rPr lang="en-US"/>
              <a:t>Click to edit Master title style</a:t>
            </a:r>
          </a:p>
        </p:txBody>
      </p:sp>
      <p:sp>
        <p:nvSpPr>
          <p:cNvPr id="5" name="Content Placeholder 4"/>
          <p:cNvSpPr>
            <a:spLocks noGrp="1"/>
          </p:cNvSpPr>
          <p:nvPr>
            <p:ph sz="quarter" idx="10"/>
          </p:nvPr>
        </p:nvSpPr>
        <p:spPr>
          <a:xfrm>
            <a:off x="469285" y="1711251"/>
            <a:ext cx="8675370" cy="4602268"/>
          </a:xfrm>
        </p:spPr>
        <p:txBody>
          <a:bodyPr/>
          <a:lstStyle>
            <a:lvl1pPr>
              <a:buClr>
                <a:srgbClr val="00B5EF"/>
              </a:buClr>
              <a:defRPr sz="2640" baseline="0">
                <a:solidFill>
                  <a:schemeClr val="tx1">
                    <a:lumMod val="65000"/>
                    <a:lumOff val="35000"/>
                  </a:schemeClr>
                </a:solidFill>
              </a:defRPr>
            </a:lvl1pPr>
            <a:lvl2pPr marL="754380" indent="-251460">
              <a:buClr>
                <a:srgbClr val="00B5EF"/>
              </a:buClr>
              <a:buFont typeface="Arial" panose="020B0604020202020204" pitchFamily="34" charset="0"/>
              <a:buChar char="‒"/>
              <a:defRPr sz="2200" baseline="0">
                <a:solidFill>
                  <a:schemeClr val="tx1">
                    <a:lumMod val="65000"/>
                    <a:lumOff val="35000"/>
                  </a:schemeClr>
                </a:solidFill>
              </a:defRPr>
            </a:lvl2pPr>
            <a:lvl3pPr>
              <a:buClr>
                <a:srgbClr val="00B5EF"/>
              </a:buClr>
              <a:defRPr sz="1980" baseline="0">
                <a:solidFill>
                  <a:schemeClr val="tx1">
                    <a:lumMod val="65000"/>
                    <a:lumOff val="35000"/>
                  </a:schemeClr>
                </a:solidFill>
              </a:defRPr>
            </a:lvl3pPr>
            <a:lvl4pPr>
              <a:buClr>
                <a:srgbClr val="00B5EF"/>
              </a:buClr>
              <a:defRPr baseline="0">
                <a:solidFill>
                  <a:schemeClr val="tx1">
                    <a:lumMod val="65000"/>
                    <a:lumOff val="35000"/>
                  </a:schemeClr>
                </a:solidFill>
              </a:defRPr>
            </a:lvl4pPr>
            <a:lvl5pPr>
              <a:buClr>
                <a:srgbClr val="00B5EF"/>
              </a:buClr>
              <a:defRPr baseline="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7D98A3A0-2B8F-4040-B53A-12C14DA321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47721" y="7247876"/>
            <a:ext cx="2941137" cy="325784"/>
          </a:xfrm>
          <a:prstGeom prst="rect">
            <a:avLst/>
          </a:prstGeom>
        </p:spPr>
      </p:pic>
    </p:spTree>
    <p:extLst>
      <p:ext uri="{BB962C8B-B14F-4D97-AF65-F5344CB8AC3E}">
        <p14:creationId xmlns:p14="http://schemas.microsoft.com/office/powerpoint/2010/main" val="195668108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cxnSp>
        <p:nvCxnSpPr>
          <p:cNvPr id="17" name="Straight Connector 16"/>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058400" cy="352349"/>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51276" y="6710123"/>
            <a:ext cx="1400259" cy="822146"/>
          </a:xfrm>
          <a:prstGeom prst="rect">
            <a:avLst/>
          </a:prstGeom>
        </p:spPr>
      </p:pic>
      <p:sp>
        <p:nvSpPr>
          <p:cNvPr id="4" name="Picture Placeholder 3"/>
          <p:cNvSpPr>
            <a:spLocks noGrp="1"/>
          </p:cNvSpPr>
          <p:nvPr>
            <p:ph type="pic" sz="quarter" idx="10"/>
          </p:nvPr>
        </p:nvSpPr>
        <p:spPr>
          <a:xfrm>
            <a:off x="469285" y="1723302"/>
            <a:ext cx="8675370" cy="4242435"/>
          </a:xfrm>
        </p:spPr>
        <p:txBody>
          <a:bodyPr/>
          <a:lstStyle/>
          <a:p>
            <a:endParaRPr lang="en-US"/>
          </a:p>
        </p:txBody>
      </p:sp>
      <p:sp>
        <p:nvSpPr>
          <p:cNvPr id="11" name="Title 1"/>
          <p:cNvSpPr>
            <a:spLocks noGrp="1"/>
          </p:cNvSpPr>
          <p:nvPr>
            <p:ph type="title"/>
          </p:nvPr>
        </p:nvSpPr>
        <p:spPr>
          <a:xfrm>
            <a:off x="469285" y="233049"/>
            <a:ext cx="8675370" cy="1502305"/>
          </a:xfrm>
        </p:spPr>
        <p:txBody>
          <a:bodyPr/>
          <a:lstStyle>
            <a:lvl1pPr>
              <a:defRPr sz="3520">
                <a:solidFill>
                  <a:srgbClr val="00B5EF"/>
                </a:solidFill>
              </a:defRPr>
            </a:lvl1pPr>
          </a:lstStyle>
          <a:p>
            <a:r>
              <a:rPr lang="en-US"/>
              <a:t>Click to edit Master title style</a:t>
            </a:r>
          </a:p>
        </p:txBody>
      </p:sp>
    </p:spTree>
    <p:extLst>
      <p:ext uri="{BB962C8B-B14F-4D97-AF65-F5344CB8AC3E}">
        <p14:creationId xmlns:p14="http://schemas.microsoft.com/office/powerpoint/2010/main" val="347435306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cxnSp>
        <p:nvCxnSpPr>
          <p:cNvPr id="17" name="Straight Connector 16"/>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058400" cy="352349"/>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294715" y="6588622"/>
            <a:ext cx="1400259" cy="822146"/>
          </a:xfrm>
          <a:prstGeom prst="rect">
            <a:avLst/>
          </a:prstGeom>
        </p:spPr>
      </p:pic>
      <p:sp>
        <p:nvSpPr>
          <p:cNvPr id="11" name="Title 1"/>
          <p:cNvSpPr>
            <a:spLocks noGrp="1"/>
          </p:cNvSpPr>
          <p:nvPr>
            <p:ph type="title"/>
          </p:nvPr>
        </p:nvSpPr>
        <p:spPr>
          <a:xfrm>
            <a:off x="469285" y="233049"/>
            <a:ext cx="8675370" cy="1502305"/>
          </a:xfrm>
        </p:spPr>
        <p:txBody>
          <a:bodyPr/>
          <a:lstStyle>
            <a:lvl1pPr>
              <a:defRPr sz="3520">
                <a:solidFill>
                  <a:srgbClr val="00B5EF"/>
                </a:solidFill>
              </a:defRPr>
            </a:lvl1pPr>
          </a:lstStyle>
          <a:p>
            <a:r>
              <a:rPr lang="en-US"/>
              <a:t>Click to edit Master title style</a:t>
            </a:r>
          </a:p>
        </p:txBody>
      </p:sp>
      <p:pic>
        <p:nvPicPr>
          <p:cNvPr id="6" name="Picture 5">
            <a:extLst>
              <a:ext uri="{FF2B5EF4-FFF2-40B4-BE49-F238E27FC236}">
                <a16:creationId xmlns:a16="http://schemas.microsoft.com/office/drawing/2014/main" id="{234A5DF7-ACF6-4052-B68C-3AA724897B3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47721" y="7247876"/>
            <a:ext cx="2941137" cy="325784"/>
          </a:xfrm>
          <a:prstGeom prst="rect">
            <a:avLst/>
          </a:prstGeom>
        </p:spPr>
      </p:pic>
    </p:spTree>
    <p:extLst>
      <p:ext uri="{BB962C8B-B14F-4D97-AF65-F5344CB8AC3E}">
        <p14:creationId xmlns:p14="http://schemas.microsoft.com/office/powerpoint/2010/main" val="117386824"/>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cxnSp>
        <p:nvCxnSpPr>
          <p:cNvPr id="17" name="Straight Connector 16"/>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058400" cy="352349"/>
          </a:xfrm>
          <a:prstGeom prst="rect">
            <a:avLst/>
          </a:prstGeom>
        </p:spPr>
      </p:pic>
      <p:sp>
        <p:nvSpPr>
          <p:cNvPr id="9" name="Title 1"/>
          <p:cNvSpPr>
            <a:spLocks noGrp="1"/>
          </p:cNvSpPr>
          <p:nvPr>
            <p:ph type="title"/>
          </p:nvPr>
        </p:nvSpPr>
        <p:spPr>
          <a:xfrm>
            <a:off x="469285" y="233049"/>
            <a:ext cx="8675370" cy="1502305"/>
          </a:xfrm>
        </p:spPr>
        <p:txBody>
          <a:bodyPr/>
          <a:lstStyle>
            <a:lvl1pPr>
              <a:defRPr sz="3520">
                <a:solidFill>
                  <a:srgbClr val="00B5EF"/>
                </a:solidFill>
              </a:defRPr>
            </a:lvl1pPr>
          </a:lstStyle>
          <a:p>
            <a:r>
              <a:rPr lang="en-US"/>
              <a:t>Click to edit Master title style</a:t>
            </a:r>
          </a:p>
        </p:txBody>
      </p:sp>
      <p:sp>
        <p:nvSpPr>
          <p:cNvPr id="10" name="Content Placeholder 4"/>
          <p:cNvSpPr>
            <a:spLocks noGrp="1"/>
          </p:cNvSpPr>
          <p:nvPr>
            <p:ph sz="quarter" idx="10"/>
          </p:nvPr>
        </p:nvSpPr>
        <p:spPr>
          <a:xfrm>
            <a:off x="469285" y="1711251"/>
            <a:ext cx="8675370" cy="4602268"/>
          </a:xfrm>
        </p:spPr>
        <p:txBody>
          <a:bodyPr/>
          <a:lstStyle>
            <a:lvl1pPr>
              <a:buClr>
                <a:srgbClr val="00B5EF"/>
              </a:buClr>
              <a:defRPr sz="2640" baseline="0">
                <a:solidFill>
                  <a:schemeClr val="tx1">
                    <a:lumMod val="65000"/>
                    <a:lumOff val="35000"/>
                  </a:schemeClr>
                </a:solidFill>
              </a:defRPr>
            </a:lvl1pPr>
            <a:lvl2pPr marL="754380" indent="-251460">
              <a:buClr>
                <a:srgbClr val="00B5EF"/>
              </a:buClr>
              <a:buFont typeface="Arial" panose="020B0604020202020204" pitchFamily="34" charset="0"/>
              <a:buChar char="‒"/>
              <a:defRPr sz="2200" baseline="0">
                <a:solidFill>
                  <a:schemeClr val="tx1">
                    <a:lumMod val="65000"/>
                    <a:lumOff val="35000"/>
                  </a:schemeClr>
                </a:solidFill>
              </a:defRPr>
            </a:lvl2pPr>
            <a:lvl3pPr>
              <a:buClr>
                <a:srgbClr val="00B5EF"/>
              </a:buClr>
              <a:defRPr sz="1980" baseline="0">
                <a:solidFill>
                  <a:schemeClr val="tx1">
                    <a:lumMod val="65000"/>
                    <a:lumOff val="35000"/>
                  </a:schemeClr>
                </a:solidFill>
              </a:defRPr>
            </a:lvl3pPr>
            <a:lvl4pPr>
              <a:buClr>
                <a:srgbClr val="00B5EF"/>
              </a:buClr>
              <a:defRPr baseline="0">
                <a:solidFill>
                  <a:schemeClr val="tx1">
                    <a:lumMod val="65000"/>
                    <a:lumOff val="35000"/>
                  </a:schemeClr>
                </a:solidFill>
              </a:defRPr>
            </a:lvl4pPr>
            <a:lvl5pPr>
              <a:buClr>
                <a:srgbClr val="00B5EF"/>
              </a:buClr>
              <a:defRPr baseline="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07428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0"/>
            <a:ext cx="10058400" cy="7772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cxnSp>
        <p:nvCxnSpPr>
          <p:cNvPr id="6" name="Straight Connector 5"/>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7694036"/>
            <a:ext cx="10058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8A87F47-34FD-B247-8192-0DC49B7DC6F1}"/>
              </a:ext>
            </a:extLst>
          </p:cNvPr>
          <p:cNvCxnSpPr>
            <a:cxnSpLocks/>
          </p:cNvCxnSpPr>
          <p:nvPr userDrawn="1"/>
        </p:nvCxnSpPr>
        <p:spPr>
          <a:xfrm>
            <a:off x="572770" y="3361642"/>
            <a:ext cx="896874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6ADEED3-825C-674D-BAD9-98FDAEC64E2C}"/>
              </a:ext>
            </a:extLst>
          </p:cNvPr>
          <p:cNvCxnSpPr>
            <a:cxnSpLocks/>
          </p:cNvCxnSpPr>
          <p:nvPr userDrawn="1"/>
        </p:nvCxnSpPr>
        <p:spPr>
          <a:xfrm>
            <a:off x="572770" y="4407558"/>
            <a:ext cx="896874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4D70DC5-F851-0E44-A1CC-5BBD4D2895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51276" y="6710123"/>
            <a:ext cx="1400259" cy="822146"/>
          </a:xfrm>
          <a:prstGeom prst="rect">
            <a:avLst/>
          </a:prstGeom>
        </p:spPr>
      </p:pic>
    </p:spTree>
    <p:extLst>
      <p:ext uri="{BB962C8B-B14F-4D97-AF65-F5344CB8AC3E}">
        <p14:creationId xmlns:p14="http://schemas.microsoft.com/office/powerpoint/2010/main" val="2751440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57A6ADCB-7A84-704E-BC65-BCAAE6CF2181}"/>
              </a:ext>
            </a:extLst>
          </p:cNvPr>
          <p:cNvSpPr>
            <a:spLocks noGrp="1"/>
          </p:cNvSpPr>
          <p:nvPr>
            <p:ph type="ftr" sz="quarter" idx="3"/>
          </p:nvPr>
        </p:nvSpPr>
        <p:spPr>
          <a:xfrm>
            <a:off x="1014116" y="7203864"/>
            <a:ext cx="4015083" cy="413808"/>
          </a:xfrm>
          <a:prstGeom prst="rect">
            <a:avLst/>
          </a:prstGeom>
        </p:spPr>
        <p:txBody>
          <a:bodyPr lIns="0" rIns="0" anchor="ctr" anchorCtr="0"/>
          <a:lstStyle>
            <a:lvl1pPr>
              <a:defRPr sz="1200" b="1"/>
            </a:lvl1pPr>
          </a:lstStyle>
          <a:p>
            <a:r>
              <a:rPr lang="en-US" dirty="0">
                <a:solidFill>
                  <a:srgbClr val="003B71"/>
                </a:solidFill>
              </a:rPr>
              <a:t>WELCOME KIT 2020  </a:t>
            </a:r>
            <a:r>
              <a:rPr lang="en-US" b="0" dirty="0"/>
              <a:t>LAWLEY  |  EMPLOYEE BENEFITS</a:t>
            </a:r>
          </a:p>
        </p:txBody>
      </p:sp>
      <p:sp>
        <p:nvSpPr>
          <p:cNvPr id="9" name="Slide Number Placeholder 5">
            <a:extLst>
              <a:ext uri="{FF2B5EF4-FFF2-40B4-BE49-F238E27FC236}">
                <a16:creationId xmlns:a16="http://schemas.microsoft.com/office/drawing/2014/main" id="{DD6B8766-F13A-E24F-B076-0398C81A475B}"/>
              </a:ext>
            </a:extLst>
          </p:cNvPr>
          <p:cNvSpPr>
            <a:spLocks noGrp="1"/>
          </p:cNvSpPr>
          <p:nvPr>
            <p:ph type="sldNum" sz="quarter" idx="4"/>
          </p:nvPr>
        </p:nvSpPr>
        <p:spPr>
          <a:xfrm>
            <a:off x="469542" y="7203864"/>
            <a:ext cx="444858" cy="413808"/>
          </a:xfrm>
          <a:prstGeom prst="rect">
            <a:avLst/>
          </a:prstGeom>
        </p:spPr>
        <p:txBody>
          <a:bodyPr lIns="0" rIns="0" anchor="ctr" anchorCtr="0"/>
          <a:lstStyle>
            <a:lvl1pPr algn="l">
              <a:defRPr sz="1200" b="1">
                <a:solidFill>
                  <a:srgbClr val="003B71"/>
                </a:solidFill>
              </a:defRPr>
            </a:lvl1pPr>
          </a:lstStyle>
          <a:p>
            <a:fld id="{0C46CFFE-2478-4DD8-ACCA-A7180522E68C}" type="slidenum">
              <a:rPr lang="en-US" smtClean="0"/>
              <a:pPr/>
              <a:t>‹#›</a:t>
            </a:fld>
            <a:endParaRPr lang="en-US" dirty="0"/>
          </a:p>
        </p:txBody>
      </p:sp>
      <p:pic>
        <p:nvPicPr>
          <p:cNvPr id="5" name="Picture 4">
            <a:extLst>
              <a:ext uri="{FF2B5EF4-FFF2-40B4-BE49-F238E27FC236}">
                <a16:creationId xmlns:a16="http://schemas.microsoft.com/office/drawing/2014/main" id="{8B4F9ACF-E768-1242-8C69-998D69B7B1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7721" y="7247876"/>
            <a:ext cx="2941137" cy="325784"/>
          </a:xfrm>
          <a:prstGeom prst="rect">
            <a:avLst/>
          </a:prstGeom>
        </p:spPr>
      </p:pic>
    </p:spTree>
    <p:extLst>
      <p:ext uri="{BB962C8B-B14F-4D97-AF65-F5344CB8AC3E}">
        <p14:creationId xmlns:p14="http://schemas.microsoft.com/office/powerpoint/2010/main" val="1823319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0"/>
            <a:ext cx="10058400" cy="7772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cxnSp>
        <p:nvCxnSpPr>
          <p:cNvPr id="6" name="Straight Connector 5"/>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7694036"/>
            <a:ext cx="100584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FE9D4568-811B-5242-B7AD-0184EB62BBCC}"/>
              </a:ext>
            </a:extLst>
          </p:cNvPr>
          <p:cNvPicPr>
            <a:picLocks noChangeAspect="1"/>
          </p:cNvPicPr>
          <p:nvPr userDrawn="1"/>
        </p:nvPicPr>
        <p:blipFill>
          <a:blip r:embed="rId2"/>
          <a:stretch>
            <a:fillRect/>
          </a:stretch>
        </p:blipFill>
        <p:spPr>
          <a:xfrm>
            <a:off x="3188153" y="3177727"/>
            <a:ext cx="3682094" cy="708457"/>
          </a:xfrm>
          <a:prstGeom prst="rect">
            <a:avLst/>
          </a:prstGeom>
        </p:spPr>
      </p:pic>
    </p:spTree>
    <p:extLst>
      <p:ext uri="{BB962C8B-B14F-4D97-AF65-F5344CB8AC3E}">
        <p14:creationId xmlns:p14="http://schemas.microsoft.com/office/powerpoint/2010/main" val="2686178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cxnSp>
        <p:nvCxnSpPr>
          <p:cNvPr id="17" name="Straight Connector 16"/>
          <p:cNvCxnSpPr/>
          <p:nvPr userDrawn="1"/>
        </p:nvCxnSpPr>
        <p:spPr>
          <a:xfrm>
            <a:off x="0" y="7758006"/>
            <a:ext cx="10058400" cy="0"/>
          </a:xfrm>
          <a:prstGeom prst="line">
            <a:avLst/>
          </a:prstGeom>
          <a:ln w="47625"/>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058400" cy="352349"/>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51276" y="6710123"/>
            <a:ext cx="1400259" cy="822146"/>
          </a:xfrm>
          <a:prstGeom prst="rect">
            <a:avLst/>
          </a:prstGeom>
        </p:spPr>
      </p:pic>
    </p:spTree>
    <p:extLst>
      <p:ext uri="{BB962C8B-B14F-4D97-AF65-F5344CB8AC3E}">
        <p14:creationId xmlns:p14="http://schemas.microsoft.com/office/powerpoint/2010/main" val="337829199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2920" indent="0" algn="ctr">
              <a:buNone/>
              <a:defRPr>
                <a:solidFill>
                  <a:schemeClr val="tx1">
                    <a:tint val="75000"/>
                  </a:schemeClr>
                </a:solidFill>
              </a:defRPr>
            </a:lvl2pPr>
            <a:lvl3pPr marL="1005840" indent="0" algn="ctr">
              <a:buNone/>
              <a:defRPr>
                <a:solidFill>
                  <a:schemeClr val="tx1">
                    <a:tint val="75000"/>
                  </a:schemeClr>
                </a:solidFill>
              </a:defRPr>
            </a:lvl3pPr>
            <a:lvl4pPr marL="1508760" indent="0" algn="ctr">
              <a:buNone/>
              <a:defRPr>
                <a:solidFill>
                  <a:schemeClr val="tx1">
                    <a:tint val="75000"/>
                  </a:schemeClr>
                </a:solidFill>
              </a:defRPr>
            </a:lvl4pPr>
            <a:lvl5pPr marL="2011680" indent="0" algn="ctr">
              <a:buNone/>
              <a:defRPr>
                <a:solidFill>
                  <a:schemeClr val="tx1">
                    <a:tint val="75000"/>
                  </a:schemeClr>
                </a:solidFill>
              </a:defRPr>
            </a:lvl5pPr>
            <a:lvl6pPr marL="2514600" indent="0" algn="ctr">
              <a:buNone/>
              <a:defRPr>
                <a:solidFill>
                  <a:schemeClr val="tx1">
                    <a:tint val="75000"/>
                  </a:schemeClr>
                </a:solidFill>
              </a:defRPr>
            </a:lvl6pPr>
            <a:lvl7pPr marL="3017520" indent="0" algn="ctr">
              <a:buNone/>
              <a:defRPr>
                <a:solidFill>
                  <a:schemeClr val="tx1">
                    <a:tint val="75000"/>
                  </a:schemeClr>
                </a:solidFill>
              </a:defRPr>
            </a:lvl7pPr>
            <a:lvl8pPr marL="3520440" indent="0" algn="ctr">
              <a:buNone/>
              <a:defRPr>
                <a:solidFill>
                  <a:schemeClr val="tx1">
                    <a:tint val="75000"/>
                  </a:schemeClr>
                </a:solidFill>
              </a:defRPr>
            </a:lvl8pPr>
            <a:lvl9pPr marL="40233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DA39F4-B9C0-4F47-928E-F2653F557666}"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B4710-BA8C-4DBF-87AD-BBDC732104CC}" type="slidenum">
              <a:rPr lang="en-US" smtClean="0"/>
              <a:t>‹#›</a:t>
            </a:fld>
            <a:endParaRPr lang="en-US"/>
          </a:p>
        </p:txBody>
      </p:sp>
    </p:spTree>
    <p:extLst>
      <p:ext uri="{BB962C8B-B14F-4D97-AF65-F5344CB8AC3E}">
        <p14:creationId xmlns:p14="http://schemas.microsoft.com/office/powerpoint/2010/main" val="4196868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A39F4-B9C0-4F47-928E-F2653F557666}"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B4710-BA8C-4DBF-87AD-BBDC732104CC}" type="slidenum">
              <a:rPr lang="en-US" smtClean="0"/>
              <a:t>‹#›</a:t>
            </a:fld>
            <a:endParaRPr lang="en-US"/>
          </a:p>
        </p:txBody>
      </p:sp>
    </p:spTree>
    <p:extLst>
      <p:ext uri="{BB962C8B-B14F-4D97-AF65-F5344CB8AC3E}">
        <p14:creationId xmlns:p14="http://schemas.microsoft.com/office/powerpoint/2010/main" val="1650026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CBSWNY Medical Plan Layout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20294" y="431801"/>
            <a:ext cx="1400259" cy="822146"/>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0058400" cy="352349"/>
          </a:xfrm>
          <a:prstGeom prst="rect">
            <a:avLst/>
          </a:prstGeom>
        </p:spPr>
      </p:pic>
      <p:sp>
        <p:nvSpPr>
          <p:cNvPr id="8" name="Title 1"/>
          <p:cNvSpPr>
            <a:spLocks noGrp="1"/>
          </p:cNvSpPr>
          <p:nvPr>
            <p:ph type="title"/>
          </p:nvPr>
        </p:nvSpPr>
        <p:spPr>
          <a:xfrm>
            <a:off x="469285" y="233049"/>
            <a:ext cx="8675370" cy="1502305"/>
          </a:xfrm>
        </p:spPr>
        <p:txBody>
          <a:bodyPr/>
          <a:lstStyle>
            <a:lvl1pPr>
              <a:defRPr sz="3520">
                <a:solidFill>
                  <a:srgbClr val="00B5EF"/>
                </a:solidFill>
              </a:defRPr>
            </a:lvl1pPr>
          </a:lstStyle>
          <a:p>
            <a:r>
              <a:rPr lang="en-US"/>
              <a:t>Click to edit Master title style</a:t>
            </a:r>
          </a:p>
        </p:txBody>
      </p:sp>
    </p:spTree>
    <p:extLst>
      <p:ext uri="{BB962C8B-B14F-4D97-AF65-F5344CB8AC3E}">
        <p14:creationId xmlns:p14="http://schemas.microsoft.com/office/powerpoint/2010/main" val="1766846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58400" cy="352349"/>
          </a:xfrm>
          <a:prstGeom prst="rect">
            <a:avLst/>
          </a:prstGeom>
        </p:spPr>
      </p:pic>
      <p:cxnSp>
        <p:nvCxnSpPr>
          <p:cNvPr id="6" name="Straight Connector 5"/>
          <p:cNvCxnSpPr/>
          <p:nvPr userDrawn="1"/>
        </p:nvCxnSpPr>
        <p:spPr>
          <a:xfrm>
            <a:off x="0" y="7758006"/>
            <a:ext cx="10058400" cy="0"/>
          </a:xfrm>
          <a:prstGeom prst="line">
            <a:avLst/>
          </a:prstGeom>
          <a:ln w="47625">
            <a:solidFill>
              <a:srgbClr val="00C2F3"/>
            </a:solidFill>
          </a:ln>
        </p:spPr>
        <p:style>
          <a:lnRef idx="1">
            <a:schemeClr val="accent1"/>
          </a:lnRef>
          <a:fillRef idx="0">
            <a:schemeClr val="accent1"/>
          </a:fillRef>
          <a:effectRef idx="0">
            <a:schemeClr val="accent1"/>
          </a:effectRef>
          <a:fontRef idx="minor">
            <a:schemeClr val="tx1"/>
          </a:fontRef>
        </p:style>
      </p:cxnSp>
      <p:sp>
        <p:nvSpPr>
          <p:cNvPr id="13" name="Slide Number Placeholder 3"/>
          <p:cNvSpPr>
            <a:spLocks noGrp="1"/>
          </p:cNvSpPr>
          <p:nvPr>
            <p:ph type="sldNum" sz="quarter" idx="12"/>
          </p:nvPr>
        </p:nvSpPr>
        <p:spPr>
          <a:xfrm>
            <a:off x="9555480" y="-1"/>
            <a:ext cx="502920" cy="352350"/>
          </a:xfrm>
        </p:spPr>
        <p:txBody>
          <a:bodyPr/>
          <a:lstStyle>
            <a:lvl1pPr>
              <a:defRPr sz="1100">
                <a:solidFill>
                  <a:schemeClr val="bg1">
                    <a:lumMod val="75000"/>
                  </a:schemeClr>
                </a:solidFill>
                <a:latin typeface="Arial" charset="0"/>
                <a:ea typeface="Arial" charset="0"/>
                <a:cs typeface="Arial" charset="0"/>
              </a:defRPr>
            </a:lvl1pPr>
          </a:lstStyle>
          <a:p>
            <a:fld id="{40C042F8-2CFA-324D-B5BE-F33A911A287B}" type="slidenum">
              <a:rPr lang="en-US" smtClean="0">
                <a:solidFill>
                  <a:prstClr val="white">
                    <a:lumMod val="75000"/>
                  </a:prstClr>
                </a:solidFill>
              </a:rPr>
              <a:pPr/>
              <a:t>‹#›</a:t>
            </a:fld>
            <a:endParaRPr lang="en-US">
              <a:solidFill>
                <a:prstClr val="white">
                  <a:lumMod val="75000"/>
                </a:prstClr>
              </a:solidFill>
            </a:endParaRPr>
          </a:p>
        </p:txBody>
      </p:sp>
      <p:sp>
        <p:nvSpPr>
          <p:cNvPr id="14" name="Title 1"/>
          <p:cNvSpPr>
            <a:spLocks noGrp="1"/>
          </p:cNvSpPr>
          <p:nvPr>
            <p:ph type="title"/>
          </p:nvPr>
        </p:nvSpPr>
        <p:spPr>
          <a:xfrm>
            <a:off x="472745" y="352349"/>
            <a:ext cx="9163201" cy="1326490"/>
          </a:xfrm>
        </p:spPr>
        <p:txBody>
          <a:bodyPr anchor="ctr">
            <a:normAutofit/>
          </a:bodyPr>
          <a:lstStyle>
            <a:lvl1pPr>
              <a:defRPr lang="en-US" sz="3960" b="1" kern="1200" dirty="0">
                <a:solidFill>
                  <a:srgbClr val="00C2F3"/>
                </a:solidFill>
                <a:latin typeface="Arial" charset="0"/>
                <a:ea typeface="Arial" charset="0"/>
                <a:cs typeface="Arial" charset="0"/>
              </a:defRPr>
            </a:lvl1pPr>
          </a:lstStyle>
          <a:p>
            <a:r>
              <a:rPr lang="en-US"/>
              <a:t>Click to edit Master title style</a:t>
            </a:r>
          </a:p>
        </p:txBody>
      </p:sp>
      <p:sp>
        <p:nvSpPr>
          <p:cNvPr id="4" name="Content Placeholder 3"/>
          <p:cNvSpPr>
            <a:spLocks noGrp="1"/>
          </p:cNvSpPr>
          <p:nvPr>
            <p:ph sz="quarter" idx="13"/>
          </p:nvPr>
        </p:nvSpPr>
        <p:spPr>
          <a:xfrm>
            <a:off x="472798" y="1678838"/>
            <a:ext cx="9162574" cy="4970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3580096-1C76-7E4A-B64E-228F3E6DDB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2026" y="6978593"/>
            <a:ext cx="874915" cy="621087"/>
          </a:xfrm>
          <a:prstGeom prst="rect">
            <a:avLst/>
          </a:prstGeom>
        </p:spPr>
      </p:pic>
    </p:spTree>
    <p:extLst>
      <p:ext uri="{BB962C8B-B14F-4D97-AF65-F5344CB8AC3E}">
        <p14:creationId xmlns:p14="http://schemas.microsoft.com/office/powerpoint/2010/main" val="97356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2745" y="352349"/>
            <a:ext cx="9163201" cy="1326490"/>
          </a:xfrm>
        </p:spPr>
        <p:txBody>
          <a:bodyPr anchor="ctr">
            <a:normAutofit/>
          </a:bodyPr>
          <a:lstStyle>
            <a:lvl1pPr algn="l" defTabSz="1005840" rtl="0" eaLnBrk="1" latinLnBrk="0" hangingPunct="1">
              <a:lnSpc>
                <a:spcPct val="90000"/>
              </a:lnSpc>
              <a:spcBef>
                <a:spcPct val="0"/>
              </a:spcBef>
              <a:buNone/>
              <a:defRPr lang="en-US" sz="3960" b="1" kern="1200" dirty="0">
                <a:solidFill>
                  <a:srgbClr val="00C2F3"/>
                </a:solidFill>
                <a:latin typeface="Arial" charset="0"/>
                <a:ea typeface="Arial" charset="0"/>
                <a:cs typeface="Arial" charset="0"/>
              </a:defRPr>
            </a:lvl1pPr>
          </a:lstStyle>
          <a:p>
            <a:r>
              <a:rPr lang="en-US"/>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0058400" cy="352349"/>
          </a:xfrm>
          <a:prstGeom prst="rect">
            <a:avLst/>
          </a:prstGeom>
        </p:spPr>
      </p:pic>
      <p:cxnSp>
        <p:nvCxnSpPr>
          <p:cNvPr id="9" name="Straight Connector 8"/>
          <p:cNvCxnSpPr/>
          <p:nvPr userDrawn="1"/>
        </p:nvCxnSpPr>
        <p:spPr>
          <a:xfrm>
            <a:off x="0" y="7758006"/>
            <a:ext cx="10058400" cy="0"/>
          </a:xfrm>
          <a:prstGeom prst="line">
            <a:avLst/>
          </a:prstGeom>
          <a:ln w="47625">
            <a:solidFill>
              <a:srgbClr val="00C2F3"/>
            </a:solidFill>
          </a:ln>
        </p:spPr>
        <p:style>
          <a:lnRef idx="1">
            <a:schemeClr val="accent1"/>
          </a:lnRef>
          <a:fillRef idx="0">
            <a:schemeClr val="accent1"/>
          </a:fillRef>
          <a:effectRef idx="0">
            <a:schemeClr val="accent1"/>
          </a:effectRef>
          <a:fontRef idx="minor">
            <a:schemeClr val="tx1"/>
          </a:fontRef>
        </p:style>
      </p:cxnSp>
      <p:sp>
        <p:nvSpPr>
          <p:cNvPr id="18" name="Slide Number Placeholder 3"/>
          <p:cNvSpPr>
            <a:spLocks noGrp="1"/>
          </p:cNvSpPr>
          <p:nvPr>
            <p:ph type="sldNum" sz="quarter" idx="12"/>
          </p:nvPr>
        </p:nvSpPr>
        <p:spPr>
          <a:xfrm>
            <a:off x="9555480" y="-1"/>
            <a:ext cx="502920" cy="352350"/>
          </a:xfrm>
        </p:spPr>
        <p:txBody>
          <a:bodyPr/>
          <a:lstStyle>
            <a:lvl1pPr>
              <a:defRPr sz="1100">
                <a:solidFill>
                  <a:schemeClr val="bg1">
                    <a:lumMod val="75000"/>
                  </a:schemeClr>
                </a:solidFill>
                <a:latin typeface="Arial" charset="0"/>
                <a:ea typeface="Arial" charset="0"/>
                <a:cs typeface="Arial" charset="0"/>
              </a:defRPr>
            </a:lvl1pPr>
          </a:lstStyle>
          <a:p>
            <a:fld id="{40C042F8-2CFA-324D-B5BE-F33A911A287B}" type="slidenum">
              <a:rPr lang="en-US" smtClean="0">
                <a:solidFill>
                  <a:prstClr val="white">
                    <a:lumMod val="75000"/>
                  </a:prstClr>
                </a:solidFill>
              </a:rPr>
              <a:pPr/>
              <a:t>‹#›</a:t>
            </a:fld>
            <a:endParaRPr lang="en-US">
              <a:solidFill>
                <a:prstClr val="white">
                  <a:lumMod val="75000"/>
                </a:prst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1374" y="6930047"/>
            <a:ext cx="875567" cy="621087"/>
          </a:xfrm>
          <a:prstGeom prst="rect">
            <a:avLst/>
          </a:prstGeom>
        </p:spPr>
      </p:pic>
    </p:spTree>
    <p:extLst>
      <p:ext uri="{BB962C8B-B14F-4D97-AF65-F5344CB8AC3E}">
        <p14:creationId xmlns:p14="http://schemas.microsoft.com/office/powerpoint/2010/main" val="3083898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2744" y="352349"/>
            <a:ext cx="9163201" cy="1326490"/>
          </a:xfrm>
        </p:spPr>
        <p:txBody>
          <a:bodyPr anchor="ctr">
            <a:normAutofit/>
          </a:bodyPr>
          <a:lstStyle>
            <a:lvl1pPr>
              <a:defRPr sz="3740" b="1">
                <a:solidFill>
                  <a:srgbClr val="00B6F0"/>
                </a:solidFill>
                <a:latin typeface="+mj-lt"/>
                <a:ea typeface="Arial Hebrew" charset="-79"/>
                <a:cs typeface="Arial Hebrew" charset="-79"/>
              </a:defRPr>
            </a:lvl1pPr>
          </a:lstStyle>
          <a:p>
            <a:r>
              <a:rPr lang="en-US"/>
              <a:t>Click to edit Master title style</a:t>
            </a:r>
          </a:p>
        </p:txBody>
      </p:sp>
      <p:sp>
        <p:nvSpPr>
          <p:cNvPr id="7" name="Content Placeholder 6"/>
          <p:cNvSpPr>
            <a:spLocks noGrp="1"/>
          </p:cNvSpPr>
          <p:nvPr>
            <p:ph sz="quarter" idx="13"/>
          </p:nvPr>
        </p:nvSpPr>
        <p:spPr>
          <a:xfrm>
            <a:off x="472745" y="1678838"/>
            <a:ext cx="9163201" cy="4601261"/>
          </a:xfrm>
        </p:spPr>
        <p:txBody>
          <a:bodyPr/>
          <a:lstStyle>
            <a:lvl1pPr>
              <a:buClr>
                <a:srgbClr val="00B6F0"/>
              </a:buClr>
              <a:defRPr>
                <a:solidFill>
                  <a:schemeClr val="tx1">
                    <a:lumMod val="65000"/>
                    <a:lumOff val="35000"/>
                  </a:schemeClr>
                </a:solidFill>
              </a:defRPr>
            </a:lvl1pPr>
            <a:lvl2pPr>
              <a:buClr>
                <a:srgbClr val="00B6F0"/>
              </a:buClr>
              <a:defRPr>
                <a:solidFill>
                  <a:schemeClr val="tx1">
                    <a:lumMod val="65000"/>
                    <a:lumOff val="35000"/>
                  </a:schemeClr>
                </a:solidFill>
              </a:defRPr>
            </a:lvl2pPr>
            <a:lvl3pPr>
              <a:buClr>
                <a:srgbClr val="00B6F0"/>
              </a:buClr>
              <a:defRPr>
                <a:solidFill>
                  <a:schemeClr val="tx1">
                    <a:lumMod val="65000"/>
                    <a:lumOff val="35000"/>
                  </a:schemeClr>
                </a:solidFill>
              </a:defRPr>
            </a:lvl3pPr>
            <a:lvl4pPr>
              <a:buClr>
                <a:srgbClr val="00B6F0"/>
              </a:buClr>
              <a:defRPr>
                <a:solidFill>
                  <a:schemeClr val="tx1">
                    <a:lumMod val="65000"/>
                    <a:lumOff val="35000"/>
                  </a:schemeClr>
                </a:solidFill>
              </a:defRPr>
            </a:lvl4pPr>
            <a:lvl5pPr>
              <a:buClr>
                <a:srgbClr val="00B6F0"/>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0" y="7758006"/>
            <a:ext cx="10058400" cy="0"/>
          </a:xfrm>
          <a:prstGeom prst="line">
            <a:avLst/>
          </a:prstGeom>
          <a:ln w="47625">
            <a:solidFill>
              <a:srgbClr val="00B6F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352349"/>
          </a:xfrm>
          <a:prstGeom prst="rect">
            <a:avLst/>
          </a:prstGeom>
        </p:spPr>
      </p:pic>
      <p:pic>
        <p:nvPicPr>
          <p:cNvPr id="9" name="Picture 8">
            <a:extLst>
              <a:ext uri="{FF2B5EF4-FFF2-40B4-BE49-F238E27FC236}">
                <a16:creationId xmlns:a16="http://schemas.microsoft.com/office/drawing/2014/main" id="{90E5B2E8-5A3C-D046-B10C-3442B6A597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1137" y="6901917"/>
            <a:ext cx="1131967" cy="602225"/>
          </a:xfrm>
          <a:prstGeom prst="rect">
            <a:avLst/>
          </a:prstGeom>
        </p:spPr>
      </p:pic>
      <p:sp>
        <p:nvSpPr>
          <p:cNvPr id="11" name="Slide Number Placeholder 3"/>
          <p:cNvSpPr txBox="1">
            <a:spLocks/>
          </p:cNvSpPr>
          <p:nvPr/>
        </p:nvSpPr>
        <p:spPr>
          <a:xfrm>
            <a:off x="9387840" y="-1"/>
            <a:ext cx="670560" cy="352350"/>
          </a:xfrm>
          <a:prstGeom prst="rect">
            <a:avLst/>
          </a:prstGeom>
        </p:spPr>
        <p:txBody>
          <a:bodyPr vert="horz" lIns="100584" tIns="50292" rIns="100584" bIns="50292" rtlCol="0" anchor="ctr"/>
          <a:lstStyle>
            <a:defPPr>
              <a:defRPr lang="en-US"/>
            </a:defPPr>
            <a:lvl1pPr marL="0" algn="r" defTabSz="914400" rtl="0" eaLnBrk="1" latinLnBrk="0" hangingPunct="1">
              <a:defRPr sz="1000" kern="1200">
                <a:solidFill>
                  <a:schemeClr val="bg1">
                    <a:lumMod val="75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05840" rtl="0" eaLnBrk="1" fontAlgn="auto" latinLnBrk="0" hangingPunct="1">
              <a:lnSpc>
                <a:spcPct val="100000"/>
              </a:lnSpc>
              <a:spcBef>
                <a:spcPts val="0"/>
              </a:spcBef>
              <a:spcAft>
                <a:spcPts val="0"/>
              </a:spcAft>
              <a:buClrTx/>
              <a:buSzTx/>
              <a:buFontTx/>
              <a:buNone/>
              <a:tabLst/>
              <a:defRPr/>
            </a:pPr>
            <a:fld id="{40C042F8-2CFA-324D-B5BE-F33A911A287B}" type="slidenum">
              <a:rPr kumimoji="0" lang="en-US" sz="1100" b="0" i="0" u="none" strike="noStrike" kern="1200" cap="none" spc="0" normalizeH="0" baseline="0" noProof="0" smtClean="0">
                <a:ln>
                  <a:noFill/>
                </a:ln>
                <a:solidFill>
                  <a:prstClr val="white">
                    <a:lumMod val="75000"/>
                  </a:prstClr>
                </a:solidFill>
                <a:effectLst/>
                <a:uLnTx/>
                <a:uFillTx/>
                <a:latin typeface="Arial" charset="0"/>
                <a:ea typeface="Arial" charset="0"/>
                <a:cs typeface="Arial" charset="0"/>
              </a:rPr>
              <a:pPr marL="0" marR="0" lvl="0" indent="0" algn="r" defTabSz="100584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white">
                  <a:lumMod val="75000"/>
                </a:prst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270813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2879" y="1125135"/>
            <a:ext cx="9372660" cy="3101707"/>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720"/>
            </a:lvl1pPr>
            <a:lvl2pPr lvl="1" algn="ctr">
              <a:spcBef>
                <a:spcPts val="0"/>
              </a:spcBef>
              <a:spcAft>
                <a:spcPts val="0"/>
              </a:spcAft>
              <a:buSzPts val="5200"/>
              <a:buNone/>
              <a:defRPr sz="5720"/>
            </a:lvl2pPr>
            <a:lvl3pPr lvl="2" algn="ctr">
              <a:spcBef>
                <a:spcPts val="0"/>
              </a:spcBef>
              <a:spcAft>
                <a:spcPts val="0"/>
              </a:spcAft>
              <a:buSzPts val="5200"/>
              <a:buNone/>
              <a:defRPr sz="5720"/>
            </a:lvl3pPr>
            <a:lvl4pPr lvl="3" algn="ctr">
              <a:spcBef>
                <a:spcPts val="0"/>
              </a:spcBef>
              <a:spcAft>
                <a:spcPts val="0"/>
              </a:spcAft>
              <a:buSzPts val="5200"/>
              <a:buNone/>
              <a:defRPr sz="5720"/>
            </a:lvl4pPr>
            <a:lvl5pPr lvl="4" algn="ctr">
              <a:spcBef>
                <a:spcPts val="0"/>
              </a:spcBef>
              <a:spcAft>
                <a:spcPts val="0"/>
              </a:spcAft>
              <a:buSzPts val="5200"/>
              <a:buNone/>
              <a:defRPr sz="5720"/>
            </a:lvl5pPr>
            <a:lvl6pPr lvl="5" algn="ctr">
              <a:spcBef>
                <a:spcPts val="0"/>
              </a:spcBef>
              <a:spcAft>
                <a:spcPts val="0"/>
              </a:spcAft>
              <a:buSzPts val="5200"/>
              <a:buNone/>
              <a:defRPr sz="5720"/>
            </a:lvl6pPr>
            <a:lvl7pPr lvl="6" algn="ctr">
              <a:spcBef>
                <a:spcPts val="0"/>
              </a:spcBef>
              <a:spcAft>
                <a:spcPts val="0"/>
              </a:spcAft>
              <a:buSzPts val="5200"/>
              <a:buNone/>
              <a:defRPr sz="5720"/>
            </a:lvl7pPr>
            <a:lvl8pPr lvl="7" algn="ctr">
              <a:spcBef>
                <a:spcPts val="0"/>
              </a:spcBef>
              <a:spcAft>
                <a:spcPts val="0"/>
              </a:spcAft>
              <a:buSzPts val="5200"/>
              <a:buNone/>
              <a:defRPr sz="5720"/>
            </a:lvl8pPr>
            <a:lvl9pPr lvl="8" algn="ctr">
              <a:spcBef>
                <a:spcPts val="0"/>
              </a:spcBef>
              <a:spcAft>
                <a:spcPts val="0"/>
              </a:spcAft>
              <a:buSzPts val="5200"/>
              <a:buNone/>
              <a:defRPr sz="5720"/>
            </a:lvl9pPr>
          </a:lstStyle>
          <a:p>
            <a:endParaRPr/>
          </a:p>
        </p:txBody>
      </p:sp>
      <p:sp>
        <p:nvSpPr>
          <p:cNvPr id="11" name="Google Shape;11;p2"/>
          <p:cNvSpPr txBox="1">
            <a:spLocks noGrp="1"/>
          </p:cNvSpPr>
          <p:nvPr>
            <p:ph type="subTitle" idx="1"/>
          </p:nvPr>
        </p:nvSpPr>
        <p:spPr>
          <a:xfrm>
            <a:off x="342870" y="4282678"/>
            <a:ext cx="9372660" cy="1197707"/>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080"/>
            </a:lvl1pPr>
            <a:lvl2pPr lvl="1" algn="ctr">
              <a:lnSpc>
                <a:spcPct val="100000"/>
              </a:lnSpc>
              <a:spcBef>
                <a:spcPts val="0"/>
              </a:spcBef>
              <a:spcAft>
                <a:spcPts val="0"/>
              </a:spcAft>
              <a:buSzPts val="2800"/>
              <a:buNone/>
              <a:defRPr sz="3080"/>
            </a:lvl2pPr>
            <a:lvl3pPr lvl="2" algn="ctr">
              <a:lnSpc>
                <a:spcPct val="100000"/>
              </a:lnSpc>
              <a:spcBef>
                <a:spcPts val="0"/>
              </a:spcBef>
              <a:spcAft>
                <a:spcPts val="0"/>
              </a:spcAft>
              <a:buSzPts val="2800"/>
              <a:buNone/>
              <a:defRPr sz="3080"/>
            </a:lvl3pPr>
            <a:lvl4pPr lvl="3" algn="ctr">
              <a:lnSpc>
                <a:spcPct val="100000"/>
              </a:lnSpc>
              <a:spcBef>
                <a:spcPts val="0"/>
              </a:spcBef>
              <a:spcAft>
                <a:spcPts val="0"/>
              </a:spcAft>
              <a:buSzPts val="2800"/>
              <a:buNone/>
              <a:defRPr sz="3080"/>
            </a:lvl4pPr>
            <a:lvl5pPr lvl="4" algn="ctr">
              <a:lnSpc>
                <a:spcPct val="100000"/>
              </a:lnSpc>
              <a:spcBef>
                <a:spcPts val="0"/>
              </a:spcBef>
              <a:spcAft>
                <a:spcPts val="0"/>
              </a:spcAft>
              <a:buSzPts val="2800"/>
              <a:buNone/>
              <a:defRPr sz="3080"/>
            </a:lvl5pPr>
            <a:lvl6pPr lvl="5" algn="ctr">
              <a:lnSpc>
                <a:spcPct val="100000"/>
              </a:lnSpc>
              <a:spcBef>
                <a:spcPts val="0"/>
              </a:spcBef>
              <a:spcAft>
                <a:spcPts val="0"/>
              </a:spcAft>
              <a:buSzPts val="2800"/>
              <a:buNone/>
              <a:defRPr sz="3080"/>
            </a:lvl6pPr>
            <a:lvl7pPr lvl="6" algn="ctr">
              <a:lnSpc>
                <a:spcPct val="100000"/>
              </a:lnSpc>
              <a:spcBef>
                <a:spcPts val="0"/>
              </a:spcBef>
              <a:spcAft>
                <a:spcPts val="0"/>
              </a:spcAft>
              <a:buSzPts val="2800"/>
              <a:buNone/>
              <a:defRPr sz="3080"/>
            </a:lvl7pPr>
            <a:lvl8pPr lvl="7" algn="ctr">
              <a:lnSpc>
                <a:spcPct val="100000"/>
              </a:lnSpc>
              <a:spcBef>
                <a:spcPts val="0"/>
              </a:spcBef>
              <a:spcAft>
                <a:spcPts val="0"/>
              </a:spcAft>
              <a:buSzPts val="2800"/>
              <a:buNone/>
              <a:defRPr sz="3080"/>
            </a:lvl8pPr>
            <a:lvl9pPr lvl="8" algn="ctr">
              <a:lnSpc>
                <a:spcPct val="100000"/>
              </a:lnSpc>
              <a:spcBef>
                <a:spcPts val="0"/>
              </a:spcBef>
              <a:spcAft>
                <a:spcPts val="0"/>
              </a:spcAft>
              <a:buSzPts val="2800"/>
              <a:buNone/>
              <a:defRPr sz="3080"/>
            </a:lvl9pPr>
          </a:lstStyle>
          <a:p>
            <a:endParaRPr/>
          </a:p>
        </p:txBody>
      </p:sp>
      <p:sp>
        <p:nvSpPr>
          <p:cNvPr id="12" name="Google Shape;12;p2"/>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78686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42870" y="3250174"/>
            <a:ext cx="9372660" cy="1272053"/>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960"/>
            </a:lvl1pPr>
            <a:lvl2pPr lvl="1" algn="ctr">
              <a:spcBef>
                <a:spcPts val="0"/>
              </a:spcBef>
              <a:spcAft>
                <a:spcPts val="0"/>
              </a:spcAft>
              <a:buSzPts val="3600"/>
              <a:buNone/>
              <a:defRPr sz="3960"/>
            </a:lvl2pPr>
            <a:lvl3pPr lvl="2" algn="ctr">
              <a:spcBef>
                <a:spcPts val="0"/>
              </a:spcBef>
              <a:spcAft>
                <a:spcPts val="0"/>
              </a:spcAft>
              <a:buSzPts val="3600"/>
              <a:buNone/>
              <a:defRPr sz="3960"/>
            </a:lvl3pPr>
            <a:lvl4pPr lvl="3" algn="ctr">
              <a:spcBef>
                <a:spcPts val="0"/>
              </a:spcBef>
              <a:spcAft>
                <a:spcPts val="0"/>
              </a:spcAft>
              <a:buSzPts val="3600"/>
              <a:buNone/>
              <a:defRPr sz="3960"/>
            </a:lvl4pPr>
            <a:lvl5pPr lvl="4" algn="ctr">
              <a:spcBef>
                <a:spcPts val="0"/>
              </a:spcBef>
              <a:spcAft>
                <a:spcPts val="0"/>
              </a:spcAft>
              <a:buSzPts val="3600"/>
              <a:buNone/>
              <a:defRPr sz="3960"/>
            </a:lvl5pPr>
            <a:lvl6pPr lvl="5" algn="ctr">
              <a:spcBef>
                <a:spcPts val="0"/>
              </a:spcBef>
              <a:spcAft>
                <a:spcPts val="0"/>
              </a:spcAft>
              <a:buSzPts val="3600"/>
              <a:buNone/>
              <a:defRPr sz="3960"/>
            </a:lvl6pPr>
            <a:lvl7pPr lvl="6" algn="ctr">
              <a:spcBef>
                <a:spcPts val="0"/>
              </a:spcBef>
              <a:spcAft>
                <a:spcPts val="0"/>
              </a:spcAft>
              <a:buSzPts val="3600"/>
              <a:buNone/>
              <a:defRPr sz="3960"/>
            </a:lvl7pPr>
            <a:lvl8pPr lvl="7" algn="ctr">
              <a:spcBef>
                <a:spcPts val="0"/>
              </a:spcBef>
              <a:spcAft>
                <a:spcPts val="0"/>
              </a:spcAft>
              <a:buSzPts val="3600"/>
              <a:buNone/>
              <a:defRPr sz="3960"/>
            </a:lvl8pPr>
            <a:lvl9pPr lvl="8" algn="ctr">
              <a:spcBef>
                <a:spcPts val="0"/>
              </a:spcBef>
              <a:spcAft>
                <a:spcPts val="0"/>
              </a:spcAft>
              <a:buSzPts val="3600"/>
              <a:buNone/>
              <a:defRPr sz="3960"/>
            </a:lvl9pPr>
          </a:lstStyle>
          <a:p>
            <a:endParaRPr/>
          </a:p>
        </p:txBody>
      </p:sp>
      <p:sp>
        <p:nvSpPr>
          <p:cNvPr id="15" name="Google Shape;15;p3"/>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6355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Univera Layout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0287" y="431800"/>
            <a:ext cx="1678571" cy="530360"/>
          </a:xfrm>
          <a:prstGeom prst="rect">
            <a:avLst/>
          </a:prstGeom>
        </p:spPr>
      </p:pic>
      <p:pic>
        <p:nvPicPr>
          <p:cNvPr id="10" name="Picture 9">
            <a:extLst>
              <a:ext uri="{FF2B5EF4-FFF2-40B4-BE49-F238E27FC236}">
                <a16:creationId xmlns:a16="http://schemas.microsoft.com/office/drawing/2014/main" id="{8B4F9ACF-E768-1242-8C69-998D69B7B1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47721" y="7247876"/>
            <a:ext cx="2941137" cy="325784"/>
          </a:xfrm>
          <a:prstGeom prst="rect">
            <a:avLst/>
          </a:prstGeom>
        </p:spPr>
      </p:pic>
      <p:sp>
        <p:nvSpPr>
          <p:cNvPr id="11" name="Title 1"/>
          <p:cNvSpPr>
            <a:spLocks noGrp="1"/>
          </p:cNvSpPr>
          <p:nvPr>
            <p:ph type="title"/>
          </p:nvPr>
        </p:nvSpPr>
        <p:spPr>
          <a:xfrm>
            <a:off x="469286" y="431801"/>
            <a:ext cx="6957060" cy="662745"/>
          </a:xfrm>
          <a:noFill/>
        </p:spPr>
        <p:txBody>
          <a:bodyPr anchor="t">
            <a:normAutofit/>
          </a:bodyPr>
          <a:lstStyle>
            <a:lvl1pPr algn="l">
              <a:defRPr sz="3800" b="1">
                <a:solidFill>
                  <a:srgbClr val="2F70AA"/>
                </a:solidFill>
              </a:defRPr>
            </a:lvl1pPr>
          </a:lstStyle>
          <a:p>
            <a:r>
              <a:rPr lang="en-US" dirty="0"/>
              <a:t>Click to edit Master title style</a:t>
            </a:r>
          </a:p>
        </p:txBody>
      </p:sp>
      <p:sp>
        <p:nvSpPr>
          <p:cNvPr id="12" name="Rectangle 11"/>
          <p:cNvSpPr/>
          <p:nvPr userDrawn="1"/>
        </p:nvSpPr>
        <p:spPr>
          <a:xfrm>
            <a:off x="0" y="0"/>
            <a:ext cx="10058400" cy="259080"/>
          </a:xfrm>
          <a:prstGeom prst="rect">
            <a:avLst/>
          </a:prstGeom>
          <a:solidFill>
            <a:srgbClr val="D7DF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a:solidFill>
                <a:srgbClr val="FFFFFF"/>
              </a:solidFill>
            </a:endParaRPr>
          </a:p>
        </p:txBody>
      </p:sp>
    </p:spTree>
    <p:extLst>
      <p:ext uri="{BB962C8B-B14F-4D97-AF65-F5344CB8AC3E}">
        <p14:creationId xmlns:p14="http://schemas.microsoft.com/office/powerpoint/2010/main" val="662007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42870" y="672482"/>
            <a:ext cx="9372660" cy="86541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42870" y="1741518"/>
            <a:ext cx="9372660" cy="5162560"/>
          </a:xfrm>
          <a:prstGeom prst="rect">
            <a:avLst/>
          </a:prstGeom>
        </p:spPr>
        <p:txBody>
          <a:bodyPr spcFirstLastPara="1" wrap="square" lIns="91425" tIns="91425" rIns="91425" bIns="91425" anchor="t" anchorCtr="0">
            <a:normAutofit/>
          </a:bodyPr>
          <a:lstStyle>
            <a:lvl1pPr marL="502920" lvl="0" indent="-377190">
              <a:spcBef>
                <a:spcPts val="0"/>
              </a:spcBef>
              <a:spcAft>
                <a:spcPts val="0"/>
              </a:spcAft>
              <a:buSzPts val="1800"/>
              <a:buChar char="●"/>
              <a:defRPr/>
            </a:lvl1pPr>
            <a:lvl2pPr marL="1005840" lvl="1" indent="-349250">
              <a:spcBef>
                <a:spcPts val="0"/>
              </a:spcBef>
              <a:spcAft>
                <a:spcPts val="0"/>
              </a:spcAft>
              <a:buSzPts val="1400"/>
              <a:buChar char="○"/>
              <a:defRPr/>
            </a:lvl2pPr>
            <a:lvl3pPr marL="1508760" lvl="2" indent="-349250">
              <a:spcBef>
                <a:spcPts val="0"/>
              </a:spcBef>
              <a:spcAft>
                <a:spcPts val="0"/>
              </a:spcAft>
              <a:buSzPts val="1400"/>
              <a:buChar char="■"/>
              <a:defRPr/>
            </a:lvl3pPr>
            <a:lvl4pPr marL="2011680" lvl="3" indent="-349250">
              <a:spcBef>
                <a:spcPts val="0"/>
              </a:spcBef>
              <a:spcAft>
                <a:spcPts val="0"/>
              </a:spcAft>
              <a:buSzPts val="1400"/>
              <a:buChar char="●"/>
              <a:defRPr/>
            </a:lvl4pPr>
            <a:lvl5pPr marL="2514600" lvl="4" indent="-349250">
              <a:spcBef>
                <a:spcPts val="0"/>
              </a:spcBef>
              <a:spcAft>
                <a:spcPts val="0"/>
              </a:spcAft>
              <a:buSzPts val="1400"/>
              <a:buChar char="○"/>
              <a:defRPr/>
            </a:lvl5pPr>
            <a:lvl6pPr marL="3017520" lvl="5" indent="-349250">
              <a:spcBef>
                <a:spcPts val="0"/>
              </a:spcBef>
              <a:spcAft>
                <a:spcPts val="0"/>
              </a:spcAft>
              <a:buSzPts val="1400"/>
              <a:buChar char="■"/>
              <a:defRPr/>
            </a:lvl6pPr>
            <a:lvl7pPr marL="3520440" lvl="6" indent="-349250">
              <a:spcBef>
                <a:spcPts val="0"/>
              </a:spcBef>
              <a:spcAft>
                <a:spcPts val="0"/>
              </a:spcAft>
              <a:buSzPts val="1400"/>
              <a:buChar char="●"/>
              <a:defRPr/>
            </a:lvl7pPr>
            <a:lvl8pPr marL="4023360" lvl="7" indent="-349250">
              <a:spcBef>
                <a:spcPts val="0"/>
              </a:spcBef>
              <a:spcAft>
                <a:spcPts val="0"/>
              </a:spcAft>
              <a:buSzPts val="1400"/>
              <a:buChar char="○"/>
              <a:defRPr/>
            </a:lvl8pPr>
            <a:lvl9pPr marL="4526280" lvl="8" indent="-34925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9087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42870" y="672482"/>
            <a:ext cx="9372660" cy="86541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42870" y="1741518"/>
            <a:ext cx="4399890" cy="5162560"/>
          </a:xfrm>
          <a:prstGeom prst="rect">
            <a:avLst/>
          </a:prstGeom>
        </p:spPr>
        <p:txBody>
          <a:bodyPr spcFirstLastPara="1" wrap="square" lIns="91425" tIns="91425" rIns="91425" bIns="91425" anchor="t" anchorCtr="0">
            <a:normAutofit/>
          </a:bodyPr>
          <a:lstStyle>
            <a:lvl1pPr marL="502920" lvl="0" indent="-349250">
              <a:spcBef>
                <a:spcPts val="0"/>
              </a:spcBef>
              <a:spcAft>
                <a:spcPts val="0"/>
              </a:spcAft>
              <a:buSzPts val="1400"/>
              <a:buChar char="●"/>
              <a:defRPr sz="1540"/>
            </a:lvl1pPr>
            <a:lvl2pPr marL="1005840" lvl="1" indent="-335280">
              <a:spcBef>
                <a:spcPts val="0"/>
              </a:spcBef>
              <a:spcAft>
                <a:spcPts val="0"/>
              </a:spcAft>
              <a:buSzPts val="1200"/>
              <a:buChar char="○"/>
              <a:defRPr sz="1320"/>
            </a:lvl2pPr>
            <a:lvl3pPr marL="1508760" lvl="2" indent="-335280">
              <a:spcBef>
                <a:spcPts val="0"/>
              </a:spcBef>
              <a:spcAft>
                <a:spcPts val="0"/>
              </a:spcAft>
              <a:buSzPts val="1200"/>
              <a:buChar char="■"/>
              <a:defRPr sz="1320"/>
            </a:lvl3pPr>
            <a:lvl4pPr marL="2011680" lvl="3" indent="-335280">
              <a:spcBef>
                <a:spcPts val="0"/>
              </a:spcBef>
              <a:spcAft>
                <a:spcPts val="0"/>
              </a:spcAft>
              <a:buSzPts val="1200"/>
              <a:buChar char="●"/>
              <a:defRPr sz="1320"/>
            </a:lvl4pPr>
            <a:lvl5pPr marL="2514600" lvl="4" indent="-335280">
              <a:spcBef>
                <a:spcPts val="0"/>
              </a:spcBef>
              <a:spcAft>
                <a:spcPts val="0"/>
              </a:spcAft>
              <a:buSzPts val="1200"/>
              <a:buChar char="○"/>
              <a:defRPr sz="1320"/>
            </a:lvl5pPr>
            <a:lvl6pPr marL="3017520" lvl="5" indent="-335280">
              <a:spcBef>
                <a:spcPts val="0"/>
              </a:spcBef>
              <a:spcAft>
                <a:spcPts val="0"/>
              </a:spcAft>
              <a:buSzPts val="1200"/>
              <a:buChar char="■"/>
              <a:defRPr sz="1320"/>
            </a:lvl6pPr>
            <a:lvl7pPr marL="3520440" lvl="6" indent="-335280">
              <a:spcBef>
                <a:spcPts val="0"/>
              </a:spcBef>
              <a:spcAft>
                <a:spcPts val="0"/>
              </a:spcAft>
              <a:buSzPts val="1200"/>
              <a:buChar char="●"/>
              <a:defRPr sz="1320"/>
            </a:lvl7pPr>
            <a:lvl8pPr marL="4023360" lvl="7" indent="-335280">
              <a:spcBef>
                <a:spcPts val="0"/>
              </a:spcBef>
              <a:spcAft>
                <a:spcPts val="0"/>
              </a:spcAft>
              <a:buSzPts val="1200"/>
              <a:buChar char="○"/>
              <a:defRPr sz="1320"/>
            </a:lvl8pPr>
            <a:lvl9pPr marL="4526280" lvl="8" indent="-335280">
              <a:spcBef>
                <a:spcPts val="0"/>
              </a:spcBef>
              <a:spcAft>
                <a:spcPts val="0"/>
              </a:spcAft>
              <a:buSzPts val="1200"/>
              <a:buChar char="■"/>
              <a:defRPr sz="1320"/>
            </a:lvl9pPr>
          </a:lstStyle>
          <a:p>
            <a:endParaRPr/>
          </a:p>
        </p:txBody>
      </p:sp>
      <p:sp>
        <p:nvSpPr>
          <p:cNvPr id="23" name="Google Shape;23;p5"/>
          <p:cNvSpPr txBox="1">
            <a:spLocks noGrp="1"/>
          </p:cNvSpPr>
          <p:nvPr>
            <p:ph type="body" idx="2"/>
          </p:nvPr>
        </p:nvSpPr>
        <p:spPr>
          <a:xfrm>
            <a:off x="5315640" y="1741518"/>
            <a:ext cx="4399890" cy="5162560"/>
          </a:xfrm>
          <a:prstGeom prst="rect">
            <a:avLst/>
          </a:prstGeom>
        </p:spPr>
        <p:txBody>
          <a:bodyPr spcFirstLastPara="1" wrap="square" lIns="91425" tIns="91425" rIns="91425" bIns="91425" anchor="t" anchorCtr="0">
            <a:normAutofit/>
          </a:bodyPr>
          <a:lstStyle>
            <a:lvl1pPr marL="502920" lvl="0" indent="-349250">
              <a:spcBef>
                <a:spcPts val="0"/>
              </a:spcBef>
              <a:spcAft>
                <a:spcPts val="0"/>
              </a:spcAft>
              <a:buSzPts val="1400"/>
              <a:buChar char="●"/>
              <a:defRPr sz="1540"/>
            </a:lvl1pPr>
            <a:lvl2pPr marL="1005840" lvl="1" indent="-335280">
              <a:spcBef>
                <a:spcPts val="0"/>
              </a:spcBef>
              <a:spcAft>
                <a:spcPts val="0"/>
              </a:spcAft>
              <a:buSzPts val="1200"/>
              <a:buChar char="○"/>
              <a:defRPr sz="1320"/>
            </a:lvl2pPr>
            <a:lvl3pPr marL="1508760" lvl="2" indent="-335280">
              <a:spcBef>
                <a:spcPts val="0"/>
              </a:spcBef>
              <a:spcAft>
                <a:spcPts val="0"/>
              </a:spcAft>
              <a:buSzPts val="1200"/>
              <a:buChar char="■"/>
              <a:defRPr sz="1320"/>
            </a:lvl3pPr>
            <a:lvl4pPr marL="2011680" lvl="3" indent="-335280">
              <a:spcBef>
                <a:spcPts val="0"/>
              </a:spcBef>
              <a:spcAft>
                <a:spcPts val="0"/>
              </a:spcAft>
              <a:buSzPts val="1200"/>
              <a:buChar char="●"/>
              <a:defRPr sz="1320"/>
            </a:lvl4pPr>
            <a:lvl5pPr marL="2514600" lvl="4" indent="-335280">
              <a:spcBef>
                <a:spcPts val="0"/>
              </a:spcBef>
              <a:spcAft>
                <a:spcPts val="0"/>
              </a:spcAft>
              <a:buSzPts val="1200"/>
              <a:buChar char="○"/>
              <a:defRPr sz="1320"/>
            </a:lvl5pPr>
            <a:lvl6pPr marL="3017520" lvl="5" indent="-335280">
              <a:spcBef>
                <a:spcPts val="0"/>
              </a:spcBef>
              <a:spcAft>
                <a:spcPts val="0"/>
              </a:spcAft>
              <a:buSzPts val="1200"/>
              <a:buChar char="■"/>
              <a:defRPr sz="1320"/>
            </a:lvl6pPr>
            <a:lvl7pPr marL="3520440" lvl="6" indent="-335280">
              <a:spcBef>
                <a:spcPts val="0"/>
              </a:spcBef>
              <a:spcAft>
                <a:spcPts val="0"/>
              </a:spcAft>
              <a:buSzPts val="1200"/>
              <a:buChar char="●"/>
              <a:defRPr sz="1320"/>
            </a:lvl7pPr>
            <a:lvl8pPr marL="4023360" lvl="7" indent="-335280">
              <a:spcBef>
                <a:spcPts val="0"/>
              </a:spcBef>
              <a:spcAft>
                <a:spcPts val="0"/>
              </a:spcAft>
              <a:buSzPts val="1200"/>
              <a:buChar char="○"/>
              <a:defRPr sz="1320"/>
            </a:lvl8pPr>
            <a:lvl9pPr marL="4526280" lvl="8" indent="-335280">
              <a:spcBef>
                <a:spcPts val="0"/>
              </a:spcBef>
              <a:spcAft>
                <a:spcPts val="0"/>
              </a:spcAft>
              <a:buSzPts val="1200"/>
              <a:buChar char="■"/>
              <a:defRPr sz="1320"/>
            </a:lvl9pPr>
          </a:lstStyle>
          <a:p>
            <a:endParaRPr/>
          </a:p>
        </p:txBody>
      </p:sp>
      <p:sp>
        <p:nvSpPr>
          <p:cNvPr id="24" name="Google Shape;24;p5"/>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78474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42870" y="672482"/>
            <a:ext cx="9372660" cy="86541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7926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42870" y="839573"/>
            <a:ext cx="3088800" cy="1141947"/>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640"/>
            </a:lvl1pPr>
            <a:lvl2pPr lvl="1">
              <a:spcBef>
                <a:spcPts val="0"/>
              </a:spcBef>
              <a:spcAft>
                <a:spcPts val="0"/>
              </a:spcAft>
              <a:buSzPts val="2400"/>
              <a:buNone/>
              <a:defRPr sz="2640"/>
            </a:lvl2pPr>
            <a:lvl3pPr lvl="2">
              <a:spcBef>
                <a:spcPts val="0"/>
              </a:spcBef>
              <a:spcAft>
                <a:spcPts val="0"/>
              </a:spcAft>
              <a:buSzPts val="2400"/>
              <a:buNone/>
              <a:defRPr sz="2640"/>
            </a:lvl3pPr>
            <a:lvl4pPr lvl="3">
              <a:spcBef>
                <a:spcPts val="0"/>
              </a:spcBef>
              <a:spcAft>
                <a:spcPts val="0"/>
              </a:spcAft>
              <a:buSzPts val="2400"/>
              <a:buNone/>
              <a:defRPr sz="2640"/>
            </a:lvl4pPr>
            <a:lvl5pPr lvl="4">
              <a:spcBef>
                <a:spcPts val="0"/>
              </a:spcBef>
              <a:spcAft>
                <a:spcPts val="0"/>
              </a:spcAft>
              <a:buSzPts val="2400"/>
              <a:buNone/>
              <a:defRPr sz="2640"/>
            </a:lvl5pPr>
            <a:lvl6pPr lvl="5">
              <a:spcBef>
                <a:spcPts val="0"/>
              </a:spcBef>
              <a:spcAft>
                <a:spcPts val="0"/>
              </a:spcAft>
              <a:buSzPts val="2400"/>
              <a:buNone/>
              <a:defRPr sz="2640"/>
            </a:lvl6pPr>
            <a:lvl7pPr lvl="6">
              <a:spcBef>
                <a:spcPts val="0"/>
              </a:spcBef>
              <a:spcAft>
                <a:spcPts val="0"/>
              </a:spcAft>
              <a:buSzPts val="2400"/>
              <a:buNone/>
              <a:defRPr sz="2640"/>
            </a:lvl7pPr>
            <a:lvl8pPr lvl="7">
              <a:spcBef>
                <a:spcPts val="0"/>
              </a:spcBef>
              <a:spcAft>
                <a:spcPts val="0"/>
              </a:spcAft>
              <a:buSzPts val="2400"/>
              <a:buNone/>
              <a:defRPr sz="2640"/>
            </a:lvl8pPr>
            <a:lvl9pPr lvl="8">
              <a:spcBef>
                <a:spcPts val="0"/>
              </a:spcBef>
              <a:spcAft>
                <a:spcPts val="0"/>
              </a:spcAft>
              <a:buSzPts val="2400"/>
              <a:buNone/>
              <a:defRPr sz="2640"/>
            </a:lvl9pPr>
          </a:lstStyle>
          <a:p>
            <a:endParaRPr/>
          </a:p>
        </p:txBody>
      </p:sp>
      <p:sp>
        <p:nvSpPr>
          <p:cNvPr id="30" name="Google Shape;30;p7"/>
          <p:cNvSpPr txBox="1">
            <a:spLocks noGrp="1"/>
          </p:cNvSpPr>
          <p:nvPr>
            <p:ph type="body" idx="1"/>
          </p:nvPr>
        </p:nvSpPr>
        <p:spPr>
          <a:xfrm>
            <a:off x="342870" y="2099840"/>
            <a:ext cx="3088800" cy="4804427"/>
          </a:xfrm>
          <a:prstGeom prst="rect">
            <a:avLst/>
          </a:prstGeom>
        </p:spPr>
        <p:txBody>
          <a:bodyPr spcFirstLastPara="1" wrap="square" lIns="91425" tIns="91425" rIns="91425" bIns="91425" anchor="t" anchorCtr="0">
            <a:normAutofit/>
          </a:bodyPr>
          <a:lstStyle>
            <a:lvl1pPr marL="502920" lvl="0" indent="-335280">
              <a:spcBef>
                <a:spcPts val="0"/>
              </a:spcBef>
              <a:spcAft>
                <a:spcPts val="0"/>
              </a:spcAft>
              <a:buSzPts val="1200"/>
              <a:buChar char="●"/>
              <a:defRPr sz="1320"/>
            </a:lvl1pPr>
            <a:lvl2pPr marL="1005840" lvl="1" indent="-335280">
              <a:spcBef>
                <a:spcPts val="0"/>
              </a:spcBef>
              <a:spcAft>
                <a:spcPts val="0"/>
              </a:spcAft>
              <a:buSzPts val="1200"/>
              <a:buChar char="○"/>
              <a:defRPr sz="1320"/>
            </a:lvl2pPr>
            <a:lvl3pPr marL="1508760" lvl="2" indent="-335280">
              <a:spcBef>
                <a:spcPts val="0"/>
              </a:spcBef>
              <a:spcAft>
                <a:spcPts val="0"/>
              </a:spcAft>
              <a:buSzPts val="1200"/>
              <a:buChar char="■"/>
              <a:defRPr sz="1320"/>
            </a:lvl3pPr>
            <a:lvl4pPr marL="2011680" lvl="3" indent="-335280">
              <a:spcBef>
                <a:spcPts val="0"/>
              </a:spcBef>
              <a:spcAft>
                <a:spcPts val="0"/>
              </a:spcAft>
              <a:buSzPts val="1200"/>
              <a:buChar char="●"/>
              <a:defRPr sz="1320"/>
            </a:lvl4pPr>
            <a:lvl5pPr marL="2514600" lvl="4" indent="-335280">
              <a:spcBef>
                <a:spcPts val="0"/>
              </a:spcBef>
              <a:spcAft>
                <a:spcPts val="0"/>
              </a:spcAft>
              <a:buSzPts val="1200"/>
              <a:buChar char="○"/>
              <a:defRPr sz="1320"/>
            </a:lvl5pPr>
            <a:lvl6pPr marL="3017520" lvl="5" indent="-335280">
              <a:spcBef>
                <a:spcPts val="0"/>
              </a:spcBef>
              <a:spcAft>
                <a:spcPts val="0"/>
              </a:spcAft>
              <a:buSzPts val="1200"/>
              <a:buChar char="■"/>
              <a:defRPr sz="1320"/>
            </a:lvl6pPr>
            <a:lvl7pPr marL="3520440" lvl="6" indent="-335280">
              <a:spcBef>
                <a:spcPts val="0"/>
              </a:spcBef>
              <a:spcAft>
                <a:spcPts val="0"/>
              </a:spcAft>
              <a:buSzPts val="1200"/>
              <a:buChar char="●"/>
              <a:defRPr sz="1320"/>
            </a:lvl7pPr>
            <a:lvl8pPr marL="4023360" lvl="7" indent="-335280">
              <a:spcBef>
                <a:spcPts val="0"/>
              </a:spcBef>
              <a:spcAft>
                <a:spcPts val="0"/>
              </a:spcAft>
              <a:buSzPts val="1200"/>
              <a:buChar char="○"/>
              <a:defRPr sz="1320"/>
            </a:lvl8pPr>
            <a:lvl9pPr marL="4526280" lvl="8" indent="-335280">
              <a:spcBef>
                <a:spcPts val="0"/>
              </a:spcBef>
              <a:spcAft>
                <a:spcPts val="0"/>
              </a:spcAft>
              <a:buSzPts val="1200"/>
              <a:buChar char="■"/>
              <a:defRPr sz="1320"/>
            </a:lvl9pPr>
          </a:lstStyle>
          <a:p>
            <a:endParaRPr/>
          </a:p>
        </p:txBody>
      </p:sp>
      <p:sp>
        <p:nvSpPr>
          <p:cNvPr id="31" name="Google Shape;31;p7"/>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75112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9275" y="680227"/>
            <a:ext cx="7004580" cy="6181653"/>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5280"/>
            </a:lvl1pPr>
            <a:lvl2pPr lvl="1">
              <a:spcBef>
                <a:spcPts val="0"/>
              </a:spcBef>
              <a:spcAft>
                <a:spcPts val="0"/>
              </a:spcAft>
              <a:buSzPts val="4800"/>
              <a:buNone/>
              <a:defRPr sz="5280"/>
            </a:lvl2pPr>
            <a:lvl3pPr lvl="2">
              <a:spcBef>
                <a:spcPts val="0"/>
              </a:spcBef>
              <a:spcAft>
                <a:spcPts val="0"/>
              </a:spcAft>
              <a:buSzPts val="4800"/>
              <a:buNone/>
              <a:defRPr sz="5280"/>
            </a:lvl3pPr>
            <a:lvl4pPr lvl="3">
              <a:spcBef>
                <a:spcPts val="0"/>
              </a:spcBef>
              <a:spcAft>
                <a:spcPts val="0"/>
              </a:spcAft>
              <a:buSzPts val="4800"/>
              <a:buNone/>
              <a:defRPr sz="5280"/>
            </a:lvl4pPr>
            <a:lvl5pPr lvl="4">
              <a:spcBef>
                <a:spcPts val="0"/>
              </a:spcBef>
              <a:spcAft>
                <a:spcPts val="0"/>
              </a:spcAft>
              <a:buSzPts val="4800"/>
              <a:buNone/>
              <a:defRPr sz="5280"/>
            </a:lvl5pPr>
            <a:lvl6pPr lvl="5">
              <a:spcBef>
                <a:spcPts val="0"/>
              </a:spcBef>
              <a:spcAft>
                <a:spcPts val="0"/>
              </a:spcAft>
              <a:buSzPts val="4800"/>
              <a:buNone/>
              <a:defRPr sz="5280"/>
            </a:lvl6pPr>
            <a:lvl7pPr lvl="6">
              <a:spcBef>
                <a:spcPts val="0"/>
              </a:spcBef>
              <a:spcAft>
                <a:spcPts val="0"/>
              </a:spcAft>
              <a:buSzPts val="4800"/>
              <a:buNone/>
              <a:defRPr sz="5280"/>
            </a:lvl7pPr>
            <a:lvl8pPr lvl="7">
              <a:spcBef>
                <a:spcPts val="0"/>
              </a:spcBef>
              <a:spcAft>
                <a:spcPts val="0"/>
              </a:spcAft>
              <a:buSzPts val="4800"/>
              <a:buNone/>
              <a:defRPr sz="5280"/>
            </a:lvl8pPr>
            <a:lvl9pPr lvl="8">
              <a:spcBef>
                <a:spcPts val="0"/>
              </a:spcBef>
              <a:spcAft>
                <a:spcPts val="0"/>
              </a:spcAft>
              <a:buSzPts val="4800"/>
              <a:buNone/>
              <a:defRPr sz="5280"/>
            </a:lvl9pPr>
          </a:lstStyle>
          <a:p>
            <a:endParaRPr/>
          </a:p>
        </p:txBody>
      </p:sp>
      <p:sp>
        <p:nvSpPr>
          <p:cNvPr id="34" name="Google Shape;34;p8"/>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19313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spcFirstLastPara="1" wrap="square" lIns="100568" tIns="100568" rIns="100568" bIns="100568" anchor="ctr" anchorCtr="0">
            <a:noAutofit/>
          </a:bodyPr>
          <a:lstStyle/>
          <a:p>
            <a:pPr marL="0" lvl="0" indent="0" algn="l" rtl="0">
              <a:spcBef>
                <a:spcPts val="0"/>
              </a:spcBef>
              <a:spcAft>
                <a:spcPts val="0"/>
              </a:spcAft>
              <a:buNone/>
            </a:pPr>
            <a:endParaRPr sz="2200"/>
          </a:p>
        </p:txBody>
      </p:sp>
      <p:sp>
        <p:nvSpPr>
          <p:cNvPr id="37" name="Google Shape;37;p9"/>
          <p:cNvSpPr txBox="1">
            <a:spLocks noGrp="1"/>
          </p:cNvSpPr>
          <p:nvPr>
            <p:ph type="title"/>
          </p:nvPr>
        </p:nvSpPr>
        <p:spPr>
          <a:xfrm>
            <a:off x="292050" y="1863464"/>
            <a:ext cx="4449720" cy="223992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620"/>
            </a:lvl1pPr>
            <a:lvl2pPr lvl="1" algn="ctr">
              <a:spcBef>
                <a:spcPts val="0"/>
              </a:spcBef>
              <a:spcAft>
                <a:spcPts val="0"/>
              </a:spcAft>
              <a:buSzPts val="4200"/>
              <a:buNone/>
              <a:defRPr sz="4620"/>
            </a:lvl2pPr>
            <a:lvl3pPr lvl="2" algn="ctr">
              <a:spcBef>
                <a:spcPts val="0"/>
              </a:spcBef>
              <a:spcAft>
                <a:spcPts val="0"/>
              </a:spcAft>
              <a:buSzPts val="4200"/>
              <a:buNone/>
              <a:defRPr sz="4620"/>
            </a:lvl3pPr>
            <a:lvl4pPr lvl="3" algn="ctr">
              <a:spcBef>
                <a:spcPts val="0"/>
              </a:spcBef>
              <a:spcAft>
                <a:spcPts val="0"/>
              </a:spcAft>
              <a:buSzPts val="4200"/>
              <a:buNone/>
              <a:defRPr sz="4620"/>
            </a:lvl4pPr>
            <a:lvl5pPr lvl="4" algn="ctr">
              <a:spcBef>
                <a:spcPts val="0"/>
              </a:spcBef>
              <a:spcAft>
                <a:spcPts val="0"/>
              </a:spcAft>
              <a:buSzPts val="4200"/>
              <a:buNone/>
              <a:defRPr sz="4620"/>
            </a:lvl5pPr>
            <a:lvl6pPr lvl="5" algn="ctr">
              <a:spcBef>
                <a:spcPts val="0"/>
              </a:spcBef>
              <a:spcAft>
                <a:spcPts val="0"/>
              </a:spcAft>
              <a:buSzPts val="4200"/>
              <a:buNone/>
              <a:defRPr sz="4620"/>
            </a:lvl6pPr>
            <a:lvl7pPr lvl="6" algn="ctr">
              <a:spcBef>
                <a:spcPts val="0"/>
              </a:spcBef>
              <a:spcAft>
                <a:spcPts val="0"/>
              </a:spcAft>
              <a:buSzPts val="4200"/>
              <a:buNone/>
              <a:defRPr sz="4620"/>
            </a:lvl7pPr>
            <a:lvl8pPr lvl="7" algn="ctr">
              <a:spcBef>
                <a:spcPts val="0"/>
              </a:spcBef>
              <a:spcAft>
                <a:spcPts val="0"/>
              </a:spcAft>
              <a:buSzPts val="4200"/>
              <a:buNone/>
              <a:defRPr sz="4620"/>
            </a:lvl8pPr>
            <a:lvl9pPr lvl="8" algn="ctr">
              <a:spcBef>
                <a:spcPts val="0"/>
              </a:spcBef>
              <a:spcAft>
                <a:spcPts val="0"/>
              </a:spcAft>
              <a:buSzPts val="4200"/>
              <a:buNone/>
              <a:defRPr sz="4620"/>
            </a:lvl9pPr>
          </a:lstStyle>
          <a:p>
            <a:endParaRPr/>
          </a:p>
        </p:txBody>
      </p:sp>
      <p:sp>
        <p:nvSpPr>
          <p:cNvPr id="38" name="Google Shape;38;p9"/>
          <p:cNvSpPr txBox="1">
            <a:spLocks noGrp="1"/>
          </p:cNvSpPr>
          <p:nvPr>
            <p:ph type="subTitle" idx="1"/>
          </p:nvPr>
        </p:nvSpPr>
        <p:spPr>
          <a:xfrm>
            <a:off x="292050" y="4235758"/>
            <a:ext cx="4449720" cy="1866373"/>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310"/>
            </a:lvl1pPr>
            <a:lvl2pPr lvl="1" algn="ctr">
              <a:lnSpc>
                <a:spcPct val="100000"/>
              </a:lnSpc>
              <a:spcBef>
                <a:spcPts val="0"/>
              </a:spcBef>
              <a:spcAft>
                <a:spcPts val="0"/>
              </a:spcAft>
              <a:buSzPts val="2100"/>
              <a:buNone/>
              <a:defRPr sz="2310"/>
            </a:lvl2pPr>
            <a:lvl3pPr lvl="2" algn="ctr">
              <a:lnSpc>
                <a:spcPct val="100000"/>
              </a:lnSpc>
              <a:spcBef>
                <a:spcPts val="0"/>
              </a:spcBef>
              <a:spcAft>
                <a:spcPts val="0"/>
              </a:spcAft>
              <a:buSzPts val="2100"/>
              <a:buNone/>
              <a:defRPr sz="2310"/>
            </a:lvl3pPr>
            <a:lvl4pPr lvl="3" algn="ctr">
              <a:lnSpc>
                <a:spcPct val="100000"/>
              </a:lnSpc>
              <a:spcBef>
                <a:spcPts val="0"/>
              </a:spcBef>
              <a:spcAft>
                <a:spcPts val="0"/>
              </a:spcAft>
              <a:buSzPts val="2100"/>
              <a:buNone/>
              <a:defRPr sz="2310"/>
            </a:lvl4pPr>
            <a:lvl5pPr lvl="4" algn="ctr">
              <a:lnSpc>
                <a:spcPct val="100000"/>
              </a:lnSpc>
              <a:spcBef>
                <a:spcPts val="0"/>
              </a:spcBef>
              <a:spcAft>
                <a:spcPts val="0"/>
              </a:spcAft>
              <a:buSzPts val="2100"/>
              <a:buNone/>
              <a:defRPr sz="2310"/>
            </a:lvl5pPr>
            <a:lvl6pPr lvl="5" algn="ctr">
              <a:lnSpc>
                <a:spcPct val="100000"/>
              </a:lnSpc>
              <a:spcBef>
                <a:spcPts val="0"/>
              </a:spcBef>
              <a:spcAft>
                <a:spcPts val="0"/>
              </a:spcAft>
              <a:buSzPts val="2100"/>
              <a:buNone/>
              <a:defRPr sz="2310"/>
            </a:lvl6pPr>
            <a:lvl7pPr lvl="6" algn="ctr">
              <a:lnSpc>
                <a:spcPct val="100000"/>
              </a:lnSpc>
              <a:spcBef>
                <a:spcPts val="0"/>
              </a:spcBef>
              <a:spcAft>
                <a:spcPts val="0"/>
              </a:spcAft>
              <a:buSzPts val="2100"/>
              <a:buNone/>
              <a:defRPr sz="2310"/>
            </a:lvl7pPr>
            <a:lvl8pPr lvl="7" algn="ctr">
              <a:lnSpc>
                <a:spcPct val="100000"/>
              </a:lnSpc>
              <a:spcBef>
                <a:spcPts val="0"/>
              </a:spcBef>
              <a:spcAft>
                <a:spcPts val="0"/>
              </a:spcAft>
              <a:buSzPts val="2100"/>
              <a:buNone/>
              <a:defRPr sz="2310"/>
            </a:lvl8pPr>
            <a:lvl9pPr lvl="8" algn="ctr">
              <a:lnSpc>
                <a:spcPct val="100000"/>
              </a:lnSpc>
              <a:spcBef>
                <a:spcPts val="0"/>
              </a:spcBef>
              <a:spcAft>
                <a:spcPts val="0"/>
              </a:spcAft>
              <a:buSzPts val="2100"/>
              <a:buNone/>
              <a:defRPr sz="2310"/>
            </a:lvl9pPr>
          </a:lstStyle>
          <a:p>
            <a:endParaRPr/>
          </a:p>
        </p:txBody>
      </p:sp>
      <p:sp>
        <p:nvSpPr>
          <p:cNvPr id="39" name="Google Shape;39;p9"/>
          <p:cNvSpPr txBox="1">
            <a:spLocks noGrp="1"/>
          </p:cNvSpPr>
          <p:nvPr>
            <p:ph type="body" idx="2"/>
          </p:nvPr>
        </p:nvSpPr>
        <p:spPr>
          <a:xfrm>
            <a:off x="5433450" y="1094158"/>
            <a:ext cx="4220700" cy="5583707"/>
          </a:xfrm>
          <a:prstGeom prst="rect">
            <a:avLst/>
          </a:prstGeom>
        </p:spPr>
        <p:txBody>
          <a:bodyPr spcFirstLastPara="1" wrap="square" lIns="91425" tIns="91425" rIns="91425" bIns="91425" anchor="ctr" anchorCtr="0">
            <a:normAutofit/>
          </a:bodyPr>
          <a:lstStyle>
            <a:lvl1pPr marL="502920" lvl="0" indent="-377190">
              <a:spcBef>
                <a:spcPts val="0"/>
              </a:spcBef>
              <a:spcAft>
                <a:spcPts val="0"/>
              </a:spcAft>
              <a:buSzPts val="1800"/>
              <a:buChar char="●"/>
              <a:defRPr/>
            </a:lvl1pPr>
            <a:lvl2pPr marL="1005840" lvl="1" indent="-349250">
              <a:spcBef>
                <a:spcPts val="0"/>
              </a:spcBef>
              <a:spcAft>
                <a:spcPts val="0"/>
              </a:spcAft>
              <a:buSzPts val="1400"/>
              <a:buChar char="○"/>
              <a:defRPr/>
            </a:lvl2pPr>
            <a:lvl3pPr marL="1508760" lvl="2" indent="-349250">
              <a:spcBef>
                <a:spcPts val="0"/>
              </a:spcBef>
              <a:spcAft>
                <a:spcPts val="0"/>
              </a:spcAft>
              <a:buSzPts val="1400"/>
              <a:buChar char="■"/>
              <a:defRPr/>
            </a:lvl3pPr>
            <a:lvl4pPr marL="2011680" lvl="3" indent="-349250">
              <a:spcBef>
                <a:spcPts val="0"/>
              </a:spcBef>
              <a:spcAft>
                <a:spcPts val="0"/>
              </a:spcAft>
              <a:buSzPts val="1400"/>
              <a:buChar char="●"/>
              <a:defRPr/>
            </a:lvl4pPr>
            <a:lvl5pPr marL="2514600" lvl="4" indent="-349250">
              <a:spcBef>
                <a:spcPts val="0"/>
              </a:spcBef>
              <a:spcAft>
                <a:spcPts val="0"/>
              </a:spcAft>
              <a:buSzPts val="1400"/>
              <a:buChar char="○"/>
              <a:defRPr/>
            </a:lvl5pPr>
            <a:lvl6pPr marL="3017520" lvl="5" indent="-349250">
              <a:spcBef>
                <a:spcPts val="0"/>
              </a:spcBef>
              <a:spcAft>
                <a:spcPts val="0"/>
              </a:spcAft>
              <a:buSzPts val="1400"/>
              <a:buChar char="■"/>
              <a:defRPr/>
            </a:lvl6pPr>
            <a:lvl7pPr marL="3520440" lvl="6" indent="-349250">
              <a:spcBef>
                <a:spcPts val="0"/>
              </a:spcBef>
              <a:spcAft>
                <a:spcPts val="0"/>
              </a:spcAft>
              <a:buSzPts val="1400"/>
              <a:buChar char="●"/>
              <a:defRPr/>
            </a:lvl7pPr>
            <a:lvl8pPr marL="4023360" lvl="7" indent="-349250">
              <a:spcBef>
                <a:spcPts val="0"/>
              </a:spcBef>
              <a:spcAft>
                <a:spcPts val="0"/>
              </a:spcAft>
              <a:buSzPts val="1400"/>
              <a:buChar char="○"/>
              <a:defRPr/>
            </a:lvl8pPr>
            <a:lvl9pPr marL="4526280" lvl="8" indent="-34925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3763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42870" y="6392869"/>
            <a:ext cx="6598680" cy="914373"/>
          </a:xfrm>
          <a:prstGeom prst="rect">
            <a:avLst/>
          </a:prstGeom>
        </p:spPr>
        <p:txBody>
          <a:bodyPr spcFirstLastPara="1" wrap="square" lIns="91425" tIns="91425" rIns="91425" bIns="91425" anchor="ctr" anchorCtr="0">
            <a:normAutofit/>
          </a:bodyPr>
          <a:lstStyle>
            <a:lvl1pPr marL="502920" lvl="0" indent="-25146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1918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42870" y="1671478"/>
            <a:ext cx="9372660" cy="2967067"/>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3200"/>
            </a:lvl1pPr>
            <a:lvl2pPr lvl="1" algn="ctr">
              <a:spcBef>
                <a:spcPts val="0"/>
              </a:spcBef>
              <a:spcAft>
                <a:spcPts val="0"/>
              </a:spcAft>
              <a:buSzPts val="12000"/>
              <a:buNone/>
              <a:defRPr sz="13200"/>
            </a:lvl2pPr>
            <a:lvl3pPr lvl="2" algn="ctr">
              <a:spcBef>
                <a:spcPts val="0"/>
              </a:spcBef>
              <a:spcAft>
                <a:spcPts val="0"/>
              </a:spcAft>
              <a:buSzPts val="12000"/>
              <a:buNone/>
              <a:defRPr sz="13200"/>
            </a:lvl3pPr>
            <a:lvl4pPr lvl="3" algn="ctr">
              <a:spcBef>
                <a:spcPts val="0"/>
              </a:spcBef>
              <a:spcAft>
                <a:spcPts val="0"/>
              </a:spcAft>
              <a:buSzPts val="12000"/>
              <a:buNone/>
              <a:defRPr sz="13200"/>
            </a:lvl4pPr>
            <a:lvl5pPr lvl="4" algn="ctr">
              <a:spcBef>
                <a:spcPts val="0"/>
              </a:spcBef>
              <a:spcAft>
                <a:spcPts val="0"/>
              </a:spcAft>
              <a:buSzPts val="12000"/>
              <a:buNone/>
              <a:defRPr sz="13200"/>
            </a:lvl5pPr>
            <a:lvl6pPr lvl="5" algn="ctr">
              <a:spcBef>
                <a:spcPts val="0"/>
              </a:spcBef>
              <a:spcAft>
                <a:spcPts val="0"/>
              </a:spcAft>
              <a:buSzPts val="12000"/>
              <a:buNone/>
              <a:defRPr sz="13200"/>
            </a:lvl6pPr>
            <a:lvl7pPr lvl="6" algn="ctr">
              <a:spcBef>
                <a:spcPts val="0"/>
              </a:spcBef>
              <a:spcAft>
                <a:spcPts val="0"/>
              </a:spcAft>
              <a:buSzPts val="12000"/>
              <a:buNone/>
              <a:defRPr sz="13200"/>
            </a:lvl7pPr>
            <a:lvl8pPr lvl="7" algn="ctr">
              <a:spcBef>
                <a:spcPts val="0"/>
              </a:spcBef>
              <a:spcAft>
                <a:spcPts val="0"/>
              </a:spcAft>
              <a:buSzPts val="12000"/>
              <a:buNone/>
              <a:defRPr sz="13200"/>
            </a:lvl8pPr>
            <a:lvl9pPr lvl="8" algn="ctr">
              <a:spcBef>
                <a:spcPts val="0"/>
              </a:spcBef>
              <a:spcAft>
                <a:spcPts val="0"/>
              </a:spcAft>
              <a:buSzPts val="12000"/>
              <a:buNone/>
              <a:defRPr sz="13200"/>
            </a:lvl9pPr>
          </a:lstStyle>
          <a:p>
            <a:r>
              <a:t>xx%</a:t>
            </a:r>
          </a:p>
        </p:txBody>
      </p:sp>
      <p:sp>
        <p:nvSpPr>
          <p:cNvPr id="46" name="Google Shape;46;p11"/>
          <p:cNvSpPr txBox="1">
            <a:spLocks noGrp="1"/>
          </p:cNvSpPr>
          <p:nvPr>
            <p:ph type="body" idx="1"/>
          </p:nvPr>
        </p:nvSpPr>
        <p:spPr>
          <a:xfrm>
            <a:off x="342870" y="4763362"/>
            <a:ext cx="9372660" cy="1965653"/>
          </a:xfrm>
          <a:prstGeom prst="rect">
            <a:avLst/>
          </a:prstGeom>
        </p:spPr>
        <p:txBody>
          <a:bodyPr spcFirstLastPara="1" wrap="square" lIns="91425" tIns="91425" rIns="91425" bIns="91425" anchor="t" anchorCtr="0">
            <a:normAutofit/>
          </a:bodyPr>
          <a:lstStyle>
            <a:lvl1pPr marL="502920" lvl="0" indent="-377190" algn="ctr">
              <a:spcBef>
                <a:spcPts val="0"/>
              </a:spcBef>
              <a:spcAft>
                <a:spcPts val="0"/>
              </a:spcAft>
              <a:buSzPts val="1800"/>
              <a:buChar char="●"/>
              <a:defRPr/>
            </a:lvl1pPr>
            <a:lvl2pPr marL="1005840" lvl="1" indent="-349250" algn="ctr">
              <a:spcBef>
                <a:spcPts val="0"/>
              </a:spcBef>
              <a:spcAft>
                <a:spcPts val="0"/>
              </a:spcAft>
              <a:buSzPts val="1400"/>
              <a:buChar char="○"/>
              <a:defRPr/>
            </a:lvl2pPr>
            <a:lvl3pPr marL="1508760" lvl="2" indent="-349250" algn="ctr">
              <a:spcBef>
                <a:spcPts val="0"/>
              </a:spcBef>
              <a:spcAft>
                <a:spcPts val="0"/>
              </a:spcAft>
              <a:buSzPts val="1400"/>
              <a:buChar char="■"/>
              <a:defRPr/>
            </a:lvl3pPr>
            <a:lvl4pPr marL="2011680" lvl="3" indent="-349250" algn="ctr">
              <a:spcBef>
                <a:spcPts val="0"/>
              </a:spcBef>
              <a:spcAft>
                <a:spcPts val="0"/>
              </a:spcAft>
              <a:buSzPts val="1400"/>
              <a:buChar char="●"/>
              <a:defRPr/>
            </a:lvl4pPr>
            <a:lvl5pPr marL="2514600" lvl="4" indent="-349250" algn="ctr">
              <a:spcBef>
                <a:spcPts val="0"/>
              </a:spcBef>
              <a:spcAft>
                <a:spcPts val="0"/>
              </a:spcAft>
              <a:buSzPts val="1400"/>
              <a:buChar char="○"/>
              <a:defRPr/>
            </a:lvl5pPr>
            <a:lvl6pPr marL="3017520" lvl="5" indent="-349250" algn="ctr">
              <a:spcBef>
                <a:spcPts val="0"/>
              </a:spcBef>
              <a:spcAft>
                <a:spcPts val="0"/>
              </a:spcAft>
              <a:buSzPts val="1400"/>
              <a:buChar char="■"/>
              <a:defRPr/>
            </a:lvl6pPr>
            <a:lvl7pPr marL="3520440" lvl="6" indent="-349250" algn="ctr">
              <a:spcBef>
                <a:spcPts val="0"/>
              </a:spcBef>
              <a:spcAft>
                <a:spcPts val="0"/>
              </a:spcAft>
              <a:buSzPts val="1400"/>
              <a:buChar char="●"/>
              <a:defRPr/>
            </a:lvl7pPr>
            <a:lvl8pPr marL="4023360" lvl="7" indent="-349250" algn="ctr">
              <a:spcBef>
                <a:spcPts val="0"/>
              </a:spcBef>
              <a:spcAft>
                <a:spcPts val="0"/>
              </a:spcAft>
              <a:buSzPts val="1400"/>
              <a:buChar char="○"/>
              <a:defRPr/>
            </a:lvl8pPr>
            <a:lvl9pPr marL="4526280" lvl="8" indent="-34925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142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319704" y="7046639"/>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062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With Header - Long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4F9ACF-E768-1242-8C69-998D69B7B1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7721" y="7247876"/>
            <a:ext cx="2941137" cy="325784"/>
          </a:xfrm>
          <a:prstGeom prst="rect">
            <a:avLst/>
          </a:prstGeom>
        </p:spPr>
      </p:pic>
    </p:spTree>
    <p:extLst>
      <p:ext uri="{BB962C8B-B14F-4D97-AF65-F5344CB8AC3E}">
        <p14:creationId xmlns:p14="http://schemas.microsoft.com/office/powerpoint/2010/main" val="2565457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ith Header - Short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4F9ACF-E768-1242-8C69-998D69B7B1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7721" y="7247876"/>
            <a:ext cx="2941137" cy="325784"/>
          </a:xfrm>
          <a:prstGeom prst="rect">
            <a:avLst/>
          </a:prstGeom>
        </p:spPr>
      </p:pic>
    </p:spTree>
    <p:extLst>
      <p:ext uri="{BB962C8B-B14F-4D97-AF65-F5344CB8AC3E}">
        <p14:creationId xmlns:p14="http://schemas.microsoft.com/office/powerpoint/2010/main" val="299585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E Next 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4F9ACF-E768-1242-8C69-998D69B7B1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7721" y="7247876"/>
            <a:ext cx="2941137" cy="325784"/>
          </a:xfrm>
          <a:prstGeom prst="rect">
            <a:avLst/>
          </a:prstGeom>
        </p:spPr>
      </p:pic>
    </p:spTree>
    <p:extLst>
      <p:ext uri="{BB962C8B-B14F-4D97-AF65-F5344CB8AC3E}">
        <p14:creationId xmlns:p14="http://schemas.microsoft.com/office/powerpoint/2010/main" val="129273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E Next Step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1468FB-1D2C-C44D-B781-4AAEEA7082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77" r="-1094"/>
          <a:stretch/>
        </p:blipFill>
        <p:spPr>
          <a:xfrm>
            <a:off x="0" y="1925052"/>
            <a:ext cx="8276122" cy="5450424"/>
          </a:xfrm>
          <a:prstGeom prst="rect">
            <a:avLst/>
          </a:prstGeom>
        </p:spPr>
      </p:pic>
      <p:sp>
        <p:nvSpPr>
          <p:cNvPr id="4" name="Rectangle 3">
            <a:extLst>
              <a:ext uri="{FF2B5EF4-FFF2-40B4-BE49-F238E27FC236}">
                <a16:creationId xmlns:a16="http://schemas.microsoft.com/office/drawing/2014/main" id="{9BA354A1-3598-1344-9EA7-3B60DC933E51}"/>
              </a:ext>
            </a:extLst>
          </p:cNvPr>
          <p:cNvSpPr/>
          <p:nvPr userDrawn="1"/>
        </p:nvSpPr>
        <p:spPr>
          <a:xfrm flipH="1">
            <a:off x="1803691" y="0"/>
            <a:ext cx="3409991" cy="7772400"/>
          </a:xfrm>
          <a:prstGeom prst="rect">
            <a:avLst/>
          </a:prstGeom>
          <a:gradFill flip="none" rotWithShape="1">
            <a:gsLst>
              <a:gs pos="0">
                <a:schemeClr val="accent1">
                  <a:lumMod val="5000"/>
                  <a:lumOff val="95000"/>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BA354A1-3598-1344-9EA7-3B60DC933E51}"/>
              </a:ext>
            </a:extLst>
          </p:cNvPr>
          <p:cNvSpPr/>
          <p:nvPr userDrawn="1"/>
        </p:nvSpPr>
        <p:spPr>
          <a:xfrm rot="16200000" flipH="1" flipV="1">
            <a:off x="3670795" y="-1784184"/>
            <a:ext cx="430815" cy="7772400"/>
          </a:xfrm>
          <a:prstGeom prst="rect">
            <a:avLst/>
          </a:prstGeom>
          <a:gradFill flip="none" rotWithShape="1">
            <a:gsLst>
              <a:gs pos="0">
                <a:schemeClr val="accent1">
                  <a:lumMod val="5000"/>
                  <a:lumOff val="95000"/>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8"/>
          <p:cNvGrpSpPr>
            <a:grpSpLocks noChangeAspect="1"/>
          </p:cNvGrpSpPr>
          <p:nvPr userDrawn="1"/>
        </p:nvGrpSpPr>
        <p:grpSpPr bwMode="auto">
          <a:xfrm>
            <a:off x="2639009" y="1353381"/>
            <a:ext cx="693738" cy="679450"/>
            <a:chOff x="3622" y="658"/>
            <a:chExt cx="437" cy="428"/>
          </a:xfrm>
          <a:solidFill>
            <a:schemeClr val="accent5"/>
          </a:solidFill>
        </p:grpSpPr>
        <p:sp>
          <p:nvSpPr>
            <p:cNvPr id="8" name="Freeform 29"/>
            <p:cNvSpPr>
              <a:spLocks/>
            </p:cNvSpPr>
            <p:nvPr/>
          </p:nvSpPr>
          <p:spPr bwMode="auto">
            <a:xfrm>
              <a:off x="3761" y="715"/>
              <a:ext cx="240" cy="233"/>
            </a:xfrm>
            <a:custGeom>
              <a:avLst/>
              <a:gdLst>
                <a:gd name="T0" fmla="*/ 59 w 157"/>
                <a:gd name="T1" fmla="*/ 156 h 156"/>
                <a:gd name="T2" fmla="*/ 6 w 157"/>
                <a:gd name="T3" fmla="*/ 156 h 156"/>
                <a:gd name="T4" fmla="*/ 0 w 157"/>
                <a:gd name="T5" fmla="*/ 150 h 156"/>
                <a:gd name="T6" fmla="*/ 0 w 157"/>
                <a:gd name="T7" fmla="*/ 98 h 156"/>
                <a:gd name="T8" fmla="*/ 2 w 157"/>
                <a:gd name="T9" fmla="*/ 93 h 156"/>
                <a:gd name="T10" fmla="*/ 97 w 157"/>
                <a:gd name="T11" fmla="*/ 0 h 156"/>
                <a:gd name="T12" fmla="*/ 105 w 157"/>
                <a:gd name="T13" fmla="*/ 9 h 156"/>
                <a:gd name="T14" fmla="*/ 12 w 157"/>
                <a:gd name="T15" fmla="*/ 100 h 156"/>
                <a:gd name="T16" fmla="*/ 12 w 157"/>
                <a:gd name="T17" fmla="*/ 144 h 156"/>
                <a:gd name="T18" fmla="*/ 57 w 157"/>
                <a:gd name="T19" fmla="*/ 144 h 156"/>
                <a:gd name="T20" fmla="*/ 149 w 157"/>
                <a:gd name="T21" fmla="*/ 52 h 156"/>
                <a:gd name="T22" fmla="*/ 157 w 157"/>
                <a:gd name="T23" fmla="*/ 60 h 156"/>
                <a:gd name="T24" fmla="*/ 64 w 157"/>
                <a:gd name="T25" fmla="*/ 154 h 156"/>
                <a:gd name="T26" fmla="*/ 59 w 157"/>
                <a:gd name="T2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6">
                  <a:moveTo>
                    <a:pt x="59" y="156"/>
                  </a:moveTo>
                  <a:cubicBezTo>
                    <a:pt x="6" y="156"/>
                    <a:pt x="6" y="156"/>
                    <a:pt x="6" y="156"/>
                  </a:cubicBezTo>
                  <a:cubicBezTo>
                    <a:pt x="3" y="156"/>
                    <a:pt x="0" y="153"/>
                    <a:pt x="0" y="150"/>
                  </a:cubicBezTo>
                  <a:cubicBezTo>
                    <a:pt x="0" y="98"/>
                    <a:pt x="0" y="98"/>
                    <a:pt x="0" y="98"/>
                  </a:cubicBezTo>
                  <a:cubicBezTo>
                    <a:pt x="0" y="96"/>
                    <a:pt x="1" y="94"/>
                    <a:pt x="2" y="93"/>
                  </a:cubicBezTo>
                  <a:cubicBezTo>
                    <a:pt x="97" y="0"/>
                    <a:pt x="97" y="0"/>
                    <a:pt x="97" y="0"/>
                  </a:cubicBezTo>
                  <a:cubicBezTo>
                    <a:pt x="105" y="9"/>
                    <a:pt x="105" y="9"/>
                    <a:pt x="105" y="9"/>
                  </a:cubicBezTo>
                  <a:cubicBezTo>
                    <a:pt x="12" y="100"/>
                    <a:pt x="12" y="100"/>
                    <a:pt x="12" y="100"/>
                  </a:cubicBezTo>
                  <a:cubicBezTo>
                    <a:pt x="12" y="144"/>
                    <a:pt x="12" y="144"/>
                    <a:pt x="12" y="144"/>
                  </a:cubicBezTo>
                  <a:cubicBezTo>
                    <a:pt x="57" y="144"/>
                    <a:pt x="57" y="144"/>
                    <a:pt x="57" y="144"/>
                  </a:cubicBezTo>
                  <a:cubicBezTo>
                    <a:pt x="149" y="52"/>
                    <a:pt x="149" y="52"/>
                    <a:pt x="149" y="52"/>
                  </a:cubicBezTo>
                  <a:cubicBezTo>
                    <a:pt x="157" y="60"/>
                    <a:pt x="157" y="60"/>
                    <a:pt x="157" y="60"/>
                  </a:cubicBezTo>
                  <a:cubicBezTo>
                    <a:pt x="64" y="154"/>
                    <a:pt x="64" y="154"/>
                    <a:pt x="64" y="154"/>
                  </a:cubicBezTo>
                  <a:cubicBezTo>
                    <a:pt x="63" y="156"/>
                    <a:pt x="61" y="156"/>
                    <a:pt x="59"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0"/>
            <p:cNvSpPr>
              <a:spLocks noEditPoints="1"/>
            </p:cNvSpPr>
            <p:nvPr/>
          </p:nvSpPr>
          <p:spPr bwMode="auto">
            <a:xfrm>
              <a:off x="3891" y="658"/>
              <a:ext cx="168" cy="165"/>
            </a:xfrm>
            <a:custGeom>
              <a:avLst/>
              <a:gdLst>
                <a:gd name="T0" fmla="*/ 83 w 110"/>
                <a:gd name="T1" fmla="*/ 110 h 110"/>
                <a:gd name="T2" fmla="*/ 67 w 110"/>
                <a:gd name="T3" fmla="*/ 103 h 110"/>
                <a:gd name="T4" fmla="*/ 7 w 110"/>
                <a:gd name="T5" fmla="*/ 43 h 110"/>
                <a:gd name="T6" fmla="*/ 0 w 110"/>
                <a:gd name="T7" fmla="*/ 26 h 110"/>
                <a:gd name="T8" fmla="*/ 7 w 110"/>
                <a:gd name="T9" fmla="*/ 9 h 110"/>
                <a:gd name="T10" fmla="*/ 7 w 110"/>
                <a:gd name="T11" fmla="*/ 9 h 110"/>
                <a:gd name="T12" fmla="*/ 41 w 110"/>
                <a:gd name="T13" fmla="*/ 9 h 110"/>
                <a:gd name="T14" fmla="*/ 100 w 110"/>
                <a:gd name="T15" fmla="*/ 69 h 110"/>
                <a:gd name="T16" fmla="*/ 100 w 110"/>
                <a:gd name="T17" fmla="*/ 103 h 110"/>
                <a:gd name="T18" fmla="*/ 83 w 110"/>
                <a:gd name="T19" fmla="*/ 110 h 110"/>
                <a:gd name="T20" fmla="*/ 16 w 110"/>
                <a:gd name="T21" fmla="*/ 18 h 110"/>
                <a:gd name="T22" fmla="*/ 16 w 110"/>
                <a:gd name="T23" fmla="*/ 35 h 110"/>
                <a:gd name="T24" fmla="*/ 75 w 110"/>
                <a:gd name="T25" fmla="*/ 94 h 110"/>
                <a:gd name="T26" fmla="*/ 92 w 110"/>
                <a:gd name="T27" fmla="*/ 94 h 110"/>
                <a:gd name="T28" fmla="*/ 92 w 110"/>
                <a:gd name="T29" fmla="*/ 77 h 110"/>
                <a:gd name="T30" fmla="*/ 33 w 110"/>
                <a:gd name="T31" fmla="*/ 18 h 110"/>
                <a:gd name="T32" fmla="*/ 16 w 110"/>
                <a:gd name="T33" fmla="*/ 1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 h="110">
                  <a:moveTo>
                    <a:pt x="83" y="110"/>
                  </a:moveTo>
                  <a:cubicBezTo>
                    <a:pt x="77" y="110"/>
                    <a:pt x="71" y="107"/>
                    <a:pt x="67" y="103"/>
                  </a:cubicBezTo>
                  <a:cubicBezTo>
                    <a:pt x="7" y="43"/>
                    <a:pt x="7" y="43"/>
                    <a:pt x="7" y="43"/>
                  </a:cubicBezTo>
                  <a:cubicBezTo>
                    <a:pt x="3" y="39"/>
                    <a:pt x="0" y="33"/>
                    <a:pt x="0" y="26"/>
                  </a:cubicBezTo>
                  <a:cubicBezTo>
                    <a:pt x="0" y="20"/>
                    <a:pt x="3" y="14"/>
                    <a:pt x="7" y="9"/>
                  </a:cubicBezTo>
                  <a:cubicBezTo>
                    <a:pt x="7" y="9"/>
                    <a:pt x="7" y="9"/>
                    <a:pt x="7" y="9"/>
                  </a:cubicBezTo>
                  <a:cubicBezTo>
                    <a:pt x="16" y="0"/>
                    <a:pt x="32" y="0"/>
                    <a:pt x="41" y="9"/>
                  </a:cubicBezTo>
                  <a:cubicBezTo>
                    <a:pt x="100" y="69"/>
                    <a:pt x="100" y="69"/>
                    <a:pt x="100" y="69"/>
                  </a:cubicBezTo>
                  <a:cubicBezTo>
                    <a:pt x="110" y="78"/>
                    <a:pt x="110" y="93"/>
                    <a:pt x="100" y="103"/>
                  </a:cubicBezTo>
                  <a:cubicBezTo>
                    <a:pt x="96" y="107"/>
                    <a:pt x="90" y="110"/>
                    <a:pt x="83" y="110"/>
                  </a:cubicBezTo>
                  <a:close/>
                  <a:moveTo>
                    <a:pt x="16" y="18"/>
                  </a:moveTo>
                  <a:cubicBezTo>
                    <a:pt x="11" y="22"/>
                    <a:pt x="11" y="30"/>
                    <a:pt x="16" y="35"/>
                  </a:cubicBezTo>
                  <a:cubicBezTo>
                    <a:pt x="75" y="94"/>
                    <a:pt x="75" y="94"/>
                    <a:pt x="75" y="94"/>
                  </a:cubicBezTo>
                  <a:cubicBezTo>
                    <a:pt x="80" y="99"/>
                    <a:pt x="87" y="99"/>
                    <a:pt x="92" y="94"/>
                  </a:cubicBezTo>
                  <a:cubicBezTo>
                    <a:pt x="97" y="89"/>
                    <a:pt x="97" y="82"/>
                    <a:pt x="92" y="77"/>
                  </a:cubicBezTo>
                  <a:cubicBezTo>
                    <a:pt x="33" y="18"/>
                    <a:pt x="33" y="18"/>
                    <a:pt x="33" y="18"/>
                  </a:cubicBezTo>
                  <a:cubicBezTo>
                    <a:pt x="28" y="13"/>
                    <a:pt x="20" y="13"/>
                    <a:pt x="1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31"/>
            <p:cNvSpPr>
              <a:spLocks/>
            </p:cNvSpPr>
            <p:nvPr/>
          </p:nvSpPr>
          <p:spPr bwMode="auto">
            <a:xfrm>
              <a:off x="3686" y="927"/>
              <a:ext cx="98" cy="94"/>
            </a:xfrm>
            <a:custGeom>
              <a:avLst/>
              <a:gdLst>
                <a:gd name="T0" fmla="*/ 7 w 64"/>
                <a:gd name="T1" fmla="*/ 63 h 63"/>
                <a:gd name="T2" fmla="*/ 3 w 64"/>
                <a:gd name="T3" fmla="*/ 61 h 63"/>
                <a:gd name="T4" fmla="*/ 3 w 64"/>
                <a:gd name="T5" fmla="*/ 53 h 63"/>
                <a:gd name="T6" fmla="*/ 53 w 64"/>
                <a:gd name="T7" fmla="*/ 2 h 63"/>
                <a:gd name="T8" fmla="*/ 62 w 64"/>
                <a:gd name="T9" fmla="*/ 2 h 63"/>
                <a:gd name="T10" fmla="*/ 62 w 64"/>
                <a:gd name="T11" fmla="*/ 11 h 63"/>
                <a:gd name="T12" fmla="*/ 11 w 64"/>
                <a:gd name="T13" fmla="*/ 61 h 63"/>
                <a:gd name="T14" fmla="*/ 7 w 64"/>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3">
                  <a:moveTo>
                    <a:pt x="7" y="63"/>
                  </a:moveTo>
                  <a:cubicBezTo>
                    <a:pt x="6" y="63"/>
                    <a:pt x="4" y="62"/>
                    <a:pt x="3" y="61"/>
                  </a:cubicBezTo>
                  <a:cubicBezTo>
                    <a:pt x="0" y="59"/>
                    <a:pt x="0" y="55"/>
                    <a:pt x="3" y="53"/>
                  </a:cubicBezTo>
                  <a:cubicBezTo>
                    <a:pt x="53" y="2"/>
                    <a:pt x="53" y="2"/>
                    <a:pt x="53" y="2"/>
                  </a:cubicBezTo>
                  <a:cubicBezTo>
                    <a:pt x="56" y="0"/>
                    <a:pt x="60" y="0"/>
                    <a:pt x="62" y="2"/>
                  </a:cubicBezTo>
                  <a:cubicBezTo>
                    <a:pt x="64" y="4"/>
                    <a:pt x="64" y="8"/>
                    <a:pt x="62" y="11"/>
                  </a:cubicBezTo>
                  <a:cubicBezTo>
                    <a:pt x="11" y="61"/>
                    <a:pt x="11" y="61"/>
                    <a:pt x="11" y="61"/>
                  </a:cubicBezTo>
                  <a:cubicBezTo>
                    <a:pt x="10" y="62"/>
                    <a:pt x="9" y="63"/>
                    <a:pt x="7"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32"/>
            <p:cNvSpPr>
              <a:spLocks noEditPoints="1"/>
            </p:cNvSpPr>
            <p:nvPr/>
          </p:nvSpPr>
          <p:spPr bwMode="auto">
            <a:xfrm>
              <a:off x="3622" y="990"/>
              <a:ext cx="98" cy="96"/>
            </a:xfrm>
            <a:custGeom>
              <a:avLst/>
              <a:gdLst>
                <a:gd name="T0" fmla="*/ 40 w 64"/>
                <a:gd name="T1" fmla="*/ 64 h 64"/>
                <a:gd name="T2" fmla="*/ 36 w 64"/>
                <a:gd name="T3" fmla="*/ 62 h 64"/>
                <a:gd name="T4" fmla="*/ 2 w 64"/>
                <a:gd name="T5" fmla="*/ 28 h 64"/>
                <a:gd name="T6" fmla="*/ 0 w 64"/>
                <a:gd name="T7" fmla="*/ 23 h 64"/>
                <a:gd name="T8" fmla="*/ 4 w 64"/>
                <a:gd name="T9" fmla="*/ 19 h 64"/>
                <a:gd name="T10" fmla="*/ 37 w 64"/>
                <a:gd name="T11" fmla="*/ 2 h 64"/>
                <a:gd name="T12" fmla="*/ 44 w 64"/>
                <a:gd name="T13" fmla="*/ 3 h 64"/>
                <a:gd name="T14" fmla="*/ 61 w 64"/>
                <a:gd name="T15" fmla="*/ 20 h 64"/>
                <a:gd name="T16" fmla="*/ 63 w 64"/>
                <a:gd name="T17" fmla="*/ 27 h 64"/>
                <a:gd name="T18" fmla="*/ 46 w 64"/>
                <a:gd name="T19" fmla="*/ 61 h 64"/>
                <a:gd name="T20" fmla="*/ 41 w 64"/>
                <a:gd name="T21" fmla="*/ 64 h 64"/>
                <a:gd name="T22" fmla="*/ 40 w 64"/>
                <a:gd name="T23" fmla="*/ 64 h 64"/>
                <a:gd name="T24" fmla="*/ 16 w 64"/>
                <a:gd name="T25" fmla="*/ 26 h 64"/>
                <a:gd name="T26" fmla="*/ 39 w 64"/>
                <a:gd name="T27" fmla="*/ 48 h 64"/>
                <a:gd name="T28" fmla="*/ 50 w 64"/>
                <a:gd name="T29" fmla="*/ 25 h 64"/>
                <a:gd name="T30" fmla="*/ 39 w 64"/>
                <a:gd name="T31" fmla="*/ 14 h 64"/>
                <a:gd name="T32" fmla="*/ 16 w 64"/>
                <a:gd name="T33"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64">
                  <a:moveTo>
                    <a:pt x="40" y="64"/>
                  </a:moveTo>
                  <a:cubicBezTo>
                    <a:pt x="39" y="64"/>
                    <a:pt x="37" y="63"/>
                    <a:pt x="36" y="62"/>
                  </a:cubicBezTo>
                  <a:cubicBezTo>
                    <a:pt x="2" y="28"/>
                    <a:pt x="2" y="28"/>
                    <a:pt x="2" y="28"/>
                  </a:cubicBezTo>
                  <a:cubicBezTo>
                    <a:pt x="1" y="27"/>
                    <a:pt x="0" y="25"/>
                    <a:pt x="0" y="23"/>
                  </a:cubicBezTo>
                  <a:cubicBezTo>
                    <a:pt x="1" y="21"/>
                    <a:pt x="2" y="19"/>
                    <a:pt x="4" y="19"/>
                  </a:cubicBezTo>
                  <a:cubicBezTo>
                    <a:pt x="37" y="2"/>
                    <a:pt x="37" y="2"/>
                    <a:pt x="37" y="2"/>
                  </a:cubicBezTo>
                  <a:cubicBezTo>
                    <a:pt x="40" y="0"/>
                    <a:pt x="43" y="1"/>
                    <a:pt x="44" y="3"/>
                  </a:cubicBezTo>
                  <a:cubicBezTo>
                    <a:pt x="61" y="20"/>
                    <a:pt x="61" y="20"/>
                    <a:pt x="61" y="20"/>
                  </a:cubicBezTo>
                  <a:cubicBezTo>
                    <a:pt x="63" y="21"/>
                    <a:pt x="64" y="24"/>
                    <a:pt x="63" y="27"/>
                  </a:cubicBezTo>
                  <a:cubicBezTo>
                    <a:pt x="46" y="61"/>
                    <a:pt x="46" y="61"/>
                    <a:pt x="46" y="61"/>
                  </a:cubicBezTo>
                  <a:cubicBezTo>
                    <a:pt x="45" y="62"/>
                    <a:pt x="43" y="63"/>
                    <a:pt x="41" y="64"/>
                  </a:cubicBezTo>
                  <a:cubicBezTo>
                    <a:pt x="41" y="64"/>
                    <a:pt x="40" y="64"/>
                    <a:pt x="40" y="64"/>
                  </a:cubicBezTo>
                  <a:close/>
                  <a:moveTo>
                    <a:pt x="16" y="26"/>
                  </a:moveTo>
                  <a:cubicBezTo>
                    <a:pt x="39" y="48"/>
                    <a:pt x="39" y="48"/>
                    <a:pt x="39" y="48"/>
                  </a:cubicBezTo>
                  <a:cubicBezTo>
                    <a:pt x="50" y="25"/>
                    <a:pt x="50" y="25"/>
                    <a:pt x="50" y="25"/>
                  </a:cubicBezTo>
                  <a:cubicBezTo>
                    <a:pt x="39" y="14"/>
                    <a:pt x="39" y="14"/>
                    <a:pt x="39" y="14"/>
                  </a:cubicBezTo>
                  <a:lnTo>
                    <a:pt x="1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3"/>
            <p:cNvSpPr>
              <a:spLocks/>
            </p:cNvSpPr>
            <p:nvPr/>
          </p:nvSpPr>
          <p:spPr bwMode="auto">
            <a:xfrm>
              <a:off x="3816" y="800"/>
              <a:ext cx="98" cy="96"/>
            </a:xfrm>
            <a:custGeom>
              <a:avLst/>
              <a:gdLst>
                <a:gd name="T0" fmla="*/ 58 w 64"/>
                <a:gd name="T1" fmla="*/ 64 h 64"/>
                <a:gd name="T2" fmla="*/ 53 w 64"/>
                <a:gd name="T3" fmla="*/ 62 h 64"/>
                <a:gd name="T4" fmla="*/ 2 w 64"/>
                <a:gd name="T5" fmla="*/ 11 h 64"/>
                <a:gd name="T6" fmla="*/ 2 w 64"/>
                <a:gd name="T7" fmla="*/ 2 h 64"/>
                <a:gd name="T8" fmla="*/ 11 w 64"/>
                <a:gd name="T9" fmla="*/ 2 h 64"/>
                <a:gd name="T10" fmla="*/ 62 w 64"/>
                <a:gd name="T11" fmla="*/ 53 h 64"/>
                <a:gd name="T12" fmla="*/ 62 w 64"/>
                <a:gd name="T13" fmla="*/ 62 h 64"/>
                <a:gd name="T14" fmla="*/ 58 w 64"/>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4">
                  <a:moveTo>
                    <a:pt x="58" y="64"/>
                  </a:moveTo>
                  <a:cubicBezTo>
                    <a:pt x="56" y="64"/>
                    <a:pt x="54" y="63"/>
                    <a:pt x="53" y="62"/>
                  </a:cubicBezTo>
                  <a:cubicBezTo>
                    <a:pt x="2" y="11"/>
                    <a:pt x="2" y="11"/>
                    <a:pt x="2" y="11"/>
                  </a:cubicBezTo>
                  <a:cubicBezTo>
                    <a:pt x="0" y="9"/>
                    <a:pt x="0" y="5"/>
                    <a:pt x="2" y="2"/>
                  </a:cubicBezTo>
                  <a:cubicBezTo>
                    <a:pt x="5" y="0"/>
                    <a:pt x="8" y="0"/>
                    <a:pt x="11" y="2"/>
                  </a:cubicBezTo>
                  <a:cubicBezTo>
                    <a:pt x="62" y="53"/>
                    <a:pt x="62" y="53"/>
                    <a:pt x="62" y="53"/>
                  </a:cubicBezTo>
                  <a:cubicBezTo>
                    <a:pt x="64" y="56"/>
                    <a:pt x="64" y="60"/>
                    <a:pt x="62" y="62"/>
                  </a:cubicBezTo>
                  <a:cubicBezTo>
                    <a:pt x="61" y="63"/>
                    <a:pt x="59" y="64"/>
                    <a:pt x="5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36"/>
          <p:cNvGrpSpPr>
            <a:grpSpLocks noChangeAspect="1"/>
          </p:cNvGrpSpPr>
          <p:nvPr userDrawn="1"/>
        </p:nvGrpSpPr>
        <p:grpSpPr bwMode="auto">
          <a:xfrm>
            <a:off x="3247529" y="2141429"/>
            <a:ext cx="614363" cy="684213"/>
            <a:chOff x="4680" y="658"/>
            <a:chExt cx="387" cy="431"/>
          </a:xfrm>
          <a:solidFill>
            <a:schemeClr val="accent5"/>
          </a:solidFill>
        </p:grpSpPr>
        <p:sp>
          <p:nvSpPr>
            <p:cNvPr id="14" name="Freeform 37"/>
            <p:cNvSpPr>
              <a:spLocks noEditPoints="1"/>
            </p:cNvSpPr>
            <p:nvPr/>
          </p:nvSpPr>
          <p:spPr bwMode="auto">
            <a:xfrm>
              <a:off x="4772" y="747"/>
              <a:ext cx="203" cy="253"/>
            </a:xfrm>
            <a:custGeom>
              <a:avLst/>
              <a:gdLst>
                <a:gd name="T0" fmla="*/ 107 w 132"/>
                <a:gd name="T1" fmla="*/ 170 h 170"/>
                <a:gd name="T2" fmla="*/ 95 w 132"/>
                <a:gd name="T3" fmla="*/ 159 h 170"/>
                <a:gd name="T4" fmla="*/ 66 w 132"/>
                <a:gd name="T5" fmla="*/ 120 h 170"/>
                <a:gd name="T6" fmla="*/ 37 w 132"/>
                <a:gd name="T7" fmla="*/ 158 h 170"/>
                <a:gd name="T8" fmla="*/ 25 w 132"/>
                <a:gd name="T9" fmla="*/ 170 h 170"/>
                <a:gd name="T10" fmla="*/ 12 w 132"/>
                <a:gd name="T11" fmla="*/ 160 h 170"/>
                <a:gd name="T12" fmla="*/ 10 w 132"/>
                <a:gd name="T13" fmla="*/ 136 h 170"/>
                <a:gd name="T14" fmla="*/ 17 w 132"/>
                <a:gd name="T15" fmla="*/ 98 h 170"/>
                <a:gd name="T16" fmla="*/ 0 w 132"/>
                <a:gd name="T17" fmla="*/ 46 h 170"/>
                <a:gd name="T18" fmla="*/ 39 w 132"/>
                <a:gd name="T19" fmla="*/ 0 h 170"/>
                <a:gd name="T20" fmla="*/ 66 w 132"/>
                <a:gd name="T21" fmla="*/ 12 h 170"/>
                <a:gd name="T22" fmla="*/ 94 w 132"/>
                <a:gd name="T23" fmla="*/ 0 h 170"/>
                <a:gd name="T24" fmla="*/ 132 w 132"/>
                <a:gd name="T25" fmla="*/ 46 h 170"/>
                <a:gd name="T26" fmla="*/ 115 w 132"/>
                <a:gd name="T27" fmla="*/ 98 h 170"/>
                <a:gd name="T28" fmla="*/ 122 w 132"/>
                <a:gd name="T29" fmla="*/ 136 h 170"/>
                <a:gd name="T30" fmla="*/ 120 w 132"/>
                <a:gd name="T31" fmla="*/ 160 h 170"/>
                <a:gd name="T32" fmla="*/ 107 w 132"/>
                <a:gd name="T33" fmla="*/ 170 h 170"/>
                <a:gd name="T34" fmla="*/ 66 w 132"/>
                <a:gd name="T35" fmla="*/ 108 h 170"/>
                <a:gd name="T36" fmla="*/ 107 w 132"/>
                <a:gd name="T37" fmla="*/ 157 h 170"/>
                <a:gd name="T38" fmla="*/ 108 w 132"/>
                <a:gd name="T39" fmla="*/ 157 h 170"/>
                <a:gd name="T40" fmla="*/ 110 w 132"/>
                <a:gd name="T41" fmla="*/ 136 h 170"/>
                <a:gd name="T42" fmla="*/ 103 w 132"/>
                <a:gd name="T43" fmla="*/ 99 h 170"/>
                <a:gd name="T44" fmla="*/ 104 w 132"/>
                <a:gd name="T45" fmla="*/ 92 h 170"/>
                <a:gd name="T46" fmla="*/ 120 w 132"/>
                <a:gd name="T47" fmla="*/ 46 h 170"/>
                <a:gd name="T48" fmla="*/ 94 w 132"/>
                <a:gd name="T49" fmla="*/ 12 h 170"/>
                <a:gd name="T50" fmla="*/ 71 w 132"/>
                <a:gd name="T51" fmla="*/ 25 h 170"/>
                <a:gd name="T52" fmla="*/ 66 w 132"/>
                <a:gd name="T53" fmla="*/ 27 h 170"/>
                <a:gd name="T54" fmla="*/ 61 w 132"/>
                <a:gd name="T55" fmla="*/ 25 h 170"/>
                <a:gd name="T56" fmla="*/ 39 w 132"/>
                <a:gd name="T57" fmla="*/ 12 h 170"/>
                <a:gd name="T58" fmla="*/ 12 w 132"/>
                <a:gd name="T59" fmla="*/ 46 h 170"/>
                <a:gd name="T60" fmla="*/ 28 w 132"/>
                <a:gd name="T61" fmla="*/ 92 h 170"/>
                <a:gd name="T62" fmla="*/ 29 w 132"/>
                <a:gd name="T63" fmla="*/ 99 h 170"/>
                <a:gd name="T64" fmla="*/ 22 w 132"/>
                <a:gd name="T65" fmla="*/ 136 h 170"/>
                <a:gd name="T66" fmla="*/ 24 w 132"/>
                <a:gd name="T67" fmla="*/ 157 h 170"/>
                <a:gd name="T68" fmla="*/ 26 w 132"/>
                <a:gd name="T69" fmla="*/ 157 h 170"/>
                <a:gd name="T70" fmla="*/ 66 w 132"/>
                <a:gd name="T71" fmla="*/ 10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170">
                  <a:moveTo>
                    <a:pt x="107" y="170"/>
                  </a:moveTo>
                  <a:cubicBezTo>
                    <a:pt x="101" y="170"/>
                    <a:pt x="95" y="165"/>
                    <a:pt x="95" y="159"/>
                  </a:cubicBezTo>
                  <a:cubicBezTo>
                    <a:pt x="92" y="137"/>
                    <a:pt x="80" y="120"/>
                    <a:pt x="66" y="120"/>
                  </a:cubicBezTo>
                  <a:cubicBezTo>
                    <a:pt x="52" y="120"/>
                    <a:pt x="40" y="136"/>
                    <a:pt x="37" y="158"/>
                  </a:cubicBezTo>
                  <a:cubicBezTo>
                    <a:pt x="37" y="165"/>
                    <a:pt x="31" y="170"/>
                    <a:pt x="25" y="170"/>
                  </a:cubicBezTo>
                  <a:cubicBezTo>
                    <a:pt x="19" y="170"/>
                    <a:pt x="14" y="166"/>
                    <a:pt x="12" y="160"/>
                  </a:cubicBezTo>
                  <a:cubicBezTo>
                    <a:pt x="11" y="152"/>
                    <a:pt x="10" y="144"/>
                    <a:pt x="10" y="136"/>
                  </a:cubicBezTo>
                  <a:cubicBezTo>
                    <a:pt x="10" y="123"/>
                    <a:pt x="12" y="109"/>
                    <a:pt x="17" y="98"/>
                  </a:cubicBezTo>
                  <a:cubicBezTo>
                    <a:pt x="6" y="85"/>
                    <a:pt x="0" y="68"/>
                    <a:pt x="0" y="46"/>
                  </a:cubicBezTo>
                  <a:cubicBezTo>
                    <a:pt x="0" y="20"/>
                    <a:pt x="17" y="0"/>
                    <a:pt x="39" y="0"/>
                  </a:cubicBezTo>
                  <a:cubicBezTo>
                    <a:pt x="49" y="0"/>
                    <a:pt x="59" y="4"/>
                    <a:pt x="66" y="12"/>
                  </a:cubicBezTo>
                  <a:cubicBezTo>
                    <a:pt x="73" y="4"/>
                    <a:pt x="83" y="0"/>
                    <a:pt x="94" y="0"/>
                  </a:cubicBezTo>
                  <a:cubicBezTo>
                    <a:pt x="115" y="0"/>
                    <a:pt x="132" y="20"/>
                    <a:pt x="132" y="46"/>
                  </a:cubicBezTo>
                  <a:cubicBezTo>
                    <a:pt x="132" y="68"/>
                    <a:pt x="126" y="85"/>
                    <a:pt x="115" y="98"/>
                  </a:cubicBezTo>
                  <a:cubicBezTo>
                    <a:pt x="120" y="109"/>
                    <a:pt x="122" y="123"/>
                    <a:pt x="122" y="136"/>
                  </a:cubicBezTo>
                  <a:cubicBezTo>
                    <a:pt x="122" y="144"/>
                    <a:pt x="121" y="152"/>
                    <a:pt x="120" y="160"/>
                  </a:cubicBezTo>
                  <a:cubicBezTo>
                    <a:pt x="119" y="166"/>
                    <a:pt x="113" y="170"/>
                    <a:pt x="107" y="170"/>
                  </a:cubicBezTo>
                  <a:close/>
                  <a:moveTo>
                    <a:pt x="66" y="108"/>
                  </a:moveTo>
                  <a:cubicBezTo>
                    <a:pt x="86" y="108"/>
                    <a:pt x="104" y="129"/>
                    <a:pt x="107" y="157"/>
                  </a:cubicBezTo>
                  <a:cubicBezTo>
                    <a:pt x="107" y="158"/>
                    <a:pt x="108" y="158"/>
                    <a:pt x="108" y="157"/>
                  </a:cubicBezTo>
                  <a:cubicBezTo>
                    <a:pt x="109" y="150"/>
                    <a:pt x="110" y="143"/>
                    <a:pt x="110" y="136"/>
                  </a:cubicBezTo>
                  <a:cubicBezTo>
                    <a:pt x="110" y="123"/>
                    <a:pt x="108" y="110"/>
                    <a:pt x="103" y="99"/>
                  </a:cubicBezTo>
                  <a:cubicBezTo>
                    <a:pt x="102" y="96"/>
                    <a:pt x="102" y="94"/>
                    <a:pt x="104" y="92"/>
                  </a:cubicBezTo>
                  <a:cubicBezTo>
                    <a:pt x="115" y="81"/>
                    <a:pt x="120" y="66"/>
                    <a:pt x="120" y="46"/>
                  </a:cubicBezTo>
                  <a:cubicBezTo>
                    <a:pt x="120" y="27"/>
                    <a:pt x="108" y="12"/>
                    <a:pt x="94" y="12"/>
                  </a:cubicBezTo>
                  <a:cubicBezTo>
                    <a:pt x="84" y="12"/>
                    <a:pt x="76" y="17"/>
                    <a:pt x="71" y="25"/>
                  </a:cubicBezTo>
                  <a:cubicBezTo>
                    <a:pt x="70" y="26"/>
                    <a:pt x="68" y="27"/>
                    <a:pt x="66" y="27"/>
                  </a:cubicBezTo>
                  <a:cubicBezTo>
                    <a:pt x="64" y="27"/>
                    <a:pt x="62" y="26"/>
                    <a:pt x="61" y="25"/>
                  </a:cubicBezTo>
                  <a:cubicBezTo>
                    <a:pt x="56" y="17"/>
                    <a:pt x="48" y="12"/>
                    <a:pt x="39" y="12"/>
                  </a:cubicBezTo>
                  <a:cubicBezTo>
                    <a:pt x="24" y="12"/>
                    <a:pt x="12" y="27"/>
                    <a:pt x="12" y="46"/>
                  </a:cubicBezTo>
                  <a:cubicBezTo>
                    <a:pt x="12" y="66"/>
                    <a:pt x="17" y="81"/>
                    <a:pt x="28" y="92"/>
                  </a:cubicBezTo>
                  <a:cubicBezTo>
                    <a:pt x="30" y="94"/>
                    <a:pt x="30" y="96"/>
                    <a:pt x="29" y="99"/>
                  </a:cubicBezTo>
                  <a:cubicBezTo>
                    <a:pt x="25" y="110"/>
                    <a:pt x="22" y="123"/>
                    <a:pt x="22" y="136"/>
                  </a:cubicBezTo>
                  <a:cubicBezTo>
                    <a:pt x="22" y="144"/>
                    <a:pt x="23" y="151"/>
                    <a:pt x="24" y="157"/>
                  </a:cubicBezTo>
                  <a:cubicBezTo>
                    <a:pt x="24" y="158"/>
                    <a:pt x="25" y="158"/>
                    <a:pt x="26" y="157"/>
                  </a:cubicBezTo>
                  <a:cubicBezTo>
                    <a:pt x="29" y="129"/>
                    <a:pt x="46" y="108"/>
                    <a:pt x="6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8"/>
            <p:cNvSpPr>
              <a:spLocks noEditPoints="1"/>
            </p:cNvSpPr>
            <p:nvPr/>
          </p:nvSpPr>
          <p:spPr bwMode="auto">
            <a:xfrm>
              <a:off x="4680" y="658"/>
              <a:ext cx="387" cy="431"/>
            </a:xfrm>
            <a:custGeom>
              <a:avLst/>
              <a:gdLst>
                <a:gd name="T0" fmla="*/ 126 w 252"/>
                <a:gd name="T1" fmla="*/ 288 h 288"/>
                <a:gd name="T2" fmla="*/ 124 w 252"/>
                <a:gd name="T3" fmla="*/ 288 h 288"/>
                <a:gd name="T4" fmla="*/ 0 w 252"/>
                <a:gd name="T5" fmla="*/ 60 h 288"/>
                <a:gd name="T6" fmla="*/ 4 w 252"/>
                <a:gd name="T7" fmla="*/ 54 h 288"/>
                <a:gd name="T8" fmla="*/ 122 w 252"/>
                <a:gd name="T9" fmla="*/ 2 h 288"/>
                <a:gd name="T10" fmla="*/ 130 w 252"/>
                <a:gd name="T11" fmla="*/ 2 h 288"/>
                <a:gd name="T12" fmla="*/ 248 w 252"/>
                <a:gd name="T13" fmla="*/ 54 h 288"/>
                <a:gd name="T14" fmla="*/ 252 w 252"/>
                <a:gd name="T15" fmla="*/ 60 h 288"/>
                <a:gd name="T16" fmla="*/ 128 w 252"/>
                <a:gd name="T17" fmla="*/ 288 h 288"/>
                <a:gd name="T18" fmla="*/ 126 w 252"/>
                <a:gd name="T19" fmla="*/ 288 h 288"/>
                <a:gd name="T20" fmla="*/ 12 w 252"/>
                <a:gd name="T21" fmla="*/ 65 h 288"/>
                <a:gd name="T22" fmla="*/ 126 w 252"/>
                <a:gd name="T23" fmla="*/ 276 h 288"/>
                <a:gd name="T24" fmla="*/ 240 w 252"/>
                <a:gd name="T25" fmla="*/ 65 h 288"/>
                <a:gd name="T26" fmla="*/ 126 w 252"/>
                <a:gd name="T27" fmla="*/ 14 h 288"/>
                <a:gd name="T28" fmla="*/ 12 w 252"/>
                <a:gd name="T29" fmla="*/ 6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88">
                  <a:moveTo>
                    <a:pt x="126" y="288"/>
                  </a:moveTo>
                  <a:cubicBezTo>
                    <a:pt x="125" y="288"/>
                    <a:pt x="125" y="288"/>
                    <a:pt x="124" y="288"/>
                  </a:cubicBezTo>
                  <a:cubicBezTo>
                    <a:pt x="9" y="245"/>
                    <a:pt x="0" y="163"/>
                    <a:pt x="0" y="60"/>
                  </a:cubicBezTo>
                  <a:cubicBezTo>
                    <a:pt x="0" y="58"/>
                    <a:pt x="2" y="55"/>
                    <a:pt x="4" y="54"/>
                  </a:cubicBezTo>
                  <a:cubicBezTo>
                    <a:pt x="5" y="54"/>
                    <a:pt x="93" y="30"/>
                    <a:pt x="122" y="2"/>
                  </a:cubicBezTo>
                  <a:cubicBezTo>
                    <a:pt x="124" y="0"/>
                    <a:pt x="128" y="0"/>
                    <a:pt x="130" y="2"/>
                  </a:cubicBezTo>
                  <a:cubicBezTo>
                    <a:pt x="159" y="30"/>
                    <a:pt x="247" y="54"/>
                    <a:pt x="248" y="54"/>
                  </a:cubicBezTo>
                  <a:cubicBezTo>
                    <a:pt x="250" y="55"/>
                    <a:pt x="252" y="58"/>
                    <a:pt x="252" y="60"/>
                  </a:cubicBezTo>
                  <a:cubicBezTo>
                    <a:pt x="252" y="163"/>
                    <a:pt x="243" y="245"/>
                    <a:pt x="128" y="288"/>
                  </a:cubicBezTo>
                  <a:cubicBezTo>
                    <a:pt x="127" y="288"/>
                    <a:pt x="127" y="288"/>
                    <a:pt x="126" y="288"/>
                  </a:cubicBezTo>
                  <a:close/>
                  <a:moveTo>
                    <a:pt x="12" y="65"/>
                  </a:moveTo>
                  <a:cubicBezTo>
                    <a:pt x="12" y="163"/>
                    <a:pt x="22" y="236"/>
                    <a:pt x="126" y="276"/>
                  </a:cubicBezTo>
                  <a:cubicBezTo>
                    <a:pt x="230" y="236"/>
                    <a:pt x="240" y="163"/>
                    <a:pt x="240" y="65"/>
                  </a:cubicBezTo>
                  <a:cubicBezTo>
                    <a:pt x="222" y="60"/>
                    <a:pt x="156" y="40"/>
                    <a:pt x="126" y="14"/>
                  </a:cubicBezTo>
                  <a:cubicBezTo>
                    <a:pt x="96" y="40"/>
                    <a:pt x="30" y="60"/>
                    <a:pt x="12"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71"/>
          <p:cNvGrpSpPr>
            <a:grpSpLocks noChangeAspect="1"/>
          </p:cNvGrpSpPr>
          <p:nvPr userDrawn="1"/>
        </p:nvGrpSpPr>
        <p:grpSpPr bwMode="auto">
          <a:xfrm>
            <a:off x="500063" y="1404143"/>
            <a:ext cx="701675" cy="655638"/>
            <a:chOff x="517" y="1953"/>
            <a:chExt cx="442" cy="413"/>
          </a:xfrm>
          <a:solidFill>
            <a:schemeClr val="accent5"/>
          </a:solidFill>
        </p:grpSpPr>
        <p:sp>
          <p:nvSpPr>
            <p:cNvPr id="17" name="Freeform 72"/>
            <p:cNvSpPr>
              <a:spLocks/>
            </p:cNvSpPr>
            <p:nvPr/>
          </p:nvSpPr>
          <p:spPr bwMode="auto">
            <a:xfrm>
              <a:off x="517" y="2116"/>
              <a:ext cx="442" cy="145"/>
            </a:xfrm>
            <a:custGeom>
              <a:avLst/>
              <a:gdLst>
                <a:gd name="T0" fmla="*/ 174 w 288"/>
                <a:gd name="T1" fmla="*/ 97 h 97"/>
                <a:gd name="T2" fmla="*/ 173 w 288"/>
                <a:gd name="T3" fmla="*/ 97 h 97"/>
                <a:gd name="T4" fmla="*/ 168 w 288"/>
                <a:gd name="T5" fmla="*/ 92 h 97"/>
                <a:gd name="T6" fmla="*/ 148 w 288"/>
                <a:gd name="T7" fmla="*/ 23 h 97"/>
                <a:gd name="T8" fmla="*/ 125 w 288"/>
                <a:gd name="T9" fmla="*/ 69 h 97"/>
                <a:gd name="T10" fmla="*/ 120 w 288"/>
                <a:gd name="T11" fmla="*/ 73 h 97"/>
                <a:gd name="T12" fmla="*/ 115 w 288"/>
                <a:gd name="T13" fmla="*/ 70 h 97"/>
                <a:gd name="T14" fmla="*/ 95 w 288"/>
                <a:gd name="T15" fmla="*/ 41 h 97"/>
                <a:gd name="T16" fmla="*/ 82 w 288"/>
                <a:gd name="T17" fmla="*/ 58 h 97"/>
                <a:gd name="T18" fmla="*/ 78 w 288"/>
                <a:gd name="T19" fmla="*/ 61 h 97"/>
                <a:gd name="T20" fmla="*/ 6 w 288"/>
                <a:gd name="T21" fmla="*/ 61 h 97"/>
                <a:gd name="T22" fmla="*/ 0 w 288"/>
                <a:gd name="T23" fmla="*/ 55 h 97"/>
                <a:gd name="T24" fmla="*/ 6 w 288"/>
                <a:gd name="T25" fmla="*/ 49 h 97"/>
                <a:gd name="T26" fmla="*/ 75 w 288"/>
                <a:gd name="T27" fmla="*/ 49 h 97"/>
                <a:gd name="T28" fmla="*/ 91 w 288"/>
                <a:gd name="T29" fmla="*/ 27 h 97"/>
                <a:gd name="T30" fmla="*/ 96 w 288"/>
                <a:gd name="T31" fmla="*/ 25 h 97"/>
                <a:gd name="T32" fmla="*/ 101 w 288"/>
                <a:gd name="T33" fmla="*/ 27 h 97"/>
                <a:gd name="T34" fmla="*/ 119 w 288"/>
                <a:gd name="T35" fmla="*/ 55 h 97"/>
                <a:gd name="T36" fmla="*/ 144 w 288"/>
                <a:gd name="T37" fmla="*/ 4 h 97"/>
                <a:gd name="T38" fmla="*/ 150 w 288"/>
                <a:gd name="T39" fmla="*/ 1 h 97"/>
                <a:gd name="T40" fmla="*/ 155 w 288"/>
                <a:gd name="T41" fmla="*/ 5 h 97"/>
                <a:gd name="T42" fmla="*/ 175 w 288"/>
                <a:gd name="T43" fmla="*/ 74 h 97"/>
                <a:gd name="T44" fmla="*/ 186 w 288"/>
                <a:gd name="T45" fmla="*/ 52 h 97"/>
                <a:gd name="T46" fmla="*/ 192 w 288"/>
                <a:gd name="T47" fmla="*/ 49 h 97"/>
                <a:gd name="T48" fmla="*/ 282 w 288"/>
                <a:gd name="T49" fmla="*/ 49 h 97"/>
                <a:gd name="T50" fmla="*/ 288 w 288"/>
                <a:gd name="T51" fmla="*/ 55 h 97"/>
                <a:gd name="T52" fmla="*/ 282 w 288"/>
                <a:gd name="T53" fmla="*/ 61 h 97"/>
                <a:gd name="T54" fmla="*/ 195 w 288"/>
                <a:gd name="T55" fmla="*/ 61 h 97"/>
                <a:gd name="T56" fmla="*/ 179 w 288"/>
                <a:gd name="T57" fmla="*/ 93 h 97"/>
                <a:gd name="T58" fmla="*/ 174 w 288"/>
                <a:gd name="T5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97">
                  <a:moveTo>
                    <a:pt x="174" y="97"/>
                  </a:moveTo>
                  <a:cubicBezTo>
                    <a:pt x="173" y="97"/>
                    <a:pt x="173" y="97"/>
                    <a:pt x="173" y="97"/>
                  </a:cubicBezTo>
                  <a:cubicBezTo>
                    <a:pt x="171" y="96"/>
                    <a:pt x="169" y="95"/>
                    <a:pt x="168" y="92"/>
                  </a:cubicBezTo>
                  <a:cubicBezTo>
                    <a:pt x="148" y="23"/>
                    <a:pt x="148" y="23"/>
                    <a:pt x="148" y="23"/>
                  </a:cubicBezTo>
                  <a:cubicBezTo>
                    <a:pt x="125" y="69"/>
                    <a:pt x="125" y="69"/>
                    <a:pt x="125" y="69"/>
                  </a:cubicBezTo>
                  <a:cubicBezTo>
                    <a:pt x="124" y="71"/>
                    <a:pt x="122" y="73"/>
                    <a:pt x="120" y="73"/>
                  </a:cubicBezTo>
                  <a:cubicBezTo>
                    <a:pt x="118" y="73"/>
                    <a:pt x="116" y="72"/>
                    <a:pt x="115" y="70"/>
                  </a:cubicBezTo>
                  <a:cubicBezTo>
                    <a:pt x="95" y="41"/>
                    <a:pt x="95" y="41"/>
                    <a:pt x="95" y="41"/>
                  </a:cubicBezTo>
                  <a:cubicBezTo>
                    <a:pt x="82" y="58"/>
                    <a:pt x="82" y="58"/>
                    <a:pt x="82" y="58"/>
                  </a:cubicBezTo>
                  <a:cubicBezTo>
                    <a:pt x="81" y="60"/>
                    <a:pt x="80" y="61"/>
                    <a:pt x="78" y="61"/>
                  </a:cubicBezTo>
                  <a:cubicBezTo>
                    <a:pt x="6" y="61"/>
                    <a:pt x="6" y="61"/>
                    <a:pt x="6" y="61"/>
                  </a:cubicBezTo>
                  <a:cubicBezTo>
                    <a:pt x="2" y="61"/>
                    <a:pt x="0" y="58"/>
                    <a:pt x="0" y="55"/>
                  </a:cubicBezTo>
                  <a:cubicBezTo>
                    <a:pt x="0" y="51"/>
                    <a:pt x="2" y="49"/>
                    <a:pt x="6" y="49"/>
                  </a:cubicBezTo>
                  <a:cubicBezTo>
                    <a:pt x="75" y="49"/>
                    <a:pt x="75" y="49"/>
                    <a:pt x="75" y="49"/>
                  </a:cubicBezTo>
                  <a:cubicBezTo>
                    <a:pt x="91" y="27"/>
                    <a:pt x="91" y="27"/>
                    <a:pt x="91" y="27"/>
                  </a:cubicBezTo>
                  <a:cubicBezTo>
                    <a:pt x="92" y="26"/>
                    <a:pt x="94" y="25"/>
                    <a:pt x="96" y="25"/>
                  </a:cubicBezTo>
                  <a:cubicBezTo>
                    <a:pt x="98" y="25"/>
                    <a:pt x="100" y="26"/>
                    <a:pt x="101" y="27"/>
                  </a:cubicBezTo>
                  <a:cubicBezTo>
                    <a:pt x="119" y="55"/>
                    <a:pt x="119" y="55"/>
                    <a:pt x="119" y="55"/>
                  </a:cubicBezTo>
                  <a:cubicBezTo>
                    <a:pt x="144" y="4"/>
                    <a:pt x="144" y="4"/>
                    <a:pt x="144" y="4"/>
                  </a:cubicBezTo>
                  <a:cubicBezTo>
                    <a:pt x="145" y="2"/>
                    <a:pt x="148" y="0"/>
                    <a:pt x="150" y="1"/>
                  </a:cubicBezTo>
                  <a:cubicBezTo>
                    <a:pt x="153" y="1"/>
                    <a:pt x="155" y="3"/>
                    <a:pt x="155" y="5"/>
                  </a:cubicBezTo>
                  <a:cubicBezTo>
                    <a:pt x="175" y="74"/>
                    <a:pt x="175" y="74"/>
                    <a:pt x="175" y="74"/>
                  </a:cubicBezTo>
                  <a:cubicBezTo>
                    <a:pt x="186" y="52"/>
                    <a:pt x="186" y="52"/>
                    <a:pt x="186" y="52"/>
                  </a:cubicBezTo>
                  <a:cubicBezTo>
                    <a:pt x="187" y="50"/>
                    <a:pt x="189" y="49"/>
                    <a:pt x="192" y="49"/>
                  </a:cubicBezTo>
                  <a:cubicBezTo>
                    <a:pt x="282" y="49"/>
                    <a:pt x="282" y="49"/>
                    <a:pt x="282" y="49"/>
                  </a:cubicBezTo>
                  <a:cubicBezTo>
                    <a:pt x="285" y="49"/>
                    <a:pt x="288" y="51"/>
                    <a:pt x="288" y="55"/>
                  </a:cubicBezTo>
                  <a:cubicBezTo>
                    <a:pt x="288" y="58"/>
                    <a:pt x="285" y="61"/>
                    <a:pt x="282" y="61"/>
                  </a:cubicBezTo>
                  <a:cubicBezTo>
                    <a:pt x="195" y="61"/>
                    <a:pt x="195" y="61"/>
                    <a:pt x="195" y="61"/>
                  </a:cubicBezTo>
                  <a:cubicBezTo>
                    <a:pt x="179" y="93"/>
                    <a:pt x="179" y="93"/>
                    <a:pt x="179" y="93"/>
                  </a:cubicBezTo>
                  <a:cubicBezTo>
                    <a:pt x="178" y="95"/>
                    <a:pt x="176" y="97"/>
                    <a:pt x="174"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3"/>
            <p:cNvSpPr>
              <a:spLocks/>
            </p:cNvSpPr>
            <p:nvPr/>
          </p:nvSpPr>
          <p:spPr bwMode="auto">
            <a:xfrm>
              <a:off x="536" y="1953"/>
              <a:ext cx="404" cy="220"/>
            </a:xfrm>
            <a:custGeom>
              <a:avLst/>
              <a:gdLst>
                <a:gd name="T0" fmla="*/ 17 w 264"/>
                <a:gd name="T1" fmla="*/ 146 h 147"/>
                <a:gd name="T2" fmla="*/ 11 w 264"/>
                <a:gd name="T3" fmla="*/ 142 h 147"/>
                <a:gd name="T4" fmla="*/ 0 w 264"/>
                <a:gd name="T5" fmla="*/ 88 h 147"/>
                <a:gd name="T6" fmla="*/ 64 w 264"/>
                <a:gd name="T7" fmla="*/ 3 h 147"/>
                <a:gd name="T8" fmla="*/ 132 w 264"/>
                <a:gd name="T9" fmla="*/ 50 h 147"/>
                <a:gd name="T10" fmla="*/ 201 w 264"/>
                <a:gd name="T11" fmla="*/ 2 h 147"/>
                <a:gd name="T12" fmla="*/ 264 w 264"/>
                <a:gd name="T13" fmla="*/ 81 h 147"/>
                <a:gd name="T14" fmla="*/ 248 w 264"/>
                <a:gd name="T15" fmla="*/ 142 h 147"/>
                <a:gd name="T16" fmla="*/ 240 w 264"/>
                <a:gd name="T17" fmla="*/ 145 h 147"/>
                <a:gd name="T18" fmla="*/ 237 w 264"/>
                <a:gd name="T19" fmla="*/ 137 h 147"/>
                <a:gd name="T20" fmla="*/ 252 w 264"/>
                <a:gd name="T21" fmla="*/ 81 h 147"/>
                <a:gd name="T22" fmla="*/ 200 w 264"/>
                <a:gd name="T23" fmla="*/ 14 h 147"/>
                <a:gd name="T24" fmla="*/ 138 w 264"/>
                <a:gd name="T25" fmla="*/ 74 h 147"/>
                <a:gd name="T26" fmla="*/ 132 w 264"/>
                <a:gd name="T27" fmla="*/ 79 h 147"/>
                <a:gd name="T28" fmla="*/ 126 w 264"/>
                <a:gd name="T29" fmla="*/ 74 h 147"/>
                <a:gd name="T30" fmla="*/ 64 w 264"/>
                <a:gd name="T31" fmla="*/ 15 h 147"/>
                <a:gd name="T32" fmla="*/ 12 w 264"/>
                <a:gd name="T33" fmla="*/ 88 h 147"/>
                <a:gd name="T34" fmla="*/ 22 w 264"/>
                <a:gd name="T35" fmla="*/ 137 h 147"/>
                <a:gd name="T36" fmla="*/ 19 w 264"/>
                <a:gd name="T37" fmla="*/ 145 h 147"/>
                <a:gd name="T38" fmla="*/ 17 w 264"/>
                <a:gd name="T39"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4" h="147">
                  <a:moveTo>
                    <a:pt x="17" y="146"/>
                  </a:moveTo>
                  <a:cubicBezTo>
                    <a:pt x="14" y="146"/>
                    <a:pt x="12" y="144"/>
                    <a:pt x="11" y="142"/>
                  </a:cubicBezTo>
                  <a:cubicBezTo>
                    <a:pt x="3" y="123"/>
                    <a:pt x="0" y="105"/>
                    <a:pt x="0" y="88"/>
                  </a:cubicBezTo>
                  <a:cubicBezTo>
                    <a:pt x="0" y="32"/>
                    <a:pt x="32" y="5"/>
                    <a:pt x="64" y="3"/>
                  </a:cubicBezTo>
                  <a:cubicBezTo>
                    <a:pt x="89" y="1"/>
                    <a:pt x="118" y="15"/>
                    <a:pt x="132" y="50"/>
                  </a:cubicBezTo>
                  <a:cubicBezTo>
                    <a:pt x="145" y="14"/>
                    <a:pt x="175" y="0"/>
                    <a:pt x="201" y="2"/>
                  </a:cubicBezTo>
                  <a:cubicBezTo>
                    <a:pt x="231" y="4"/>
                    <a:pt x="264" y="30"/>
                    <a:pt x="264" y="81"/>
                  </a:cubicBezTo>
                  <a:cubicBezTo>
                    <a:pt x="264" y="100"/>
                    <a:pt x="258" y="121"/>
                    <a:pt x="248" y="142"/>
                  </a:cubicBezTo>
                  <a:cubicBezTo>
                    <a:pt x="247" y="145"/>
                    <a:pt x="243" y="147"/>
                    <a:pt x="240" y="145"/>
                  </a:cubicBezTo>
                  <a:cubicBezTo>
                    <a:pt x="237" y="144"/>
                    <a:pt x="236" y="140"/>
                    <a:pt x="237" y="137"/>
                  </a:cubicBezTo>
                  <a:cubicBezTo>
                    <a:pt x="247" y="117"/>
                    <a:pt x="252" y="98"/>
                    <a:pt x="252" y="81"/>
                  </a:cubicBezTo>
                  <a:cubicBezTo>
                    <a:pt x="252" y="37"/>
                    <a:pt x="226" y="16"/>
                    <a:pt x="200" y="14"/>
                  </a:cubicBezTo>
                  <a:cubicBezTo>
                    <a:pt x="174" y="12"/>
                    <a:pt x="144" y="30"/>
                    <a:pt x="138" y="74"/>
                  </a:cubicBezTo>
                  <a:cubicBezTo>
                    <a:pt x="137" y="77"/>
                    <a:pt x="135" y="79"/>
                    <a:pt x="132" y="79"/>
                  </a:cubicBezTo>
                  <a:cubicBezTo>
                    <a:pt x="129" y="79"/>
                    <a:pt x="126" y="77"/>
                    <a:pt x="126" y="74"/>
                  </a:cubicBezTo>
                  <a:cubicBezTo>
                    <a:pt x="119" y="30"/>
                    <a:pt x="90" y="13"/>
                    <a:pt x="64" y="15"/>
                  </a:cubicBezTo>
                  <a:cubicBezTo>
                    <a:pt x="38" y="17"/>
                    <a:pt x="12" y="40"/>
                    <a:pt x="12" y="88"/>
                  </a:cubicBezTo>
                  <a:cubicBezTo>
                    <a:pt x="12" y="104"/>
                    <a:pt x="15" y="120"/>
                    <a:pt x="22" y="137"/>
                  </a:cubicBezTo>
                  <a:cubicBezTo>
                    <a:pt x="23" y="140"/>
                    <a:pt x="22" y="144"/>
                    <a:pt x="19" y="145"/>
                  </a:cubicBezTo>
                  <a:cubicBezTo>
                    <a:pt x="18" y="146"/>
                    <a:pt x="17" y="146"/>
                    <a:pt x="17"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4"/>
            <p:cNvSpPr>
              <a:spLocks/>
            </p:cNvSpPr>
            <p:nvPr/>
          </p:nvSpPr>
          <p:spPr bwMode="auto">
            <a:xfrm>
              <a:off x="594" y="2224"/>
              <a:ext cx="279" cy="142"/>
            </a:xfrm>
            <a:custGeom>
              <a:avLst/>
              <a:gdLst>
                <a:gd name="T0" fmla="*/ 94 w 182"/>
                <a:gd name="T1" fmla="*/ 95 h 95"/>
                <a:gd name="T2" fmla="*/ 90 w 182"/>
                <a:gd name="T3" fmla="*/ 94 h 95"/>
                <a:gd name="T4" fmla="*/ 2 w 182"/>
                <a:gd name="T5" fmla="*/ 10 h 95"/>
                <a:gd name="T6" fmla="*/ 3 w 182"/>
                <a:gd name="T7" fmla="*/ 2 h 95"/>
                <a:gd name="T8" fmla="*/ 11 w 182"/>
                <a:gd name="T9" fmla="*/ 3 h 95"/>
                <a:gd name="T10" fmla="*/ 93 w 182"/>
                <a:gd name="T11" fmla="*/ 82 h 95"/>
                <a:gd name="T12" fmla="*/ 170 w 182"/>
                <a:gd name="T13" fmla="*/ 3 h 95"/>
                <a:gd name="T14" fmla="*/ 179 w 182"/>
                <a:gd name="T15" fmla="*/ 2 h 95"/>
                <a:gd name="T16" fmla="*/ 180 w 182"/>
                <a:gd name="T17" fmla="*/ 10 h 95"/>
                <a:gd name="T18" fmla="*/ 97 w 182"/>
                <a:gd name="T19" fmla="*/ 94 h 95"/>
                <a:gd name="T20" fmla="*/ 94 w 182"/>
                <a:gd name="T2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95">
                  <a:moveTo>
                    <a:pt x="94" y="95"/>
                  </a:moveTo>
                  <a:cubicBezTo>
                    <a:pt x="92" y="95"/>
                    <a:pt x="91" y="95"/>
                    <a:pt x="90" y="94"/>
                  </a:cubicBezTo>
                  <a:cubicBezTo>
                    <a:pt x="88" y="93"/>
                    <a:pt x="39" y="60"/>
                    <a:pt x="2" y="10"/>
                  </a:cubicBezTo>
                  <a:cubicBezTo>
                    <a:pt x="0" y="8"/>
                    <a:pt x="0" y="4"/>
                    <a:pt x="3" y="2"/>
                  </a:cubicBezTo>
                  <a:cubicBezTo>
                    <a:pt x="5" y="0"/>
                    <a:pt x="9" y="0"/>
                    <a:pt x="11" y="3"/>
                  </a:cubicBezTo>
                  <a:cubicBezTo>
                    <a:pt x="42" y="44"/>
                    <a:pt x="81" y="73"/>
                    <a:pt x="93" y="82"/>
                  </a:cubicBezTo>
                  <a:cubicBezTo>
                    <a:pt x="104" y="73"/>
                    <a:pt x="141" y="42"/>
                    <a:pt x="170" y="3"/>
                  </a:cubicBezTo>
                  <a:cubicBezTo>
                    <a:pt x="172" y="0"/>
                    <a:pt x="176" y="0"/>
                    <a:pt x="179" y="2"/>
                  </a:cubicBezTo>
                  <a:cubicBezTo>
                    <a:pt x="181" y="4"/>
                    <a:pt x="182" y="8"/>
                    <a:pt x="180" y="10"/>
                  </a:cubicBezTo>
                  <a:cubicBezTo>
                    <a:pt x="143" y="58"/>
                    <a:pt x="99" y="93"/>
                    <a:pt x="97" y="94"/>
                  </a:cubicBezTo>
                  <a:cubicBezTo>
                    <a:pt x="96" y="95"/>
                    <a:pt x="95" y="95"/>
                    <a:pt x="94"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138"/>
          <p:cNvGrpSpPr>
            <a:grpSpLocks noChangeAspect="1"/>
          </p:cNvGrpSpPr>
          <p:nvPr userDrawn="1"/>
        </p:nvGrpSpPr>
        <p:grpSpPr bwMode="auto">
          <a:xfrm>
            <a:off x="1570329" y="1189157"/>
            <a:ext cx="700088" cy="568325"/>
            <a:chOff x="4654" y="1977"/>
            <a:chExt cx="441" cy="358"/>
          </a:xfrm>
          <a:solidFill>
            <a:schemeClr val="accent5"/>
          </a:solidFill>
        </p:grpSpPr>
        <p:sp>
          <p:nvSpPr>
            <p:cNvPr id="21" name="Freeform 139"/>
            <p:cNvSpPr>
              <a:spLocks noEditPoints="1"/>
            </p:cNvSpPr>
            <p:nvPr/>
          </p:nvSpPr>
          <p:spPr bwMode="auto">
            <a:xfrm>
              <a:off x="4782" y="2102"/>
              <a:ext cx="184" cy="179"/>
            </a:xfrm>
            <a:custGeom>
              <a:avLst/>
              <a:gdLst>
                <a:gd name="T0" fmla="*/ 78 w 120"/>
                <a:gd name="T1" fmla="*/ 120 h 120"/>
                <a:gd name="T2" fmla="*/ 42 w 120"/>
                <a:gd name="T3" fmla="*/ 120 h 120"/>
                <a:gd name="T4" fmla="*/ 36 w 120"/>
                <a:gd name="T5" fmla="*/ 114 h 120"/>
                <a:gd name="T6" fmla="*/ 36 w 120"/>
                <a:gd name="T7" fmla="*/ 84 h 120"/>
                <a:gd name="T8" fmla="*/ 6 w 120"/>
                <a:gd name="T9" fmla="*/ 84 h 120"/>
                <a:gd name="T10" fmla="*/ 0 w 120"/>
                <a:gd name="T11" fmla="*/ 78 h 120"/>
                <a:gd name="T12" fmla="*/ 0 w 120"/>
                <a:gd name="T13" fmla="*/ 42 h 120"/>
                <a:gd name="T14" fmla="*/ 6 w 120"/>
                <a:gd name="T15" fmla="*/ 36 h 120"/>
                <a:gd name="T16" fmla="*/ 36 w 120"/>
                <a:gd name="T17" fmla="*/ 36 h 120"/>
                <a:gd name="T18" fmla="*/ 36 w 120"/>
                <a:gd name="T19" fmla="*/ 6 h 120"/>
                <a:gd name="T20" fmla="*/ 42 w 120"/>
                <a:gd name="T21" fmla="*/ 0 h 120"/>
                <a:gd name="T22" fmla="*/ 78 w 120"/>
                <a:gd name="T23" fmla="*/ 0 h 120"/>
                <a:gd name="T24" fmla="*/ 84 w 120"/>
                <a:gd name="T25" fmla="*/ 6 h 120"/>
                <a:gd name="T26" fmla="*/ 84 w 120"/>
                <a:gd name="T27" fmla="*/ 36 h 120"/>
                <a:gd name="T28" fmla="*/ 114 w 120"/>
                <a:gd name="T29" fmla="*/ 36 h 120"/>
                <a:gd name="T30" fmla="*/ 120 w 120"/>
                <a:gd name="T31" fmla="*/ 42 h 120"/>
                <a:gd name="T32" fmla="*/ 120 w 120"/>
                <a:gd name="T33" fmla="*/ 78 h 120"/>
                <a:gd name="T34" fmla="*/ 114 w 120"/>
                <a:gd name="T35" fmla="*/ 84 h 120"/>
                <a:gd name="T36" fmla="*/ 84 w 120"/>
                <a:gd name="T37" fmla="*/ 84 h 120"/>
                <a:gd name="T38" fmla="*/ 84 w 120"/>
                <a:gd name="T39" fmla="*/ 114 h 120"/>
                <a:gd name="T40" fmla="*/ 78 w 120"/>
                <a:gd name="T41" fmla="*/ 120 h 120"/>
                <a:gd name="T42" fmla="*/ 48 w 120"/>
                <a:gd name="T43" fmla="*/ 108 h 120"/>
                <a:gd name="T44" fmla="*/ 72 w 120"/>
                <a:gd name="T45" fmla="*/ 108 h 120"/>
                <a:gd name="T46" fmla="*/ 72 w 120"/>
                <a:gd name="T47" fmla="*/ 78 h 120"/>
                <a:gd name="T48" fmla="*/ 78 w 120"/>
                <a:gd name="T49" fmla="*/ 72 h 120"/>
                <a:gd name="T50" fmla="*/ 108 w 120"/>
                <a:gd name="T51" fmla="*/ 72 h 120"/>
                <a:gd name="T52" fmla="*/ 108 w 120"/>
                <a:gd name="T53" fmla="*/ 48 h 120"/>
                <a:gd name="T54" fmla="*/ 78 w 120"/>
                <a:gd name="T55" fmla="*/ 48 h 120"/>
                <a:gd name="T56" fmla="*/ 72 w 120"/>
                <a:gd name="T57" fmla="*/ 42 h 120"/>
                <a:gd name="T58" fmla="*/ 72 w 120"/>
                <a:gd name="T59" fmla="*/ 12 h 120"/>
                <a:gd name="T60" fmla="*/ 48 w 120"/>
                <a:gd name="T61" fmla="*/ 12 h 120"/>
                <a:gd name="T62" fmla="*/ 48 w 120"/>
                <a:gd name="T63" fmla="*/ 42 h 120"/>
                <a:gd name="T64" fmla="*/ 42 w 120"/>
                <a:gd name="T65" fmla="*/ 48 h 120"/>
                <a:gd name="T66" fmla="*/ 12 w 120"/>
                <a:gd name="T67" fmla="*/ 48 h 120"/>
                <a:gd name="T68" fmla="*/ 12 w 120"/>
                <a:gd name="T69" fmla="*/ 72 h 120"/>
                <a:gd name="T70" fmla="*/ 42 w 120"/>
                <a:gd name="T71" fmla="*/ 72 h 120"/>
                <a:gd name="T72" fmla="*/ 48 w 120"/>
                <a:gd name="T73" fmla="*/ 78 h 120"/>
                <a:gd name="T74" fmla="*/ 48 w 120"/>
                <a:gd name="T75"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20">
                  <a:moveTo>
                    <a:pt x="78" y="120"/>
                  </a:moveTo>
                  <a:cubicBezTo>
                    <a:pt x="42" y="120"/>
                    <a:pt x="42" y="120"/>
                    <a:pt x="42" y="120"/>
                  </a:cubicBezTo>
                  <a:cubicBezTo>
                    <a:pt x="39" y="120"/>
                    <a:pt x="36" y="118"/>
                    <a:pt x="36" y="114"/>
                  </a:cubicBezTo>
                  <a:cubicBezTo>
                    <a:pt x="36" y="84"/>
                    <a:pt x="36" y="84"/>
                    <a:pt x="36" y="84"/>
                  </a:cubicBezTo>
                  <a:cubicBezTo>
                    <a:pt x="6" y="84"/>
                    <a:pt x="6" y="84"/>
                    <a:pt x="6" y="84"/>
                  </a:cubicBezTo>
                  <a:cubicBezTo>
                    <a:pt x="3" y="84"/>
                    <a:pt x="0" y="82"/>
                    <a:pt x="0" y="78"/>
                  </a:cubicBezTo>
                  <a:cubicBezTo>
                    <a:pt x="0" y="42"/>
                    <a:pt x="0" y="42"/>
                    <a:pt x="0" y="42"/>
                  </a:cubicBezTo>
                  <a:cubicBezTo>
                    <a:pt x="0" y="39"/>
                    <a:pt x="3" y="36"/>
                    <a:pt x="6" y="36"/>
                  </a:cubicBezTo>
                  <a:cubicBezTo>
                    <a:pt x="36" y="36"/>
                    <a:pt x="36" y="36"/>
                    <a:pt x="36" y="36"/>
                  </a:cubicBezTo>
                  <a:cubicBezTo>
                    <a:pt x="36" y="6"/>
                    <a:pt x="36" y="6"/>
                    <a:pt x="36" y="6"/>
                  </a:cubicBezTo>
                  <a:cubicBezTo>
                    <a:pt x="36" y="3"/>
                    <a:pt x="39" y="0"/>
                    <a:pt x="42" y="0"/>
                  </a:cubicBezTo>
                  <a:cubicBezTo>
                    <a:pt x="78" y="0"/>
                    <a:pt x="78" y="0"/>
                    <a:pt x="78" y="0"/>
                  </a:cubicBezTo>
                  <a:cubicBezTo>
                    <a:pt x="82" y="0"/>
                    <a:pt x="84" y="3"/>
                    <a:pt x="84" y="6"/>
                  </a:cubicBezTo>
                  <a:cubicBezTo>
                    <a:pt x="84" y="36"/>
                    <a:pt x="84" y="36"/>
                    <a:pt x="84" y="36"/>
                  </a:cubicBezTo>
                  <a:cubicBezTo>
                    <a:pt x="114" y="36"/>
                    <a:pt x="114" y="36"/>
                    <a:pt x="114" y="36"/>
                  </a:cubicBezTo>
                  <a:cubicBezTo>
                    <a:pt x="118" y="36"/>
                    <a:pt x="120" y="39"/>
                    <a:pt x="120" y="42"/>
                  </a:cubicBezTo>
                  <a:cubicBezTo>
                    <a:pt x="120" y="78"/>
                    <a:pt x="120" y="78"/>
                    <a:pt x="120" y="78"/>
                  </a:cubicBezTo>
                  <a:cubicBezTo>
                    <a:pt x="120" y="82"/>
                    <a:pt x="118" y="84"/>
                    <a:pt x="114" y="84"/>
                  </a:cubicBezTo>
                  <a:cubicBezTo>
                    <a:pt x="84" y="84"/>
                    <a:pt x="84" y="84"/>
                    <a:pt x="84" y="84"/>
                  </a:cubicBezTo>
                  <a:cubicBezTo>
                    <a:pt x="84" y="114"/>
                    <a:pt x="84" y="114"/>
                    <a:pt x="84" y="114"/>
                  </a:cubicBezTo>
                  <a:cubicBezTo>
                    <a:pt x="84" y="118"/>
                    <a:pt x="82" y="120"/>
                    <a:pt x="78" y="120"/>
                  </a:cubicBezTo>
                  <a:close/>
                  <a:moveTo>
                    <a:pt x="48" y="108"/>
                  </a:moveTo>
                  <a:cubicBezTo>
                    <a:pt x="72" y="108"/>
                    <a:pt x="72" y="108"/>
                    <a:pt x="72" y="108"/>
                  </a:cubicBezTo>
                  <a:cubicBezTo>
                    <a:pt x="72" y="78"/>
                    <a:pt x="72" y="78"/>
                    <a:pt x="72" y="78"/>
                  </a:cubicBezTo>
                  <a:cubicBezTo>
                    <a:pt x="72" y="75"/>
                    <a:pt x="75" y="72"/>
                    <a:pt x="78" y="72"/>
                  </a:cubicBezTo>
                  <a:cubicBezTo>
                    <a:pt x="108" y="72"/>
                    <a:pt x="108" y="72"/>
                    <a:pt x="108" y="72"/>
                  </a:cubicBezTo>
                  <a:cubicBezTo>
                    <a:pt x="108" y="48"/>
                    <a:pt x="108" y="48"/>
                    <a:pt x="108" y="48"/>
                  </a:cubicBezTo>
                  <a:cubicBezTo>
                    <a:pt x="78" y="48"/>
                    <a:pt x="78" y="48"/>
                    <a:pt x="78" y="48"/>
                  </a:cubicBezTo>
                  <a:cubicBezTo>
                    <a:pt x="75" y="48"/>
                    <a:pt x="72" y="46"/>
                    <a:pt x="72" y="42"/>
                  </a:cubicBezTo>
                  <a:cubicBezTo>
                    <a:pt x="72" y="12"/>
                    <a:pt x="72" y="12"/>
                    <a:pt x="72" y="12"/>
                  </a:cubicBezTo>
                  <a:cubicBezTo>
                    <a:pt x="48" y="12"/>
                    <a:pt x="48" y="12"/>
                    <a:pt x="48" y="12"/>
                  </a:cubicBezTo>
                  <a:cubicBezTo>
                    <a:pt x="48" y="42"/>
                    <a:pt x="48" y="42"/>
                    <a:pt x="48" y="42"/>
                  </a:cubicBezTo>
                  <a:cubicBezTo>
                    <a:pt x="48" y="46"/>
                    <a:pt x="46" y="48"/>
                    <a:pt x="42" y="48"/>
                  </a:cubicBezTo>
                  <a:cubicBezTo>
                    <a:pt x="12" y="48"/>
                    <a:pt x="12" y="48"/>
                    <a:pt x="12" y="48"/>
                  </a:cubicBezTo>
                  <a:cubicBezTo>
                    <a:pt x="12" y="72"/>
                    <a:pt x="12" y="72"/>
                    <a:pt x="12" y="72"/>
                  </a:cubicBezTo>
                  <a:cubicBezTo>
                    <a:pt x="42" y="72"/>
                    <a:pt x="42" y="72"/>
                    <a:pt x="42" y="72"/>
                  </a:cubicBezTo>
                  <a:cubicBezTo>
                    <a:pt x="46" y="72"/>
                    <a:pt x="48" y="75"/>
                    <a:pt x="48" y="78"/>
                  </a:cubicBezTo>
                  <a:lnTo>
                    <a:pt x="48"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0"/>
            <p:cNvSpPr>
              <a:spLocks noEditPoints="1"/>
            </p:cNvSpPr>
            <p:nvPr/>
          </p:nvSpPr>
          <p:spPr bwMode="auto">
            <a:xfrm>
              <a:off x="4654" y="2031"/>
              <a:ext cx="441" cy="304"/>
            </a:xfrm>
            <a:custGeom>
              <a:avLst/>
              <a:gdLst>
                <a:gd name="T0" fmla="*/ 258 w 288"/>
                <a:gd name="T1" fmla="*/ 204 h 204"/>
                <a:gd name="T2" fmla="*/ 30 w 288"/>
                <a:gd name="T3" fmla="*/ 204 h 204"/>
                <a:gd name="T4" fmla="*/ 0 w 288"/>
                <a:gd name="T5" fmla="*/ 174 h 204"/>
                <a:gd name="T6" fmla="*/ 0 w 288"/>
                <a:gd name="T7" fmla="*/ 30 h 204"/>
                <a:gd name="T8" fmla="*/ 30 w 288"/>
                <a:gd name="T9" fmla="*/ 0 h 204"/>
                <a:gd name="T10" fmla="*/ 258 w 288"/>
                <a:gd name="T11" fmla="*/ 0 h 204"/>
                <a:gd name="T12" fmla="*/ 288 w 288"/>
                <a:gd name="T13" fmla="*/ 30 h 204"/>
                <a:gd name="T14" fmla="*/ 288 w 288"/>
                <a:gd name="T15" fmla="*/ 174 h 204"/>
                <a:gd name="T16" fmla="*/ 258 w 288"/>
                <a:gd name="T17" fmla="*/ 204 h 204"/>
                <a:gd name="T18" fmla="*/ 30 w 288"/>
                <a:gd name="T19" fmla="*/ 12 h 204"/>
                <a:gd name="T20" fmla="*/ 12 w 288"/>
                <a:gd name="T21" fmla="*/ 30 h 204"/>
                <a:gd name="T22" fmla="*/ 12 w 288"/>
                <a:gd name="T23" fmla="*/ 174 h 204"/>
                <a:gd name="T24" fmla="*/ 30 w 288"/>
                <a:gd name="T25" fmla="*/ 192 h 204"/>
                <a:gd name="T26" fmla="*/ 258 w 288"/>
                <a:gd name="T27" fmla="*/ 192 h 204"/>
                <a:gd name="T28" fmla="*/ 276 w 288"/>
                <a:gd name="T29" fmla="*/ 174 h 204"/>
                <a:gd name="T30" fmla="*/ 276 w 288"/>
                <a:gd name="T31" fmla="*/ 30 h 204"/>
                <a:gd name="T32" fmla="*/ 258 w 288"/>
                <a:gd name="T33" fmla="*/ 12 h 204"/>
                <a:gd name="T34" fmla="*/ 30 w 288"/>
                <a:gd name="T35" fmla="*/ 1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204">
                  <a:moveTo>
                    <a:pt x="258" y="204"/>
                  </a:moveTo>
                  <a:cubicBezTo>
                    <a:pt x="30" y="204"/>
                    <a:pt x="30" y="204"/>
                    <a:pt x="30" y="204"/>
                  </a:cubicBezTo>
                  <a:cubicBezTo>
                    <a:pt x="14" y="204"/>
                    <a:pt x="0" y="191"/>
                    <a:pt x="0" y="174"/>
                  </a:cubicBezTo>
                  <a:cubicBezTo>
                    <a:pt x="0" y="30"/>
                    <a:pt x="0" y="30"/>
                    <a:pt x="0" y="30"/>
                  </a:cubicBezTo>
                  <a:cubicBezTo>
                    <a:pt x="0" y="14"/>
                    <a:pt x="14" y="0"/>
                    <a:pt x="30" y="0"/>
                  </a:cubicBezTo>
                  <a:cubicBezTo>
                    <a:pt x="258" y="0"/>
                    <a:pt x="258" y="0"/>
                    <a:pt x="258" y="0"/>
                  </a:cubicBezTo>
                  <a:cubicBezTo>
                    <a:pt x="275" y="0"/>
                    <a:pt x="288" y="14"/>
                    <a:pt x="288" y="30"/>
                  </a:cubicBezTo>
                  <a:cubicBezTo>
                    <a:pt x="288" y="174"/>
                    <a:pt x="288" y="174"/>
                    <a:pt x="288" y="174"/>
                  </a:cubicBezTo>
                  <a:cubicBezTo>
                    <a:pt x="288" y="191"/>
                    <a:pt x="275" y="204"/>
                    <a:pt x="258" y="204"/>
                  </a:cubicBezTo>
                  <a:close/>
                  <a:moveTo>
                    <a:pt x="30" y="12"/>
                  </a:moveTo>
                  <a:cubicBezTo>
                    <a:pt x="21" y="12"/>
                    <a:pt x="12" y="20"/>
                    <a:pt x="12" y="30"/>
                  </a:cubicBezTo>
                  <a:cubicBezTo>
                    <a:pt x="12" y="174"/>
                    <a:pt x="12" y="174"/>
                    <a:pt x="12" y="174"/>
                  </a:cubicBezTo>
                  <a:cubicBezTo>
                    <a:pt x="12" y="184"/>
                    <a:pt x="21" y="192"/>
                    <a:pt x="30" y="192"/>
                  </a:cubicBezTo>
                  <a:cubicBezTo>
                    <a:pt x="258" y="192"/>
                    <a:pt x="258" y="192"/>
                    <a:pt x="258" y="192"/>
                  </a:cubicBezTo>
                  <a:cubicBezTo>
                    <a:pt x="268" y="192"/>
                    <a:pt x="276" y="184"/>
                    <a:pt x="276" y="174"/>
                  </a:cubicBezTo>
                  <a:cubicBezTo>
                    <a:pt x="276" y="30"/>
                    <a:pt x="276" y="30"/>
                    <a:pt x="276" y="30"/>
                  </a:cubicBezTo>
                  <a:cubicBezTo>
                    <a:pt x="276" y="20"/>
                    <a:pt x="268" y="12"/>
                    <a:pt x="258"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1"/>
            <p:cNvSpPr>
              <a:spLocks/>
            </p:cNvSpPr>
            <p:nvPr/>
          </p:nvSpPr>
          <p:spPr bwMode="auto">
            <a:xfrm>
              <a:off x="4801" y="1977"/>
              <a:ext cx="147" cy="71"/>
            </a:xfrm>
            <a:custGeom>
              <a:avLst/>
              <a:gdLst>
                <a:gd name="T0" fmla="*/ 90 w 96"/>
                <a:gd name="T1" fmla="*/ 48 h 48"/>
                <a:gd name="T2" fmla="*/ 84 w 96"/>
                <a:gd name="T3" fmla="*/ 42 h 48"/>
                <a:gd name="T4" fmla="*/ 84 w 96"/>
                <a:gd name="T5" fmla="*/ 24 h 48"/>
                <a:gd name="T6" fmla="*/ 72 w 96"/>
                <a:gd name="T7" fmla="*/ 12 h 48"/>
                <a:gd name="T8" fmla="*/ 24 w 96"/>
                <a:gd name="T9" fmla="*/ 12 h 48"/>
                <a:gd name="T10" fmla="*/ 12 w 96"/>
                <a:gd name="T11" fmla="*/ 24 h 48"/>
                <a:gd name="T12" fmla="*/ 12 w 96"/>
                <a:gd name="T13" fmla="*/ 42 h 48"/>
                <a:gd name="T14" fmla="*/ 6 w 96"/>
                <a:gd name="T15" fmla="*/ 48 h 48"/>
                <a:gd name="T16" fmla="*/ 0 w 96"/>
                <a:gd name="T17" fmla="*/ 42 h 48"/>
                <a:gd name="T18" fmla="*/ 0 w 96"/>
                <a:gd name="T19" fmla="*/ 24 h 48"/>
                <a:gd name="T20" fmla="*/ 24 w 96"/>
                <a:gd name="T21" fmla="*/ 0 h 48"/>
                <a:gd name="T22" fmla="*/ 72 w 96"/>
                <a:gd name="T23" fmla="*/ 0 h 48"/>
                <a:gd name="T24" fmla="*/ 96 w 96"/>
                <a:gd name="T25" fmla="*/ 24 h 48"/>
                <a:gd name="T26" fmla="*/ 96 w 96"/>
                <a:gd name="T27" fmla="*/ 42 h 48"/>
                <a:gd name="T28" fmla="*/ 90 w 96"/>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48">
                  <a:moveTo>
                    <a:pt x="90" y="48"/>
                  </a:moveTo>
                  <a:cubicBezTo>
                    <a:pt x="87" y="48"/>
                    <a:pt x="84" y="46"/>
                    <a:pt x="84" y="42"/>
                  </a:cubicBezTo>
                  <a:cubicBezTo>
                    <a:pt x="84" y="24"/>
                    <a:pt x="84" y="24"/>
                    <a:pt x="84" y="24"/>
                  </a:cubicBezTo>
                  <a:cubicBezTo>
                    <a:pt x="84" y="18"/>
                    <a:pt x="79" y="12"/>
                    <a:pt x="72" y="12"/>
                  </a:cubicBezTo>
                  <a:cubicBezTo>
                    <a:pt x="24" y="12"/>
                    <a:pt x="24" y="12"/>
                    <a:pt x="24" y="12"/>
                  </a:cubicBezTo>
                  <a:cubicBezTo>
                    <a:pt x="18" y="12"/>
                    <a:pt x="12" y="18"/>
                    <a:pt x="12" y="24"/>
                  </a:cubicBezTo>
                  <a:cubicBezTo>
                    <a:pt x="12" y="42"/>
                    <a:pt x="12" y="42"/>
                    <a:pt x="12" y="42"/>
                  </a:cubicBezTo>
                  <a:cubicBezTo>
                    <a:pt x="12" y="46"/>
                    <a:pt x="10" y="48"/>
                    <a:pt x="6" y="48"/>
                  </a:cubicBezTo>
                  <a:cubicBezTo>
                    <a:pt x="3" y="48"/>
                    <a:pt x="0" y="46"/>
                    <a:pt x="0" y="42"/>
                  </a:cubicBezTo>
                  <a:cubicBezTo>
                    <a:pt x="0" y="24"/>
                    <a:pt x="0" y="24"/>
                    <a:pt x="0" y="24"/>
                  </a:cubicBezTo>
                  <a:cubicBezTo>
                    <a:pt x="0" y="11"/>
                    <a:pt x="11" y="0"/>
                    <a:pt x="24" y="0"/>
                  </a:cubicBezTo>
                  <a:cubicBezTo>
                    <a:pt x="72" y="0"/>
                    <a:pt x="72" y="0"/>
                    <a:pt x="72" y="0"/>
                  </a:cubicBezTo>
                  <a:cubicBezTo>
                    <a:pt x="86" y="0"/>
                    <a:pt x="96" y="11"/>
                    <a:pt x="96" y="24"/>
                  </a:cubicBezTo>
                  <a:cubicBezTo>
                    <a:pt x="96" y="42"/>
                    <a:pt x="96" y="42"/>
                    <a:pt x="96" y="42"/>
                  </a:cubicBezTo>
                  <a:cubicBezTo>
                    <a:pt x="96" y="46"/>
                    <a:pt x="94" y="48"/>
                    <a:pt x="9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4">
            <a:extLst>
              <a:ext uri="{FF2B5EF4-FFF2-40B4-BE49-F238E27FC236}">
                <a16:creationId xmlns:a16="http://schemas.microsoft.com/office/drawing/2014/main" id="{8B4F9ACF-E768-1242-8C69-998D69B7B1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47721" y="7247876"/>
            <a:ext cx="2941137" cy="325784"/>
          </a:xfrm>
          <a:prstGeom prst="rect">
            <a:avLst/>
          </a:prstGeom>
        </p:spPr>
      </p:pic>
    </p:spTree>
    <p:extLst>
      <p:ext uri="{BB962C8B-B14F-4D97-AF65-F5344CB8AC3E}">
        <p14:creationId xmlns:p14="http://schemas.microsoft.com/office/powerpoint/2010/main" val="1638654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2440" y="311256"/>
            <a:ext cx="9052560" cy="129540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72440" y="1813560"/>
            <a:ext cx="9052560" cy="512942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5D52ED4E-D24A-BC45-BC74-BDF9B9733519}"/>
              </a:ext>
            </a:extLst>
          </p:cNvPr>
          <p:cNvSpPr>
            <a:spLocks noGrp="1"/>
          </p:cNvSpPr>
          <p:nvPr>
            <p:ph type="ftr" sz="quarter" idx="3"/>
          </p:nvPr>
        </p:nvSpPr>
        <p:spPr>
          <a:xfrm>
            <a:off x="1014116" y="7203864"/>
            <a:ext cx="4015083" cy="413808"/>
          </a:xfrm>
          <a:prstGeom prst="rect">
            <a:avLst/>
          </a:prstGeom>
        </p:spPr>
        <p:txBody>
          <a:bodyPr lIns="0" rIns="0" anchor="ctr" anchorCtr="0"/>
          <a:lstStyle>
            <a:lvl1pPr>
              <a:defRPr sz="1200" b="1"/>
            </a:lvl1pPr>
          </a:lstStyle>
          <a:p>
            <a:r>
              <a:rPr lang="en-US" dirty="0">
                <a:solidFill>
                  <a:srgbClr val="003B71"/>
                </a:solidFill>
              </a:rPr>
              <a:t>WELCOME KIT 2020  </a:t>
            </a:r>
            <a:r>
              <a:rPr lang="en-US" b="0" dirty="0"/>
              <a:t>LAWLEY  |  EMPLOYEE BENEFITS</a:t>
            </a:r>
          </a:p>
        </p:txBody>
      </p:sp>
      <p:sp>
        <p:nvSpPr>
          <p:cNvPr id="15" name="Slide Number Placeholder 5">
            <a:extLst>
              <a:ext uri="{FF2B5EF4-FFF2-40B4-BE49-F238E27FC236}">
                <a16:creationId xmlns:a16="http://schemas.microsoft.com/office/drawing/2014/main" id="{FC5933F6-288E-2B45-8FA3-43D84962D603}"/>
              </a:ext>
            </a:extLst>
          </p:cNvPr>
          <p:cNvSpPr>
            <a:spLocks noGrp="1"/>
          </p:cNvSpPr>
          <p:nvPr>
            <p:ph type="sldNum" sz="quarter" idx="4"/>
          </p:nvPr>
        </p:nvSpPr>
        <p:spPr>
          <a:xfrm>
            <a:off x="469542" y="7203864"/>
            <a:ext cx="444858" cy="413808"/>
          </a:xfrm>
          <a:prstGeom prst="rect">
            <a:avLst/>
          </a:prstGeom>
        </p:spPr>
        <p:txBody>
          <a:bodyPr lIns="0" rIns="0" anchor="ctr" anchorCtr="0"/>
          <a:lstStyle>
            <a:lvl1pPr algn="l">
              <a:defRPr sz="1200" b="1">
                <a:solidFill>
                  <a:srgbClr val="003B71"/>
                </a:solidFill>
              </a:defRPr>
            </a:lvl1pPr>
          </a:lstStyle>
          <a:p>
            <a:fld id="{0C46CFFE-2478-4DD8-ACCA-A7180522E68C}" type="slidenum">
              <a:rPr lang="en-US" smtClean="0"/>
              <a:pPr/>
              <a:t>‹#›</a:t>
            </a:fld>
            <a:endParaRPr lang="en-US" dirty="0"/>
          </a:p>
        </p:txBody>
      </p:sp>
    </p:spTree>
    <p:extLst>
      <p:ext uri="{BB962C8B-B14F-4D97-AF65-F5344CB8AC3E}">
        <p14:creationId xmlns:p14="http://schemas.microsoft.com/office/powerpoint/2010/main" val="1876318955"/>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52" r:id="rId4"/>
    <p:sldLayoutId id="2147483661" r:id="rId5"/>
    <p:sldLayoutId id="2147483662" r:id="rId6"/>
    <p:sldLayoutId id="2147483663" r:id="rId7"/>
    <p:sldLayoutId id="2147483666" r:id="rId8"/>
    <p:sldLayoutId id="2147483677" r:id="rId9"/>
    <p:sldLayoutId id="2147483667" r:id="rId10"/>
    <p:sldLayoutId id="2147483668" r:id="rId11"/>
    <p:sldLayoutId id="2147483669" r:id="rId12"/>
    <p:sldLayoutId id="2147483676" r:id="rId13"/>
    <p:sldLayoutId id="2147483710" r:id="rId14"/>
  </p:sldLayoutIdLst>
  <p:txStyles>
    <p:titleStyle>
      <a:lvl1pPr algn="l"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71705766-2ED4-43F5-9157-261739DFD19E}" type="datetimeFigureOut">
              <a:rPr lang="en-US" smtClean="0"/>
              <a:t>4/1/2022</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EF590A5A-B86E-460B-985F-2A53B54ED6FF}" type="slidenum">
              <a:rPr lang="en-US" smtClean="0"/>
              <a:t>‹#›</a:t>
            </a:fld>
            <a:endParaRPr lang="en-US"/>
          </a:p>
        </p:txBody>
      </p:sp>
    </p:spTree>
    <p:extLst>
      <p:ext uri="{BB962C8B-B14F-4D97-AF65-F5344CB8AC3E}">
        <p14:creationId xmlns:p14="http://schemas.microsoft.com/office/powerpoint/2010/main" val="34245686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2" r:id="rId12"/>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23D84B45-126A-8E4E-90F5-B450BACD337F}" type="datetimeFigureOut">
              <a:rPr lang="en-US" smtClean="0"/>
              <a:t>4/1/2022</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40C042F8-2CFA-324D-B5BE-F33A911A287B}" type="slidenum">
              <a:rPr lang="en-US" smtClean="0"/>
              <a:t>‹#›</a:t>
            </a:fld>
            <a:endParaRPr lang="en-US"/>
          </a:p>
        </p:txBody>
      </p:sp>
    </p:spTree>
    <p:extLst>
      <p:ext uri="{BB962C8B-B14F-4D97-AF65-F5344CB8AC3E}">
        <p14:creationId xmlns:p14="http://schemas.microsoft.com/office/powerpoint/2010/main" val="62766970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82" r:id="rId16"/>
    <p:sldLayoutId id="2147483783" r:id="rId17"/>
    <p:sldLayoutId id="2147483784" r:id="rId18"/>
    <p:sldLayoutId id="2147483785" r:id="rId19"/>
    <p:sldLayoutId id="2147483786" r:id="rId20"/>
    <p:sldLayoutId id="2147483787" r:id="rId2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60" cy="865413"/>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42870" y="1741518"/>
            <a:ext cx="9372660" cy="516256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9319704" y="7046639"/>
            <a:ext cx="603570" cy="594773"/>
          </a:xfrm>
          <a:prstGeom prst="rect">
            <a:avLst/>
          </a:prstGeom>
          <a:noFill/>
          <a:ln>
            <a:noFill/>
          </a:ln>
        </p:spPr>
        <p:txBody>
          <a:bodyPr spcFirstLastPara="1" wrap="square" lIns="91425" tIns="91425" rIns="91425" bIns="91425" anchor="ctr" anchorCtr="0">
            <a:normAutofit/>
          </a:bodyPr>
          <a:lstStyle>
            <a:lvl1pPr lvl="0" algn="r">
              <a:buNone/>
              <a:defRPr sz="1100">
                <a:solidFill>
                  <a:schemeClr val="dk2"/>
                </a:solidFill>
              </a:defRPr>
            </a:lvl1pPr>
            <a:lvl2pPr lvl="1" algn="r">
              <a:buNone/>
              <a:defRPr sz="1100">
                <a:solidFill>
                  <a:schemeClr val="dk2"/>
                </a:solidFill>
              </a:defRPr>
            </a:lvl2pPr>
            <a:lvl3pPr lvl="2" algn="r">
              <a:buNone/>
              <a:defRPr sz="1100">
                <a:solidFill>
                  <a:schemeClr val="dk2"/>
                </a:solidFill>
              </a:defRPr>
            </a:lvl3pPr>
            <a:lvl4pPr lvl="3" algn="r">
              <a:buNone/>
              <a:defRPr sz="1100">
                <a:solidFill>
                  <a:schemeClr val="dk2"/>
                </a:solidFill>
              </a:defRPr>
            </a:lvl4pPr>
            <a:lvl5pPr lvl="4" algn="r">
              <a:buNone/>
              <a:defRPr sz="1100">
                <a:solidFill>
                  <a:schemeClr val="dk2"/>
                </a:solidFill>
              </a:defRPr>
            </a:lvl5pPr>
            <a:lvl6pPr lvl="5" algn="r">
              <a:buNone/>
              <a:defRPr sz="1100">
                <a:solidFill>
                  <a:schemeClr val="dk2"/>
                </a:solidFill>
              </a:defRPr>
            </a:lvl6pPr>
            <a:lvl7pPr lvl="6" algn="r">
              <a:buNone/>
              <a:defRPr sz="1100">
                <a:solidFill>
                  <a:schemeClr val="dk2"/>
                </a:solidFill>
              </a:defRPr>
            </a:lvl7pPr>
            <a:lvl8pPr lvl="7" algn="r">
              <a:buNone/>
              <a:defRPr sz="1100">
                <a:solidFill>
                  <a:schemeClr val="dk2"/>
                </a:solidFill>
              </a:defRPr>
            </a:lvl8pPr>
            <a:lvl9pPr lvl="8" algn="r">
              <a:buNone/>
              <a:defRPr sz="11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30494723"/>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daemen.edu/sites/default/files/ProFlexEnrollment%20Form-FSA_FILLABLE.pdf" TargetMode="External"/><Relationship Id="rId2" Type="http://schemas.openxmlformats.org/officeDocument/2006/relationships/hyperlink" Target="https://www.daemen.edu/about/working-daemen/employee-benefit-and-contact-information" TargetMode="External"/><Relationship Id="rId1" Type="http://schemas.openxmlformats.org/officeDocument/2006/relationships/slideLayout" Target="../slideLayouts/slideLayout8.xml"/><Relationship Id="rId4" Type="http://schemas.openxmlformats.org/officeDocument/2006/relationships/hyperlink" Target="https://my.daemen.edu/forms/secure_upload/form.php?group_id=17"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daemen.edu/sites/default/files/W9%20Form_HSA%20Fillable.pdf" TargetMode="External"/><Relationship Id="rId2" Type="http://schemas.openxmlformats.org/officeDocument/2006/relationships/hyperlink" Target="https://www.daemen.edu/sites/default/files/HSA%20Customer%20Verification%20Fillable-%20SnyderBranch.pdf" TargetMode="External"/><Relationship Id="rId1" Type="http://schemas.openxmlformats.org/officeDocument/2006/relationships/slideLayout" Target="../slideLayouts/slideLayout8.xml"/><Relationship Id="rId5" Type="http://schemas.openxmlformats.org/officeDocument/2006/relationships/hyperlink" Target="https://my.daemen.edu/forms/secure_upload/form.php?group_id=17" TargetMode="External"/><Relationship Id="rId4" Type="http://schemas.openxmlformats.org/officeDocument/2006/relationships/hyperlink" Target="https://www.daemen.edu/sites/default/files/ATM%20-%20Debit%20Card%20Request%202020.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6.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F6B7B4-D817-43E4-A3FA-71CAD4E963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5252" y="6390812"/>
            <a:ext cx="4307897" cy="477177"/>
          </a:xfrm>
          <a:prstGeom prst="rect">
            <a:avLst/>
          </a:prstGeom>
        </p:spPr>
      </p:pic>
      <p:sp>
        <p:nvSpPr>
          <p:cNvPr id="3" name="TextBox 2">
            <a:extLst>
              <a:ext uri="{FF2B5EF4-FFF2-40B4-BE49-F238E27FC236}">
                <a16:creationId xmlns:a16="http://schemas.microsoft.com/office/drawing/2014/main" id="{4CC37840-9B6D-4A80-96D4-8AC29BBFF379}"/>
              </a:ext>
            </a:extLst>
          </p:cNvPr>
          <p:cNvSpPr txBox="1"/>
          <p:nvPr/>
        </p:nvSpPr>
        <p:spPr>
          <a:xfrm>
            <a:off x="3331748" y="4538341"/>
            <a:ext cx="3394904" cy="400110"/>
          </a:xfrm>
          <a:prstGeom prst="rect">
            <a:avLst/>
          </a:prstGeom>
          <a:noFill/>
        </p:spPr>
        <p:txBody>
          <a:bodyPr wrap="none" rtlCol="0">
            <a:spAutoFit/>
          </a:bodyPr>
          <a:lstStyle/>
          <a:p>
            <a:r>
              <a:rPr lang="en-US" dirty="0">
                <a:solidFill>
                  <a:schemeClr val="tx2"/>
                </a:solidFill>
              </a:rPr>
              <a:t>June 1</a:t>
            </a:r>
            <a:r>
              <a:rPr lang="en-US" baseline="30000" dirty="0">
                <a:solidFill>
                  <a:schemeClr val="tx2"/>
                </a:solidFill>
              </a:rPr>
              <a:t>st</a:t>
            </a:r>
            <a:r>
              <a:rPr lang="en-US" dirty="0">
                <a:solidFill>
                  <a:schemeClr val="tx2"/>
                </a:solidFill>
              </a:rPr>
              <a:t>, 2022 – May 31</a:t>
            </a:r>
            <a:r>
              <a:rPr lang="en-US" baseline="30000" dirty="0">
                <a:solidFill>
                  <a:schemeClr val="tx2"/>
                </a:solidFill>
              </a:rPr>
              <a:t>st</a:t>
            </a:r>
            <a:r>
              <a:rPr lang="en-US" dirty="0">
                <a:solidFill>
                  <a:schemeClr val="tx2"/>
                </a:solidFill>
              </a:rPr>
              <a:t>, 2023</a:t>
            </a:r>
          </a:p>
        </p:txBody>
      </p:sp>
      <p:pic>
        <p:nvPicPr>
          <p:cNvPr id="5" name="Picture 4">
            <a:extLst>
              <a:ext uri="{FF2B5EF4-FFF2-40B4-BE49-F238E27FC236}">
                <a16:creationId xmlns:a16="http://schemas.microsoft.com/office/drawing/2014/main" id="{7192C73A-D391-4D08-BA45-E8B33350B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7920" y="2059095"/>
            <a:ext cx="5342560" cy="3005482"/>
          </a:xfrm>
          <a:prstGeom prst="rect">
            <a:avLst/>
          </a:prstGeom>
        </p:spPr>
      </p:pic>
    </p:spTree>
    <p:extLst>
      <p:ext uri="{BB962C8B-B14F-4D97-AF65-F5344CB8AC3E}">
        <p14:creationId xmlns:p14="http://schemas.microsoft.com/office/powerpoint/2010/main" val="3085504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86" y="431801"/>
            <a:ext cx="6957060" cy="662745"/>
          </a:xfrm>
        </p:spPr>
        <p:txBody>
          <a:bodyPr/>
          <a:lstStyle/>
          <a:p>
            <a:r>
              <a:rPr lang="en-US" dirty="0"/>
              <a:t>WELLNESS REWARDS</a:t>
            </a:r>
          </a:p>
        </p:txBody>
      </p:sp>
      <p:sp>
        <p:nvSpPr>
          <p:cNvPr id="3" name="Content Placeholder 2">
            <a:extLst>
              <a:ext uri="{FF2B5EF4-FFF2-40B4-BE49-F238E27FC236}">
                <a16:creationId xmlns:a16="http://schemas.microsoft.com/office/drawing/2014/main" id="{EB57FEDF-8732-402D-833D-CCB6C3C579D6}"/>
              </a:ext>
            </a:extLst>
          </p:cNvPr>
          <p:cNvSpPr txBox="1">
            <a:spLocks/>
          </p:cNvSpPr>
          <p:nvPr/>
        </p:nvSpPr>
        <p:spPr>
          <a:xfrm>
            <a:off x="469287" y="1122681"/>
            <a:ext cx="7480913" cy="596624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70C0"/>
                </a:solidFill>
              </a:rPr>
              <a:t>With Wellness Rewards </a:t>
            </a:r>
            <a:r>
              <a:rPr lang="en-US" sz="2000" dirty="0">
                <a:solidFill>
                  <a:srgbClr val="0070C0"/>
                </a:solidFill>
              </a:rPr>
              <a:t>members can receive up to $250/$500* annually to be used on programs and services to help keep their family healthy</a:t>
            </a:r>
          </a:p>
          <a:p>
            <a:pPr marL="0" indent="0">
              <a:buNone/>
            </a:pPr>
            <a:r>
              <a:rPr lang="en-US" sz="2000" b="1" dirty="0">
                <a:solidFill>
                  <a:schemeClr val="accent2"/>
                </a:solidFill>
              </a:rPr>
              <a:t>Whether saving time through…</a:t>
            </a:r>
            <a:r>
              <a:rPr lang="en-US" sz="2000" dirty="0">
                <a:solidFill>
                  <a:schemeClr val="accent2"/>
                </a:solidFill>
              </a:rPr>
              <a:t> </a:t>
            </a:r>
          </a:p>
          <a:p>
            <a:pPr>
              <a:buClr>
                <a:srgbClr val="2F70AA"/>
              </a:buClr>
              <a:buFont typeface="Wingdings" panose="05000000000000000000" pitchFamily="2" charset="2"/>
              <a:buChar char="§"/>
            </a:pPr>
            <a:r>
              <a:rPr lang="en-US" sz="1600" dirty="0">
                <a:solidFill>
                  <a:schemeClr val="accent2"/>
                </a:solidFill>
              </a:rPr>
              <a:t>healthy food home delivery services, </a:t>
            </a:r>
          </a:p>
          <a:p>
            <a:pPr>
              <a:buClr>
                <a:srgbClr val="2F70AA"/>
              </a:buClr>
              <a:buFont typeface="Wingdings" panose="05000000000000000000" pitchFamily="2" charset="2"/>
              <a:buChar char="§"/>
            </a:pPr>
            <a:r>
              <a:rPr lang="en-US" sz="1600" dirty="0">
                <a:solidFill>
                  <a:schemeClr val="accent2"/>
                </a:solidFill>
              </a:rPr>
              <a:t>taking advantage of the 24/7 convenience of online fitness classes, </a:t>
            </a:r>
          </a:p>
          <a:p>
            <a:pPr>
              <a:buClr>
                <a:srgbClr val="2F70AA"/>
              </a:buClr>
              <a:buFont typeface="Wingdings" panose="05000000000000000000" pitchFamily="2" charset="2"/>
              <a:buChar char="§"/>
            </a:pPr>
            <a:r>
              <a:rPr lang="en-US" sz="1600" dirty="0">
                <a:solidFill>
                  <a:schemeClr val="accent2"/>
                </a:solidFill>
              </a:rPr>
              <a:t>simply making sure the kids always have a fresh toothbrush,</a:t>
            </a:r>
          </a:p>
          <a:p>
            <a:pPr lvl="1">
              <a:spcBef>
                <a:spcPts val="1114"/>
              </a:spcBef>
              <a:buClr>
                <a:srgbClr val="2F70AA"/>
              </a:buClr>
              <a:buFont typeface="Wingdings" panose="05000000000000000000" pitchFamily="2" charset="2"/>
              <a:buChar char="§"/>
            </a:pPr>
            <a:r>
              <a:rPr lang="en-US" sz="1600" dirty="0">
                <a:solidFill>
                  <a:schemeClr val="accent2"/>
                </a:solidFill>
              </a:rPr>
              <a:t>help pay for things like youth sports fees, </a:t>
            </a:r>
          </a:p>
          <a:p>
            <a:pPr>
              <a:buClr>
                <a:srgbClr val="2F70AA"/>
              </a:buClr>
              <a:buFont typeface="Wingdings" panose="05000000000000000000" pitchFamily="2" charset="2"/>
              <a:buChar char="§"/>
            </a:pPr>
            <a:r>
              <a:rPr lang="en-US" sz="1600" dirty="0">
                <a:solidFill>
                  <a:schemeClr val="accent2"/>
                </a:solidFill>
              </a:rPr>
              <a:t>gym memberships, </a:t>
            </a:r>
          </a:p>
          <a:p>
            <a:pPr marL="0" indent="0">
              <a:buClr>
                <a:srgbClr val="2F70AA"/>
              </a:buClr>
              <a:buNone/>
            </a:pPr>
            <a:r>
              <a:rPr lang="en-US" sz="1600" dirty="0">
                <a:solidFill>
                  <a:schemeClr val="accent2"/>
                </a:solidFill>
              </a:rPr>
              <a:t>…members can use their Wellness Rewards in whatever way best </a:t>
            </a:r>
            <a:br>
              <a:rPr lang="en-US" sz="1600" dirty="0">
                <a:solidFill>
                  <a:schemeClr val="accent2"/>
                </a:solidFill>
              </a:rPr>
            </a:br>
            <a:r>
              <a:rPr lang="en-US" sz="1600" dirty="0">
                <a:solidFill>
                  <a:schemeClr val="accent2"/>
                </a:solidFill>
              </a:rPr>
              <a:t>fits their family’s needs and lifestyle. </a:t>
            </a:r>
          </a:p>
          <a:p>
            <a:pPr marL="0" indent="0">
              <a:buNone/>
            </a:pPr>
            <a:endParaRPr lang="en-US" sz="2000" b="1" dirty="0">
              <a:solidFill>
                <a:sysClr val="windowText" lastClr="000000"/>
              </a:solidFill>
            </a:endParaRPr>
          </a:p>
          <a:p>
            <a:pPr marL="0" indent="0">
              <a:buNone/>
            </a:pPr>
            <a:r>
              <a:rPr lang="en-US" sz="2000" b="1" dirty="0">
                <a:solidFill>
                  <a:schemeClr val="accent2"/>
                </a:solidFill>
              </a:rPr>
              <a:t>Claiming rewards is easy</a:t>
            </a:r>
          </a:p>
          <a:p>
            <a:pPr marL="0" indent="0">
              <a:buNone/>
            </a:pPr>
            <a:r>
              <a:rPr lang="en-US" sz="1600" b="1" dirty="0">
                <a:solidFill>
                  <a:srgbClr val="0070C0"/>
                </a:solidFill>
              </a:rPr>
              <a:t>Wellness Rewards</a:t>
            </a:r>
            <a:r>
              <a:rPr lang="en-US" sz="1600" dirty="0">
                <a:solidFill>
                  <a:srgbClr val="0070C0"/>
                </a:solidFill>
              </a:rPr>
              <a:t> provides each family with up to $500* annually as a reward, just for being members. </a:t>
            </a:r>
            <a:r>
              <a:rPr lang="en-US" sz="1600" dirty="0">
                <a:solidFill>
                  <a:schemeClr val="accent2"/>
                </a:solidFill>
              </a:rPr>
              <a:t>Members simply register online, submit upload proof of purchase for programs or services, and their Wellness Rewards debit card will be sent to them in the mail. The debit cards can be used anywhere, which gives members the flexibility of choosing the healthy programs that are right for them.</a:t>
            </a:r>
          </a:p>
          <a:p>
            <a:pPr marL="0" indent="0">
              <a:buNone/>
            </a:pPr>
            <a:r>
              <a:rPr lang="en-US" sz="1600" b="1" dirty="0">
                <a:solidFill>
                  <a:srgbClr val="0070C0"/>
                </a:solidFill>
              </a:rPr>
              <a:t>Wellness Rewards is included in all Univera Access medical plans.</a:t>
            </a:r>
          </a:p>
        </p:txBody>
      </p:sp>
      <p:sp>
        <p:nvSpPr>
          <p:cNvPr id="6" name="Footer Placeholder 4">
            <a:extLst>
              <a:ext uri="{FF2B5EF4-FFF2-40B4-BE49-F238E27FC236}">
                <a16:creationId xmlns:a16="http://schemas.microsoft.com/office/drawing/2014/main" id="{D5A11488-22E5-1C42-8C9C-B8516F310A67}"/>
              </a:ext>
            </a:extLst>
          </p:cNvPr>
          <p:cNvSpPr txBox="1">
            <a:spLocks/>
          </p:cNvSpPr>
          <p:nvPr/>
        </p:nvSpPr>
        <p:spPr>
          <a:xfrm>
            <a:off x="691971"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7"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10</a:t>
            </a:fld>
            <a:endParaRPr lang="en-US" dirty="0"/>
          </a:p>
        </p:txBody>
      </p:sp>
      <p:sp>
        <p:nvSpPr>
          <p:cNvPr id="8" name="TextBox 7">
            <a:extLst>
              <a:ext uri="{FF2B5EF4-FFF2-40B4-BE49-F238E27FC236}">
                <a16:creationId xmlns:a16="http://schemas.microsoft.com/office/drawing/2014/main" id="{911CDC80-30C4-4639-90E2-59CABBD6069D}"/>
              </a:ext>
            </a:extLst>
          </p:cNvPr>
          <p:cNvSpPr txBox="1"/>
          <p:nvPr/>
        </p:nvSpPr>
        <p:spPr>
          <a:xfrm>
            <a:off x="7292996" y="2223429"/>
            <a:ext cx="2308204" cy="1200328"/>
          </a:xfrm>
          <a:prstGeom prst="rect">
            <a:avLst/>
          </a:prstGeom>
          <a:noFill/>
          <a:ln>
            <a:solidFill>
              <a:srgbClr val="0070C0"/>
            </a:solidFill>
          </a:ln>
        </p:spPr>
        <p:txBody>
          <a:bodyPr wrap="square" rtlCol="0">
            <a:spAutoFit/>
          </a:bodyPr>
          <a:lstStyle/>
          <a:p>
            <a:pPr algn="ctr"/>
            <a:r>
              <a:rPr lang="en-US" sz="1400" b="1" dirty="0">
                <a:solidFill>
                  <a:srgbClr val="0070C0"/>
                </a:solidFill>
              </a:rPr>
              <a:t>*Only members with a spouse or domestic partner enrolled on their medical coverage will be eligible for the full $500 reward.</a:t>
            </a:r>
          </a:p>
        </p:txBody>
      </p:sp>
      <p:pic>
        <p:nvPicPr>
          <p:cNvPr id="10" name="Picture 9">
            <a:extLst>
              <a:ext uri="{FF2B5EF4-FFF2-40B4-BE49-F238E27FC236}">
                <a16:creationId xmlns:a16="http://schemas.microsoft.com/office/drawing/2014/main" id="{F454C0C7-18A1-4D39-B943-69C4D1F1E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0282" y="4165816"/>
            <a:ext cx="1940918" cy="1664208"/>
          </a:xfrm>
          <a:prstGeom prst="rect">
            <a:avLst/>
          </a:prstGeom>
          <a:effectLst/>
        </p:spPr>
      </p:pic>
    </p:spTree>
    <p:extLst>
      <p:ext uri="{BB962C8B-B14F-4D97-AF65-F5344CB8AC3E}">
        <p14:creationId xmlns:p14="http://schemas.microsoft.com/office/powerpoint/2010/main" val="2667092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WELLFRAME</a:t>
            </a:r>
          </a:p>
        </p:txBody>
      </p:sp>
      <p:pic>
        <p:nvPicPr>
          <p:cNvPr id="3" name="Content Placeholder 3">
            <a:extLst>
              <a:ext uri="{FF2B5EF4-FFF2-40B4-BE49-F238E27FC236}">
                <a16:creationId xmlns:a16="http://schemas.microsoft.com/office/drawing/2014/main" id="{9CCCA7BE-7533-405C-B4F3-BA21FEDDEA48}"/>
              </a:ext>
            </a:extLst>
          </p:cNvPr>
          <p:cNvPicPr>
            <a:picLocks noChangeAspect="1"/>
          </p:cNvPicPr>
          <p:nvPr/>
        </p:nvPicPr>
        <p:blipFill>
          <a:blip r:embed="rId2"/>
          <a:stretch>
            <a:fillRect/>
          </a:stretch>
        </p:blipFill>
        <p:spPr>
          <a:xfrm>
            <a:off x="3935128" y="1664120"/>
            <a:ext cx="5538548" cy="4444163"/>
          </a:xfrm>
          <a:prstGeom prst="rect">
            <a:avLst/>
          </a:prstGeom>
          <a:ln>
            <a:solidFill>
              <a:srgbClr val="4472C4"/>
            </a:solidFill>
          </a:ln>
        </p:spPr>
      </p:pic>
      <p:sp>
        <p:nvSpPr>
          <p:cNvPr id="4" name="Content Placeholder 1"/>
          <p:cNvSpPr txBox="1">
            <a:spLocks/>
          </p:cNvSpPr>
          <p:nvPr/>
        </p:nvSpPr>
        <p:spPr>
          <a:xfrm>
            <a:off x="469287" y="1296544"/>
            <a:ext cx="3332692" cy="971259"/>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Delivering tailored patient support to address common drivers of readmissions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ED7D31"/>
                </a:solidFill>
                <a:effectLst/>
                <a:uLnTx/>
                <a:uFillTx/>
                <a:latin typeface="Calibri" panose="020F0502020204030204"/>
                <a:ea typeface="+mn-ea"/>
                <a:cs typeface="+mn-cs"/>
              </a:rPr>
              <a:t>Univera</a:t>
            </a:r>
            <a:r>
              <a:rPr kumimoji="0" lang="en-US" sz="2000" b="1" i="0" u="none" strike="noStrike" kern="1200" cap="none" spc="0" normalizeH="0" baseline="0" noProof="0" dirty="0">
                <a:ln>
                  <a:noFill/>
                </a:ln>
                <a:solidFill>
                  <a:srgbClr val="ED7D31"/>
                </a:solidFill>
                <a:effectLst/>
                <a:uLnTx/>
                <a:uFillTx/>
                <a:latin typeface="Calibri" panose="020F0502020204030204"/>
                <a:ea typeface="+mn-ea"/>
                <a:cs typeface="+mn-cs"/>
              </a:rPr>
              <a:t> Healthcare is dedicated to helping our members recover more easily, post-discharge. One step toward our goal is partnering with </a:t>
            </a:r>
            <a:r>
              <a:rPr kumimoji="0" lang="en-US" sz="2000" b="1" i="0" u="none" strike="noStrike" kern="1200" cap="none" spc="0" normalizeH="0" baseline="0" noProof="0" dirty="0" err="1">
                <a:ln>
                  <a:noFill/>
                </a:ln>
                <a:solidFill>
                  <a:srgbClr val="ED7D31"/>
                </a:solidFill>
                <a:effectLst/>
                <a:uLnTx/>
                <a:uFillTx/>
                <a:latin typeface="Calibri" panose="020F0502020204030204"/>
                <a:ea typeface="+mn-ea"/>
                <a:cs typeface="+mn-cs"/>
              </a:rPr>
              <a:t>Wellframe’s</a:t>
            </a:r>
            <a:r>
              <a:rPr kumimoji="0" lang="en-US" sz="2000" b="1" i="0" u="none" strike="noStrike" kern="1200" cap="none" spc="0" normalizeH="0" baseline="0" noProof="0" dirty="0">
                <a:ln>
                  <a:noFill/>
                </a:ln>
                <a:solidFill>
                  <a:srgbClr val="ED7D31"/>
                </a:solidFill>
                <a:effectLst/>
                <a:uLnTx/>
                <a:uFillTx/>
                <a:latin typeface="Calibri" panose="020F0502020204030204"/>
                <a:ea typeface="+mn-ea"/>
                <a:cs typeface="+mn-cs"/>
              </a:rPr>
              <a:t> health management solution.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ED7D31"/>
                </a:solidFill>
                <a:effectLst/>
                <a:uLnTx/>
                <a:uFillTx/>
                <a:latin typeface="Calibri" panose="020F0502020204030204"/>
                <a:ea typeface="+mn-ea"/>
                <a:cs typeface="+mn-cs"/>
              </a:rPr>
              <a:t>The process is simple: </a:t>
            </a:r>
            <a:br>
              <a:rPr kumimoji="0" lang="en-US" sz="2000" b="0" i="0" u="none" strike="noStrike" kern="1200" cap="none" spc="0" normalizeH="0" baseline="0" noProof="0" dirty="0">
                <a:ln>
                  <a:noFill/>
                </a:ln>
                <a:solidFill>
                  <a:srgbClr val="ED7D31"/>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ED7D31"/>
                </a:solidFill>
                <a:effectLst/>
                <a:uLnTx/>
                <a:uFillTx/>
                <a:latin typeface="Calibri" panose="020F0502020204030204"/>
                <a:ea typeface="+mn-ea"/>
                <a:cs typeface="+mn-cs"/>
              </a:rPr>
              <a:t>Have your discharge staff introduce </a:t>
            </a:r>
            <a:r>
              <a:rPr kumimoji="0" lang="en-US" sz="2000" b="0" i="0" u="none" strike="noStrike" kern="1200" cap="none" spc="0" normalizeH="0" baseline="0" noProof="0" dirty="0" err="1">
                <a:ln>
                  <a:noFill/>
                </a:ln>
                <a:solidFill>
                  <a:srgbClr val="ED7D31"/>
                </a:solidFill>
                <a:effectLst/>
                <a:uLnTx/>
                <a:uFillTx/>
                <a:latin typeface="Calibri" panose="020F0502020204030204"/>
                <a:ea typeface="+mn-ea"/>
                <a:cs typeface="+mn-cs"/>
              </a:rPr>
              <a:t>Univera</a:t>
            </a:r>
            <a:r>
              <a:rPr kumimoji="0" lang="en-US" sz="2000" b="0" i="0" u="none" strike="noStrike" kern="1200" cap="none" spc="0" normalizeH="0" baseline="0" noProof="0" dirty="0">
                <a:ln>
                  <a:noFill/>
                </a:ln>
                <a:solidFill>
                  <a:srgbClr val="ED7D31"/>
                </a:solidFill>
                <a:effectLst/>
                <a:uLnTx/>
                <a:uFillTx/>
                <a:latin typeface="Calibri" panose="020F0502020204030204"/>
                <a:ea typeface="+mn-ea"/>
                <a:cs typeface="+mn-cs"/>
              </a:rPr>
              <a:t> Healthcare-insured patients to the </a:t>
            </a:r>
            <a:r>
              <a:rPr kumimoji="0" lang="en-US" sz="2000" b="0" i="0" u="none" strike="noStrike" kern="1200" cap="none" spc="0" normalizeH="0" baseline="0" noProof="0" dirty="0" err="1">
                <a:ln>
                  <a:noFill/>
                </a:ln>
                <a:solidFill>
                  <a:srgbClr val="ED7D31"/>
                </a:solidFill>
                <a:effectLst/>
                <a:uLnTx/>
                <a:uFillTx/>
                <a:latin typeface="Calibri" panose="020F0502020204030204"/>
                <a:ea typeface="+mn-ea"/>
                <a:cs typeface="+mn-cs"/>
              </a:rPr>
              <a:t>Wellframe</a:t>
            </a:r>
            <a:r>
              <a:rPr kumimoji="0" lang="en-US" sz="2000" b="0" i="0" u="none" strike="noStrike" kern="1200" cap="none" spc="0" normalizeH="0" baseline="0" noProof="0" dirty="0">
                <a:ln>
                  <a:noFill/>
                </a:ln>
                <a:solidFill>
                  <a:srgbClr val="ED7D31"/>
                </a:solidFill>
                <a:effectLst/>
                <a:uLnTx/>
                <a:uFillTx/>
                <a:latin typeface="Calibri" panose="020F0502020204030204"/>
                <a:ea typeface="+mn-ea"/>
                <a:cs typeface="+mn-cs"/>
              </a:rPr>
              <a:t> mobile app. </a:t>
            </a:r>
          </a:p>
        </p:txBody>
      </p:sp>
      <p:sp>
        <p:nvSpPr>
          <p:cNvPr id="5" name="Footer Placeholder 4">
            <a:extLst>
              <a:ext uri="{FF2B5EF4-FFF2-40B4-BE49-F238E27FC236}">
                <a16:creationId xmlns:a16="http://schemas.microsoft.com/office/drawing/2014/main" id="{D5A11488-22E5-1C42-8C9C-B8516F310A67}"/>
              </a:ext>
            </a:extLst>
          </p:cNvPr>
          <p:cNvSpPr txBox="1">
            <a:spLocks/>
          </p:cNvSpPr>
          <p:nvPr/>
        </p:nvSpPr>
        <p:spPr>
          <a:xfrm>
            <a:off x="691972"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B71"/>
                </a:solidFill>
                <a:effectLst/>
                <a:uLnTx/>
                <a:uFillTx/>
                <a:latin typeface="Calibri" panose="020F0502020204030204"/>
                <a:ea typeface="+mn-ea"/>
                <a:cs typeface="+mn-cs"/>
              </a:rPr>
              <a:t>BENEFITS 2022  </a:t>
            </a:r>
            <a:r>
              <a:rPr kumimoji="0" lang="en-US" sz="1200" b="0" i="0" u="none" strike="noStrike" kern="1200" cap="none" spc="0" normalizeH="0" baseline="0" noProof="0" dirty="0">
                <a:ln>
                  <a:noFill/>
                </a:ln>
                <a:solidFill>
                  <a:srgbClr val="4D4D4E"/>
                </a:solidFill>
                <a:effectLst/>
                <a:uLnTx/>
                <a:uFillTx/>
                <a:latin typeface="Calibri" panose="020F0502020204030204"/>
                <a:ea typeface="+mn-ea"/>
                <a:cs typeface="+mn-cs"/>
              </a:rPr>
              <a:t>LAWLEY  |  EMPLOYEE BENEFITS</a:t>
            </a:r>
          </a:p>
        </p:txBody>
      </p:sp>
      <p:sp>
        <p:nvSpPr>
          <p:cNvPr id="6"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fld id="{0C46CFFE-2478-4DD8-ACCA-A7180522E68C}" type="slidenum">
              <a:rPr kumimoji="0" lang="en-US" sz="1200" b="1" i="0" u="none" strike="noStrike" kern="1200" cap="none" spc="0" normalizeH="0" baseline="0" noProof="0">
                <a:ln>
                  <a:noFill/>
                </a:ln>
                <a:solidFill>
                  <a:srgbClr val="003B71"/>
                </a:solidFill>
                <a:effectLst/>
                <a:uLnTx/>
                <a:uFillTx/>
                <a:latin typeface="Calibri" panose="020F0502020204030204"/>
                <a:ea typeface="+mn-ea"/>
                <a:cs typeface="+mn-cs"/>
              </a:rPr>
              <a:pPr marL="0" marR="0" lvl="0" indent="0" algn="l" defTabSz="1018824"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rgbClr val="003B7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624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UNIVERA MOBILE APP</a:t>
            </a:r>
          </a:p>
        </p:txBody>
      </p:sp>
      <p:sp>
        <p:nvSpPr>
          <p:cNvPr id="4" name="Content Placeholder 1"/>
          <p:cNvSpPr txBox="1">
            <a:spLocks/>
          </p:cNvSpPr>
          <p:nvPr/>
        </p:nvSpPr>
        <p:spPr>
          <a:xfrm>
            <a:off x="469286" y="1225820"/>
            <a:ext cx="6596860" cy="984885"/>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Get the Univera Mobile App</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ED7D31"/>
                </a:solidFill>
                <a:effectLst/>
                <a:uLnTx/>
                <a:uFillTx/>
                <a:latin typeface="Calibri" panose="020F0502020204030204" pitchFamily="34" charset="0"/>
                <a:ea typeface="+mn-ea"/>
                <a:cs typeface="+mn-cs"/>
              </a:rPr>
              <a:t>With your free Univera Mobile App you can now take your health plan with you for 24/7 access wherever you go.</a:t>
            </a:r>
          </a:p>
        </p:txBody>
      </p:sp>
      <p:sp>
        <p:nvSpPr>
          <p:cNvPr id="5" name="TextBox 4"/>
          <p:cNvSpPr txBox="1"/>
          <p:nvPr/>
        </p:nvSpPr>
        <p:spPr>
          <a:xfrm>
            <a:off x="469286" y="2539705"/>
            <a:ext cx="5963598" cy="1938992"/>
          </a:xfrm>
          <a:prstGeom prst="rect">
            <a:avLst/>
          </a:prstGeom>
          <a:noFill/>
        </p:spPr>
        <p:txBody>
          <a:bodyPr wrap="square" lIns="0" tIns="0" rIns="0" bIns="0" rtlCol="0">
            <a:spAutoFit/>
          </a:bodyPr>
          <a:lstStyle/>
          <a:p>
            <a:pPr marL="318390" marR="0" lvl="0" indent="-318390" algn="l" defTabSz="4572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View your member card</a:t>
            </a: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 </a:t>
            </a:r>
          </a:p>
          <a:p>
            <a:pPr marL="318390" marR="0" lvl="0" indent="-318390" algn="l" defTabSz="4572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Track deductibles and out-of- pocket spending</a:t>
            </a: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318390" marR="0" lvl="0" indent="-318390" algn="l" defTabSz="4572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Find a provider or medical facility </a:t>
            </a:r>
          </a:p>
          <a:p>
            <a:pPr marL="0" marR="0" lvl="0" indent="0" algn="l" defTabSz="457200" rtl="0" eaLnBrk="1" fontAlgn="auto" latinLnBrk="0" hangingPunct="1">
              <a:lnSpc>
                <a:spcPct val="100000"/>
              </a:lnSpc>
              <a:spcBef>
                <a:spcPts val="0"/>
              </a:spcBef>
              <a:spcAft>
                <a:spcPts val="0"/>
              </a:spcAft>
              <a:buClr>
                <a:srgbClr val="0070C0"/>
              </a:buClr>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318390" marR="0" lvl="0" indent="-318390" algn="l" defTabSz="4572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Access your benefits and claims information</a:t>
            </a:r>
          </a:p>
        </p:txBody>
      </p:sp>
      <p:pic>
        <p:nvPicPr>
          <p:cNvPr id="6" name="Picture 3"/>
          <p:cNvPicPr>
            <a:picLocks noChangeAspect="1" noChangeArrowheads="1"/>
          </p:cNvPicPr>
          <p:nvPr/>
        </p:nvPicPr>
        <p:blipFill>
          <a:blip r:embed="rId2">
            <a:clrChange>
              <a:clrFrom>
                <a:srgbClr val="BDDEED"/>
              </a:clrFrom>
              <a:clrTo>
                <a:srgbClr val="BDDEED">
                  <a:alpha val="0"/>
                </a:srgbClr>
              </a:clrTo>
            </a:clrChange>
            <a:extLst>
              <a:ext uri="{28A0092B-C50C-407E-A947-70E740481C1C}">
                <a14:useLocalDpi xmlns:a14="http://schemas.microsoft.com/office/drawing/2010/main" val="0"/>
              </a:ext>
            </a:extLst>
          </a:blip>
          <a:srcRect/>
          <a:stretch>
            <a:fillRect/>
          </a:stretch>
        </p:blipFill>
        <p:spPr bwMode="auto">
          <a:xfrm>
            <a:off x="322601" y="4871213"/>
            <a:ext cx="1885434"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clrChange>
              <a:clrFrom>
                <a:srgbClr val="BDDEED"/>
              </a:clrFrom>
              <a:clrTo>
                <a:srgbClr val="BDDEED">
                  <a:alpha val="0"/>
                </a:srgbClr>
              </a:clrTo>
            </a:clrChange>
            <a:extLst>
              <a:ext uri="{28A0092B-C50C-407E-A947-70E740481C1C}">
                <a14:useLocalDpi xmlns:a14="http://schemas.microsoft.com/office/drawing/2010/main" val="0"/>
              </a:ext>
            </a:extLst>
          </a:blip>
          <a:srcRect/>
          <a:stretch>
            <a:fillRect/>
          </a:stretch>
        </p:blipFill>
        <p:spPr bwMode="auto">
          <a:xfrm>
            <a:off x="2053079" y="4970308"/>
            <a:ext cx="2074545" cy="788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4">
            <a:extLst>
              <a:ext uri="{FF2B5EF4-FFF2-40B4-BE49-F238E27FC236}">
                <a16:creationId xmlns:a16="http://schemas.microsoft.com/office/drawing/2014/main" id="{D5A11488-22E5-1C42-8C9C-B8516F310A67}"/>
              </a:ext>
            </a:extLst>
          </p:cNvPr>
          <p:cNvSpPr txBox="1">
            <a:spLocks/>
          </p:cNvSpPr>
          <p:nvPr/>
        </p:nvSpPr>
        <p:spPr>
          <a:xfrm>
            <a:off x="691972"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B71"/>
                </a:solidFill>
                <a:effectLst/>
                <a:uLnTx/>
                <a:uFillTx/>
                <a:latin typeface="Calibri" panose="020F0502020204030204"/>
                <a:ea typeface="+mn-ea"/>
                <a:cs typeface="+mn-cs"/>
              </a:rPr>
              <a:t>BENEFITS 2022  </a:t>
            </a:r>
            <a:r>
              <a:rPr kumimoji="0" lang="en-US" sz="1200" b="0" i="0" u="none" strike="noStrike" kern="1200" cap="none" spc="0" normalizeH="0" baseline="0" noProof="0" dirty="0">
                <a:ln>
                  <a:noFill/>
                </a:ln>
                <a:solidFill>
                  <a:srgbClr val="4D4D4E"/>
                </a:solidFill>
                <a:effectLst/>
                <a:uLnTx/>
                <a:uFillTx/>
                <a:latin typeface="Calibri" panose="020F0502020204030204"/>
                <a:ea typeface="+mn-ea"/>
                <a:cs typeface="+mn-cs"/>
              </a:rPr>
              <a:t>LAWLEY  |  EMPLOYEE BENEFITS</a:t>
            </a:r>
          </a:p>
        </p:txBody>
      </p:sp>
      <p:sp>
        <p:nvSpPr>
          <p:cNvPr id="10"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fld id="{0C46CFFE-2478-4DD8-ACCA-A7180522E68C}" type="slidenum">
              <a:rPr kumimoji="0" lang="en-US" sz="1200" b="1" i="0" u="none" strike="noStrike" kern="1200" cap="none" spc="0" normalizeH="0" baseline="0" noProof="0">
                <a:ln>
                  <a:noFill/>
                </a:ln>
                <a:solidFill>
                  <a:srgbClr val="003B71"/>
                </a:solidFill>
                <a:effectLst/>
                <a:uLnTx/>
                <a:uFillTx/>
                <a:latin typeface="Calibri" panose="020F0502020204030204"/>
                <a:ea typeface="+mn-ea"/>
                <a:cs typeface="+mn-cs"/>
              </a:rPr>
              <a:pPr marL="0" marR="0" lvl="0" indent="0" algn="l" defTabSz="1018824"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srgbClr val="003B71"/>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8A3F269-CD9E-4992-BC5B-0CB9843D017E}"/>
              </a:ext>
            </a:extLst>
          </p:cNvPr>
          <p:cNvPicPr>
            <a:picLocks noChangeAspect="1"/>
          </p:cNvPicPr>
          <p:nvPr/>
        </p:nvPicPr>
        <p:blipFill>
          <a:blip r:embed="rId4"/>
          <a:stretch>
            <a:fillRect/>
          </a:stretch>
        </p:blipFill>
        <p:spPr>
          <a:xfrm>
            <a:off x="6847027" y="1718262"/>
            <a:ext cx="2482874" cy="4742567"/>
          </a:xfrm>
          <a:prstGeom prst="rect">
            <a:avLst/>
          </a:prstGeom>
        </p:spPr>
      </p:pic>
    </p:spTree>
    <p:extLst>
      <p:ext uri="{BB962C8B-B14F-4D97-AF65-F5344CB8AC3E}">
        <p14:creationId xmlns:p14="http://schemas.microsoft.com/office/powerpoint/2010/main" val="170894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90461252"/>
              </p:ext>
            </p:extLst>
          </p:nvPr>
        </p:nvGraphicFramePr>
        <p:xfrm>
          <a:off x="457200" y="2763520"/>
          <a:ext cx="9144000" cy="2217323"/>
        </p:xfrm>
        <a:graphic>
          <a:graphicData uri="http://schemas.openxmlformats.org/drawingml/2006/table">
            <a:tbl>
              <a:tblPr firstRow="1" bandRow="1">
                <a:tableStyleId>{5C22544A-7EE6-4342-B048-85BDC9FD1C3A}</a:tableStyleId>
              </a:tblPr>
              <a:tblGrid>
                <a:gridCol w="2207172">
                  <a:extLst>
                    <a:ext uri="{9D8B030D-6E8A-4147-A177-3AD203B41FA5}">
                      <a16:colId xmlns:a16="http://schemas.microsoft.com/office/drawing/2014/main" val="20000"/>
                    </a:ext>
                  </a:extLst>
                </a:gridCol>
                <a:gridCol w="1734207">
                  <a:extLst>
                    <a:ext uri="{9D8B030D-6E8A-4147-A177-3AD203B41FA5}">
                      <a16:colId xmlns:a16="http://schemas.microsoft.com/office/drawing/2014/main" val="20001"/>
                    </a:ext>
                  </a:extLst>
                </a:gridCol>
                <a:gridCol w="1734207">
                  <a:extLst>
                    <a:ext uri="{9D8B030D-6E8A-4147-A177-3AD203B41FA5}">
                      <a16:colId xmlns:a16="http://schemas.microsoft.com/office/drawing/2014/main" val="20002"/>
                    </a:ext>
                  </a:extLst>
                </a:gridCol>
                <a:gridCol w="1734207">
                  <a:extLst>
                    <a:ext uri="{9D8B030D-6E8A-4147-A177-3AD203B41FA5}">
                      <a16:colId xmlns:a16="http://schemas.microsoft.com/office/drawing/2014/main" val="20003"/>
                    </a:ext>
                  </a:extLst>
                </a:gridCol>
                <a:gridCol w="1734207">
                  <a:extLst>
                    <a:ext uri="{9D8B030D-6E8A-4147-A177-3AD203B41FA5}">
                      <a16:colId xmlns:a16="http://schemas.microsoft.com/office/drawing/2014/main" val="20004"/>
                    </a:ext>
                  </a:extLst>
                </a:gridCol>
              </a:tblGrid>
              <a:tr h="1007873">
                <a:tc>
                  <a:txBody>
                    <a:bodyPr/>
                    <a:lstStyle/>
                    <a:p>
                      <a:pPr marL="91440"/>
                      <a:r>
                        <a:rPr lang="en-US" sz="1600" b="1" i="0" dirty="0">
                          <a:solidFill>
                            <a:schemeClr val="bg1"/>
                          </a:solidFill>
                        </a:rPr>
                        <a:t>Type of Coverage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1" i="0" dirty="0">
                          <a:solidFill>
                            <a:schemeClr val="bg1"/>
                          </a:solidFill>
                        </a:rPr>
                        <a:t>Annual Salary </a:t>
                      </a:r>
                    </a:p>
                    <a:p>
                      <a:pPr algn="ctr"/>
                      <a:r>
                        <a:rPr lang="en-US" sz="1600" b="1" i="0" dirty="0">
                          <a:solidFill>
                            <a:schemeClr val="bg1"/>
                          </a:solidFill>
                        </a:rPr>
                        <a:t>$0,000-$39,999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1" i="0" dirty="0">
                          <a:solidFill>
                            <a:schemeClr val="bg1"/>
                          </a:solidFill>
                        </a:rPr>
                        <a:t>Annual Salary </a:t>
                      </a:r>
                    </a:p>
                    <a:p>
                      <a:pPr algn="ctr"/>
                      <a:r>
                        <a:rPr lang="en-US" sz="1600" b="1" i="0" dirty="0">
                          <a:solidFill>
                            <a:schemeClr val="bg1"/>
                          </a:solidFill>
                        </a:rPr>
                        <a:t>$40,000-$59,999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1" i="0" dirty="0">
                          <a:solidFill>
                            <a:schemeClr val="bg1"/>
                          </a:solidFill>
                        </a:rPr>
                        <a:t>Annual Salary </a:t>
                      </a:r>
                    </a:p>
                    <a:p>
                      <a:pPr algn="ctr"/>
                      <a:r>
                        <a:rPr lang="en-US" sz="1600" b="1" i="0" dirty="0">
                          <a:solidFill>
                            <a:schemeClr val="bg1"/>
                          </a:solidFill>
                        </a:rPr>
                        <a:t>$60,000-$79,999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1" i="0" dirty="0">
                          <a:solidFill>
                            <a:schemeClr val="bg1"/>
                          </a:solidFill>
                        </a:rPr>
                        <a:t>Annual Salary </a:t>
                      </a:r>
                    </a:p>
                    <a:p>
                      <a:pPr algn="ctr"/>
                      <a:r>
                        <a:rPr lang="en-US" sz="1600" b="1" i="0" dirty="0">
                          <a:solidFill>
                            <a:schemeClr val="bg1"/>
                          </a:solidFill>
                        </a:rPr>
                        <a:t>$80,000 and up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604725">
                <a:tc>
                  <a:txBody>
                    <a:bodyPr/>
                    <a:lstStyle/>
                    <a:p>
                      <a:pPr marL="91440"/>
                      <a:r>
                        <a:rPr lang="en-US" sz="1600" b="0" i="0" dirty="0">
                          <a:solidFill>
                            <a:srgbClr val="003C71"/>
                          </a:solidFill>
                        </a:rPr>
                        <a:t>Single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$89.08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$130.15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$146.13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$155.27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1"/>
                  </a:ext>
                </a:extLst>
              </a:tr>
              <a:tr h="604725">
                <a:tc>
                  <a:txBody>
                    <a:bodyPr/>
                    <a:lstStyle/>
                    <a:p>
                      <a:pPr marL="91440"/>
                      <a:r>
                        <a:rPr lang="en-US" sz="1600" b="0" i="0" dirty="0">
                          <a:solidFill>
                            <a:srgbClr val="003C71"/>
                          </a:solidFill>
                        </a:rPr>
                        <a:t>Family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$126.50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$232.97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$255.83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$290.12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71ACD673-9892-E749-8915-E451E610BF32}"/>
              </a:ext>
            </a:extLst>
          </p:cNvPr>
          <p:cNvSpPr txBox="1"/>
          <p:nvPr/>
        </p:nvSpPr>
        <p:spPr>
          <a:xfrm>
            <a:off x="469541" y="491864"/>
            <a:ext cx="7404459" cy="1077987"/>
          </a:xfrm>
          <a:prstGeom prst="rect">
            <a:avLst/>
          </a:prstGeom>
          <a:noFill/>
        </p:spPr>
        <p:txBody>
          <a:bodyPr wrap="square" lIns="0" tIns="0" rIns="0" bIns="0" rtlCol="0">
            <a:spAutoFit/>
          </a:bodyPr>
          <a:lstStyle/>
          <a:p>
            <a:pPr>
              <a:lnSpc>
                <a:spcPts val="4200"/>
              </a:lnSpc>
            </a:pPr>
            <a:r>
              <a:rPr lang="en-US" sz="3800" b="1" dirty="0">
                <a:solidFill>
                  <a:srgbClr val="003B71"/>
                </a:solidFill>
              </a:rPr>
              <a:t>EMPLOYEE MEDICAL </a:t>
            </a:r>
            <a:br>
              <a:rPr lang="en-US" sz="3800" b="1" dirty="0">
                <a:solidFill>
                  <a:srgbClr val="003B71"/>
                </a:solidFill>
              </a:rPr>
            </a:br>
            <a:r>
              <a:rPr lang="en-US" sz="3800" b="1" dirty="0">
                <a:solidFill>
                  <a:srgbClr val="003B71"/>
                </a:solidFill>
              </a:rPr>
              <a:t>PAYROLL DEDUCTIONS</a:t>
            </a:r>
            <a:endParaRPr lang="en-US" sz="3800" b="1" dirty="0">
              <a:solidFill>
                <a:srgbClr val="003B71"/>
              </a:solidFill>
              <a:latin typeface="Calibri" panose="020F0502020204030204" pitchFamily="34" charset="0"/>
              <a:cs typeface="Calibri" panose="020F0502020204030204" pitchFamily="34" charset="0"/>
            </a:endParaRPr>
          </a:p>
        </p:txBody>
      </p:sp>
      <p:sp>
        <p:nvSpPr>
          <p:cNvPr id="4" name="Oval 3"/>
          <p:cNvSpPr/>
          <p:nvPr/>
        </p:nvSpPr>
        <p:spPr>
          <a:xfrm>
            <a:off x="8090594" y="491865"/>
            <a:ext cx="1498266" cy="1498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
          <p:cNvSpPr txBox="1">
            <a:spLocks/>
          </p:cNvSpPr>
          <p:nvPr/>
        </p:nvSpPr>
        <p:spPr>
          <a:xfrm>
            <a:off x="457200" y="2115821"/>
            <a:ext cx="9131660" cy="431799"/>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a:solidFill>
                  <a:srgbClr val="003B71"/>
                </a:solidFill>
                <a:latin typeface="+mn-lt"/>
              </a:rPr>
              <a:t>2022 Bi-Weekly Payroll Deductions - Signature </a:t>
            </a:r>
            <a:r>
              <a:rPr lang="en-US" sz="2400" b="1" dirty="0" err="1">
                <a:solidFill>
                  <a:srgbClr val="003B71"/>
                </a:solidFill>
                <a:latin typeface="+mn-lt"/>
              </a:rPr>
              <a:t>CoPay</a:t>
            </a:r>
            <a:r>
              <a:rPr lang="en-US" sz="2400" b="1" dirty="0">
                <a:solidFill>
                  <a:srgbClr val="003B71"/>
                </a:solidFill>
                <a:latin typeface="+mn-lt"/>
              </a:rPr>
              <a:t> 1 </a:t>
            </a:r>
          </a:p>
        </p:txBody>
      </p:sp>
      <p:grpSp>
        <p:nvGrpSpPr>
          <p:cNvPr id="14" name="Group 4"/>
          <p:cNvGrpSpPr>
            <a:grpSpLocks noChangeAspect="1"/>
          </p:cNvGrpSpPr>
          <p:nvPr/>
        </p:nvGrpSpPr>
        <p:grpSpPr bwMode="auto">
          <a:xfrm>
            <a:off x="8496033" y="887868"/>
            <a:ext cx="687388" cy="682625"/>
            <a:chOff x="491" y="658"/>
            <a:chExt cx="433" cy="430"/>
          </a:xfrm>
          <a:solidFill>
            <a:schemeClr val="bg1"/>
          </a:solidFill>
        </p:grpSpPr>
        <p:sp>
          <p:nvSpPr>
            <p:cNvPr id="15" name="Freeform 5"/>
            <p:cNvSpPr>
              <a:spLocks noEditPoints="1"/>
            </p:cNvSpPr>
            <p:nvPr/>
          </p:nvSpPr>
          <p:spPr bwMode="auto">
            <a:xfrm>
              <a:off x="704" y="873"/>
              <a:ext cx="220" cy="215"/>
            </a:xfrm>
            <a:custGeom>
              <a:avLst/>
              <a:gdLst>
                <a:gd name="T0" fmla="*/ 72 w 144"/>
                <a:gd name="T1" fmla="*/ 144 h 144"/>
                <a:gd name="T2" fmla="*/ 0 w 144"/>
                <a:gd name="T3" fmla="*/ 72 h 144"/>
                <a:gd name="T4" fmla="*/ 72 w 144"/>
                <a:gd name="T5" fmla="*/ 0 h 144"/>
                <a:gd name="T6" fmla="*/ 144 w 144"/>
                <a:gd name="T7" fmla="*/ 72 h 144"/>
                <a:gd name="T8" fmla="*/ 72 w 144"/>
                <a:gd name="T9" fmla="*/ 144 h 144"/>
                <a:gd name="T10" fmla="*/ 72 w 144"/>
                <a:gd name="T11" fmla="*/ 12 h 144"/>
                <a:gd name="T12" fmla="*/ 12 w 144"/>
                <a:gd name="T13" fmla="*/ 72 h 144"/>
                <a:gd name="T14" fmla="*/ 72 w 144"/>
                <a:gd name="T15" fmla="*/ 132 h 144"/>
                <a:gd name="T16" fmla="*/ 132 w 144"/>
                <a:gd name="T17" fmla="*/ 72 h 144"/>
                <a:gd name="T18" fmla="*/ 72 w 144"/>
                <a:gd name="T19"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144"/>
                  </a:moveTo>
                  <a:cubicBezTo>
                    <a:pt x="32" y="144"/>
                    <a:pt x="0" y="112"/>
                    <a:pt x="0" y="72"/>
                  </a:cubicBezTo>
                  <a:cubicBezTo>
                    <a:pt x="0" y="32"/>
                    <a:pt x="32" y="0"/>
                    <a:pt x="72" y="0"/>
                  </a:cubicBezTo>
                  <a:cubicBezTo>
                    <a:pt x="111" y="0"/>
                    <a:pt x="144" y="32"/>
                    <a:pt x="144" y="72"/>
                  </a:cubicBezTo>
                  <a:cubicBezTo>
                    <a:pt x="144" y="112"/>
                    <a:pt x="111" y="144"/>
                    <a:pt x="72" y="144"/>
                  </a:cubicBezTo>
                  <a:close/>
                  <a:moveTo>
                    <a:pt x="72" y="12"/>
                  </a:moveTo>
                  <a:cubicBezTo>
                    <a:pt x="38" y="12"/>
                    <a:pt x="12" y="39"/>
                    <a:pt x="12" y="72"/>
                  </a:cubicBezTo>
                  <a:cubicBezTo>
                    <a:pt x="12" y="105"/>
                    <a:pt x="38" y="132"/>
                    <a:pt x="72" y="132"/>
                  </a:cubicBezTo>
                  <a:cubicBezTo>
                    <a:pt x="105" y="132"/>
                    <a:pt x="132" y="105"/>
                    <a:pt x="132" y="72"/>
                  </a:cubicBezTo>
                  <a:cubicBezTo>
                    <a:pt x="132" y="39"/>
                    <a:pt x="105" y="12"/>
                    <a:pt x="7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p:nvSpPr>
          <p:spPr bwMode="auto">
            <a:xfrm>
              <a:off x="780" y="926"/>
              <a:ext cx="66" cy="109"/>
            </a:xfrm>
            <a:custGeom>
              <a:avLst/>
              <a:gdLst>
                <a:gd name="T0" fmla="*/ 22 w 43"/>
                <a:gd name="T1" fmla="*/ 73 h 73"/>
                <a:gd name="T2" fmla="*/ 0 w 43"/>
                <a:gd name="T3" fmla="*/ 52 h 73"/>
                <a:gd name="T4" fmla="*/ 6 w 43"/>
                <a:gd name="T5" fmla="*/ 46 h 73"/>
                <a:gd name="T6" fmla="*/ 12 w 43"/>
                <a:gd name="T7" fmla="*/ 52 h 73"/>
                <a:gd name="T8" fmla="*/ 22 w 43"/>
                <a:gd name="T9" fmla="*/ 61 h 73"/>
                <a:gd name="T10" fmla="*/ 31 w 43"/>
                <a:gd name="T11" fmla="*/ 52 h 73"/>
                <a:gd name="T12" fmla="*/ 22 w 43"/>
                <a:gd name="T13" fmla="*/ 42 h 73"/>
                <a:gd name="T14" fmla="*/ 0 w 43"/>
                <a:gd name="T15" fmla="*/ 21 h 73"/>
                <a:gd name="T16" fmla="*/ 22 w 43"/>
                <a:gd name="T17" fmla="*/ 0 h 73"/>
                <a:gd name="T18" fmla="*/ 43 w 43"/>
                <a:gd name="T19" fmla="*/ 21 h 73"/>
                <a:gd name="T20" fmla="*/ 37 w 43"/>
                <a:gd name="T21" fmla="*/ 27 h 73"/>
                <a:gd name="T22" fmla="*/ 31 w 43"/>
                <a:gd name="T23" fmla="*/ 21 h 73"/>
                <a:gd name="T24" fmla="*/ 22 w 43"/>
                <a:gd name="T25" fmla="*/ 12 h 73"/>
                <a:gd name="T26" fmla="*/ 12 w 43"/>
                <a:gd name="T27" fmla="*/ 21 h 73"/>
                <a:gd name="T28" fmla="*/ 22 w 43"/>
                <a:gd name="T29" fmla="*/ 30 h 73"/>
                <a:gd name="T30" fmla="*/ 43 w 43"/>
                <a:gd name="T31" fmla="*/ 52 h 73"/>
                <a:gd name="T32" fmla="*/ 22 w 43"/>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73">
                  <a:moveTo>
                    <a:pt x="22" y="73"/>
                  </a:moveTo>
                  <a:cubicBezTo>
                    <a:pt x="10" y="73"/>
                    <a:pt x="0" y="63"/>
                    <a:pt x="0" y="52"/>
                  </a:cubicBezTo>
                  <a:cubicBezTo>
                    <a:pt x="0" y="48"/>
                    <a:pt x="3" y="46"/>
                    <a:pt x="6" y="46"/>
                  </a:cubicBezTo>
                  <a:cubicBezTo>
                    <a:pt x="10" y="46"/>
                    <a:pt x="12" y="48"/>
                    <a:pt x="12" y="52"/>
                  </a:cubicBezTo>
                  <a:cubicBezTo>
                    <a:pt x="12" y="57"/>
                    <a:pt x="16" y="61"/>
                    <a:pt x="22" y="61"/>
                  </a:cubicBezTo>
                  <a:cubicBezTo>
                    <a:pt x="27" y="61"/>
                    <a:pt x="31" y="57"/>
                    <a:pt x="31" y="52"/>
                  </a:cubicBezTo>
                  <a:cubicBezTo>
                    <a:pt x="31" y="46"/>
                    <a:pt x="27" y="42"/>
                    <a:pt x="22" y="42"/>
                  </a:cubicBezTo>
                  <a:cubicBezTo>
                    <a:pt x="10" y="42"/>
                    <a:pt x="0" y="33"/>
                    <a:pt x="0" y="21"/>
                  </a:cubicBezTo>
                  <a:cubicBezTo>
                    <a:pt x="0" y="9"/>
                    <a:pt x="10" y="0"/>
                    <a:pt x="22" y="0"/>
                  </a:cubicBezTo>
                  <a:cubicBezTo>
                    <a:pt x="33" y="0"/>
                    <a:pt x="43" y="9"/>
                    <a:pt x="43" y="21"/>
                  </a:cubicBezTo>
                  <a:cubicBezTo>
                    <a:pt x="43" y="24"/>
                    <a:pt x="40" y="27"/>
                    <a:pt x="37" y="27"/>
                  </a:cubicBezTo>
                  <a:cubicBezTo>
                    <a:pt x="34" y="27"/>
                    <a:pt x="31" y="24"/>
                    <a:pt x="31" y="21"/>
                  </a:cubicBezTo>
                  <a:cubicBezTo>
                    <a:pt x="31" y="16"/>
                    <a:pt x="27" y="12"/>
                    <a:pt x="22" y="12"/>
                  </a:cubicBezTo>
                  <a:cubicBezTo>
                    <a:pt x="16" y="12"/>
                    <a:pt x="12" y="16"/>
                    <a:pt x="12" y="21"/>
                  </a:cubicBezTo>
                  <a:cubicBezTo>
                    <a:pt x="12" y="26"/>
                    <a:pt x="16" y="30"/>
                    <a:pt x="22" y="30"/>
                  </a:cubicBezTo>
                  <a:cubicBezTo>
                    <a:pt x="33" y="30"/>
                    <a:pt x="43" y="40"/>
                    <a:pt x="43" y="52"/>
                  </a:cubicBezTo>
                  <a:cubicBezTo>
                    <a:pt x="43" y="63"/>
                    <a:pt x="33" y="73"/>
                    <a:pt x="22"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p:nvSpPr>
          <p:spPr bwMode="auto">
            <a:xfrm>
              <a:off x="804" y="1017"/>
              <a:ext cx="19" cy="33"/>
            </a:xfrm>
            <a:custGeom>
              <a:avLst/>
              <a:gdLst>
                <a:gd name="T0" fmla="*/ 6 w 12"/>
                <a:gd name="T1" fmla="*/ 22 h 22"/>
                <a:gd name="T2" fmla="*/ 0 w 12"/>
                <a:gd name="T3" fmla="*/ 16 h 22"/>
                <a:gd name="T4" fmla="*/ 0 w 12"/>
                <a:gd name="T5" fmla="*/ 6 h 22"/>
                <a:gd name="T6" fmla="*/ 6 w 12"/>
                <a:gd name="T7" fmla="*/ 0 h 22"/>
                <a:gd name="T8" fmla="*/ 12 w 12"/>
                <a:gd name="T9" fmla="*/ 6 h 22"/>
                <a:gd name="T10" fmla="*/ 12 w 12"/>
                <a:gd name="T11" fmla="*/ 16 h 22"/>
                <a:gd name="T12" fmla="*/ 6 w 12"/>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2" h="22">
                  <a:moveTo>
                    <a:pt x="6" y="22"/>
                  </a:moveTo>
                  <a:cubicBezTo>
                    <a:pt x="2" y="22"/>
                    <a:pt x="0" y="19"/>
                    <a:pt x="0" y="16"/>
                  </a:cubicBezTo>
                  <a:cubicBezTo>
                    <a:pt x="0" y="6"/>
                    <a:pt x="0" y="6"/>
                    <a:pt x="0" y="6"/>
                  </a:cubicBezTo>
                  <a:cubicBezTo>
                    <a:pt x="0" y="3"/>
                    <a:pt x="2" y="0"/>
                    <a:pt x="6" y="0"/>
                  </a:cubicBezTo>
                  <a:cubicBezTo>
                    <a:pt x="9" y="0"/>
                    <a:pt x="12" y="3"/>
                    <a:pt x="12" y="6"/>
                  </a:cubicBezTo>
                  <a:cubicBezTo>
                    <a:pt x="12" y="16"/>
                    <a:pt x="12" y="16"/>
                    <a:pt x="12" y="16"/>
                  </a:cubicBezTo>
                  <a:cubicBezTo>
                    <a:pt x="12" y="19"/>
                    <a:pt x="9" y="22"/>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p:nvSpPr>
          <p:spPr bwMode="auto">
            <a:xfrm>
              <a:off x="804" y="909"/>
              <a:ext cx="19" cy="35"/>
            </a:xfrm>
            <a:custGeom>
              <a:avLst/>
              <a:gdLst>
                <a:gd name="T0" fmla="*/ 6 w 12"/>
                <a:gd name="T1" fmla="*/ 23 h 23"/>
                <a:gd name="T2" fmla="*/ 0 w 12"/>
                <a:gd name="T3" fmla="*/ 17 h 23"/>
                <a:gd name="T4" fmla="*/ 0 w 12"/>
                <a:gd name="T5" fmla="*/ 6 h 23"/>
                <a:gd name="T6" fmla="*/ 6 w 12"/>
                <a:gd name="T7" fmla="*/ 0 h 23"/>
                <a:gd name="T8" fmla="*/ 12 w 12"/>
                <a:gd name="T9" fmla="*/ 6 h 23"/>
                <a:gd name="T10" fmla="*/ 12 w 12"/>
                <a:gd name="T11" fmla="*/ 17 h 23"/>
                <a:gd name="T12" fmla="*/ 6 w 12"/>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 h="23">
                  <a:moveTo>
                    <a:pt x="6" y="23"/>
                  </a:moveTo>
                  <a:cubicBezTo>
                    <a:pt x="2" y="23"/>
                    <a:pt x="0" y="20"/>
                    <a:pt x="0" y="17"/>
                  </a:cubicBezTo>
                  <a:cubicBezTo>
                    <a:pt x="0" y="6"/>
                    <a:pt x="0" y="6"/>
                    <a:pt x="0" y="6"/>
                  </a:cubicBezTo>
                  <a:cubicBezTo>
                    <a:pt x="0" y="3"/>
                    <a:pt x="2" y="0"/>
                    <a:pt x="6" y="0"/>
                  </a:cubicBezTo>
                  <a:cubicBezTo>
                    <a:pt x="9" y="0"/>
                    <a:pt x="12" y="3"/>
                    <a:pt x="12" y="6"/>
                  </a:cubicBezTo>
                  <a:cubicBezTo>
                    <a:pt x="12" y="17"/>
                    <a:pt x="12" y="17"/>
                    <a:pt x="12" y="17"/>
                  </a:cubicBezTo>
                  <a:cubicBezTo>
                    <a:pt x="12" y="20"/>
                    <a:pt x="9" y="23"/>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noEditPoints="1"/>
            </p:cNvSpPr>
            <p:nvPr/>
          </p:nvSpPr>
          <p:spPr bwMode="auto">
            <a:xfrm>
              <a:off x="528" y="658"/>
              <a:ext cx="147" cy="144"/>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2 h 96"/>
                <a:gd name="T12" fmla="*/ 12 w 96"/>
                <a:gd name="T13" fmla="*/ 48 h 96"/>
                <a:gd name="T14" fmla="*/ 48 w 96"/>
                <a:gd name="T15" fmla="*/ 84 h 96"/>
                <a:gd name="T16" fmla="*/ 84 w 96"/>
                <a:gd name="T17" fmla="*/ 48 h 96"/>
                <a:gd name="T18" fmla="*/ 48 w 96"/>
                <a:gd name="T19"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12"/>
                  </a:moveTo>
                  <a:cubicBezTo>
                    <a:pt x="28" y="12"/>
                    <a:pt x="12" y="28"/>
                    <a:pt x="12" y="48"/>
                  </a:cubicBezTo>
                  <a:cubicBezTo>
                    <a:pt x="12" y="68"/>
                    <a:pt x="28" y="84"/>
                    <a:pt x="48" y="84"/>
                  </a:cubicBezTo>
                  <a:cubicBezTo>
                    <a:pt x="68" y="84"/>
                    <a:pt x="84" y="68"/>
                    <a:pt x="84" y="48"/>
                  </a:cubicBezTo>
                  <a:cubicBezTo>
                    <a:pt x="84" y="28"/>
                    <a:pt x="68" y="12"/>
                    <a:pt x="4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noEditPoints="1"/>
            </p:cNvSpPr>
            <p:nvPr/>
          </p:nvSpPr>
          <p:spPr bwMode="auto">
            <a:xfrm>
              <a:off x="491" y="820"/>
              <a:ext cx="220" cy="268"/>
            </a:xfrm>
            <a:custGeom>
              <a:avLst/>
              <a:gdLst>
                <a:gd name="T0" fmla="*/ 96 w 144"/>
                <a:gd name="T1" fmla="*/ 180 h 180"/>
                <a:gd name="T2" fmla="*/ 48 w 144"/>
                <a:gd name="T3" fmla="*/ 180 h 180"/>
                <a:gd name="T4" fmla="*/ 42 w 144"/>
                <a:gd name="T5" fmla="*/ 174 h 180"/>
                <a:gd name="T6" fmla="*/ 42 w 144"/>
                <a:gd name="T7" fmla="*/ 99 h 180"/>
                <a:gd name="T8" fmla="*/ 0 w 144"/>
                <a:gd name="T9" fmla="*/ 6 h 180"/>
                <a:gd name="T10" fmla="*/ 6 w 144"/>
                <a:gd name="T11" fmla="*/ 0 h 180"/>
                <a:gd name="T12" fmla="*/ 138 w 144"/>
                <a:gd name="T13" fmla="*/ 0 h 180"/>
                <a:gd name="T14" fmla="*/ 144 w 144"/>
                <a:gd name="T15" fmla="*/ 6 h 180"/>
                <a:gd name="T16" fmla="*/ 102 w 144"/>
                <a:gd name="T17" fmla="*/ 99 h 180"/>
                <a:gd name="T18" fmla="*/ 102 w 144"/>
                <a:gd name="T19" fmla="*/ 174 h 180"/>
                <a:gd name="T20" fmla="*/ 96 w 144"/>
                <a:gd name="T21" fmla="*/ 180 h 180"/>
                <a:gd name="T22" fmla="*/ 54 w 144"/>
                <a:gd name="T23" fmla="*/ 168 h 180"/>
                <a:gd name="T24" fmla="*/ 90 w 144"/>
                <a:gd name="T25" fmla="*/ 168 h 180"/>
                <a:gd name="T26" fmla="*/ 90 w 144"/>
                <a:gd name="T27" fmla="*/ 96 h 180"/>
                <a:gd name="T28" fmla="*/ 93 w 144"/>
                <a:gd name="T29" fmla="*/ 91 h 180"/>
                <a:gd name="T30" fmla="*/ 132 w 144"/>
                <a:gd name="T31" fmla="*/ 12 h 180"/>
                <a:gd name="T32" fmla="*/ 12 w 144"/>
                <a:gd name="T33" fmla="*/ 12 h 180"/>
                <a:gd name="T34" fmla="*/ 51 w 144"/>
                <a:gd name="T35" fmla="*/ 91 h 180"/>
                <a:gd name="T36" fmla="*/ 54 w 144"/>
                <a:gd name="T37" fmla="*/ 96 h 180"/>
                <a:gd name="T38" fmla="*/ 54 w 144"/>
                <a:gd name="T39"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80">
                  <a:moveTo>
                    <a:pt x="96" y="180"/>
                  </a:moveTo>
                  <a:cubicBezTo>
                    <a:pt x="48" y="180"/>
                    <a:pt x="48" y="180"/>
                    <a:pt x="48" y="180"/>
                  </a:cubicBezTo>
                  <a:cubicBezTo>
                    <a:pt x="45" y="180"/>
                    <a:pt x="42" y="177"/>
                    <a:pt x="42" y="174"/>
                  </a:cubicBezTo>
                  <a:cubicBezTo>
                    <a:pt x="42" y="99"/>
                    <a:pt x="42" y="99"/>
                    <a:pt x="42" y="99"/>
                  </a:cubicBezTo>
                  <a:cubicBezTo>
                    <a:pt x="16" y="82"/>
                    <a:pt x="0" y="49"/>
                    <a:pt x="0" y="6"/>
                  </a:cubicBezTo>
                  <a:cubicBezTo>
                    <a:pt x="0" y="3"/>
                    <a:pt x="3" y="0"/>
                    <a:pt x="6" y="0"/>
                  </a:cubicBezTo>
                  <a:cubicBezTo>
                    <a:pt x="138" y="0"/>
                    <a:pt x="138" y="0"/>
                    <a:pt x="138" y="0"/>
                  </a:cubicBezTo>
                  <a:cubicBezTo>
                    <a:pt x="142" y="0"/>
                    <a:pt x="144" y="3"/>
                    <a:pt x="144" y="6"/>
                  </a:cubicBezTo>
                  <a:cubicBezTo>
                    <a:pt x="144" y="49"/>
                    <a:pt x="129" y="82"/>
                    <a:pt x="102" y="99"/>
                  </a:cubicBezTo>
                  <a:cubicBezTo>
                    <a:pt x="102" y="174"/>
                    <a:pt x="102" y="174"/>
                    <a:pt x="102" y="174"/>
                  </a:cubicBezTo>
                  <a:cubicBezTo>
                    <a:pt x="102" y="177"/>
                    <a:pt x="100" y="180"/>
                    <a:pt x="96" y="180"/>
                  </a:cubicBezTo>
                  <a:close/>
                  <a:moveTo>
                    <a:pt x="54" y="168"/>
                  </a:moveTo>
                  <a:cubicBezTo>
                    <a:pt x="90" y="168"/>
                    <a:pt x="90" y="168"/>
                    <a:pt x="90" y="168"/>
                  </a:cubicBezTo>
                  <a:cubicBezTo>
                    <a:pt x="90" y="96"/>
                    <a:pt x="90" y="96"/>
                    <a:pt x="90" y="96"/>
                  </a:cubicBezTo>
                  <a:cubicBezTo>
                    <a:pt x="90" y="94"/>
                    <a:pt x="92" y="92"/>
                    <a:pt x="93" y="91"/>
                  </a:cubicBezTo>
                  <a:cubicBezTo>
                    <a:pt x="117" y="77"/>
                    <a:pt x="131" y="49"/>
                    <a:pt x="132" y="12"/>
                  </a:cubicBezTo>
                  <a:cubicBezTo>
                    <a:pt x="12" y="12"/>
                    <a:pt x="12" y="12"/>
                    <a:pt x="12" y="12"/>
                  </a:cubicBezTo>
                  <a:cubicBezTo>
                    <a:pt x="14" y="49"/>
                    <a:pt x="28" y="77"/>
                    <a:pt x="51" y="91"/>
                  </a:cubicBezTo>
                  <a:cubicBezTo>
                    <a:pt x="53" y="92"/>
                    <a:pt x="54" y="94"/>
                    <a:pt x="54" y="96"/>
                  </a:cubicBezTo>
                  <a:lnTo>
                    <a:pt x="54"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noEditPoints="1"/>
            </p:cNvSpPr>
            <p:nvPr/>
          </p:nvSpPr>
          <p:spPr bwMode="auto">
            <a:xfrm>
              <a:off x="574" y="820"/>
              <a:ext cx="55" cy="143"/>
            </a:xfrm>
            <a:custGeom>
              <a:avLst/>
              <a:gdLst>
                <a:gd name="T0" fmla="*/ 18 w 36"/>
                <a:gd name="T1" fmla="*/ 96 h 96"/>
                <a:gd name="T2" fmla="*/ 14 w 36"/>
                <a:gd name="T3" fmla="*/ 94 h 96"/>
                <a:gd name="T4" fmla="*/ 2 w 36"/>
                <a:gd name="T5" fmla="*/ 82 h 96"/>
                <a:gd name="T6" fmla="*/ 0 w 36"/>
                <a:gd name="T7" fmla="*/ 78 h 96"/>
                <a:gd name="T8" fmla="*/ 6 w 36"/>
                <a:gd name="T9" fmla="*/ 6 h 96"/>
                <a:gd name="T10" fmla="*/ 12 w 36"/>
                <a:gd name="T11" fmla="*/ 0 h 96"/>
                <a:gd name="T12" fmla="*/ 24 w 36"/>
                <a:gd name="T13" fmla="*/ 0 h 96"/>
                <a:gd name="T14" fmla="*/ 30 w 36"/>
                <a:gd name="T15" fmla="*/ 6 h 96"/>
                <a:gd name="T16" fmla="*/ 36 w 36"/>
                <a:gd name="T17" fmla="*/ 78 h 96"/>
                <a:gd name="T18" fmla="*/ 35 w 36"/>
                <a:gd name="T19" fmla="*/ 82 h 96"/>
                <a:gd name="T20" fmla="*/ 23 w 36"/>
                <a:gd name="T21" fmla="*/ 94 h 96"/>
                <a:gd name="T22" fmla="*/ 18 w 36"/>
                <a:gd name="T23" fmla="*/ 96 h 96"/>
                <a:gd name="T24" fmla="*/ 13 w 36"/>
                <a:gd name="T25" fmla="*/ 76 h 96"/>
                <a:gd name="T26" fmla="*/ 18 w 36"/>
                <a:gd name="T27" fmla="*/ 82 h 96"/>
                <a:gd name="T28" fmla="*/ 24 w 36"/>
                <a:gd name="T29" fmla="*/ 76 h 96"/>
                <a:gd name="T30" fmla="*/ 19 w 36"/>
                <a:gd name="T31" fmla="*/ 12 h 96"/>
                <a:gd name="T32" fmla="*/ 18 w 36"/>
                <a:gd name="T33" fmla="*/ 12 h 96"/>
                <a:gd name="T34" fmla="*/ 13 w 36"/>
                <a:gd name="T35" fmla="*/ 7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96">
                  <a:moveTo>
                    <a:pt x="18" y="96"/>
                  </a:moveTo>
                  <a:cubicBezTo>
                    <a:pt x="17" y="96"/>
                    <a:pt x="15" y="95"/>
                    <a:pt x="14" y="94"/>
                  </a:cubicBezTo>
                  <a:cubicBezTo>
                    <a:pt x="2" y="82"/>
                    <a:pt x="2" y="82"/>
                    <a:pt x="2" y="82"/>
                  </a:cubicBezTo>
                  <a:cubicBezTo>
                    <a:pt x="1" y="81"/>
                    <a:pt x="0" y="79"/>
                    <a:pt x="0" y="78"/>
                  </a:cubicBezTo>
                  <a:cubicBezTo>
                    <a:pt x="6" y="6"/>
                    <a:pt x="6" y="6"/>
                    <a:pt x="6" y="6"/>
                  </a:cubicBezTo>
                  <a:cubicBezTo>
                    <a:pt x="7" y="2"/>
                    <a:pt x="9" y="0"/>
                    <a:pt x="12" y="0"/>
                  </a:cubicBezTo>
                  <a:cubicBezTo>
                    <a:pt x="24" y="0"/>
                    <a:pt x="24" y="0"/>
                    <a:pt x="24" y="0"/>
                  </a:cubicBezTo>
                  <a:cubicBezTo>
                    <a:pt x="27" y="0"/>
                    <a:pt x="30" y="2"/>
                    <a:pt x="30" y="6"/>
                  </a:cubicBezTo>
                  <a:cubicBezTo>
                    <a:pt x="36" y="78"/>
                    <a:pt x="36" y="78"/>
                    <a:pt x="36" y="78"/>
                  </a:cubicBezTo>
                  <a:cubicBezTo>
                    <a:pt x="36" y="79"/>
                    <a:pt x="36" y="81"/>
                    <a:pt x="35" y="82"/>
                  </a:cubicBezTo>
                  <a:cubicBezTo>
                    <a:pt x="23" y="94"/>
                    <a:pt x="23" y="94"/>
                    <a:pt x="23" y="94"/>
                  </a:cubicBezTo>
                  <a:cubicBezTo>
                    <a:pt x="21" y="95"/>
                    <a:pt x="20" y="96"/>
                    <a:pt x="18" y="96"/>
                  </a:cubicBezTo>
                  <a:close/>
                  <a:moveTo>
                    <a:pt x="13" y="76"/>
                  </a:moveTo>
                  <a:cubicBezTo>
                    <a:pt x="18" y="82"/>
                    <a:pt x="18" y="82"/>
                    <a:pt x="18" y="82"/>
                  </a:cubicBezTo>
                  <a:cubicBezTo>
                    <a:pt x="24" y="76"/>
                    <a:pt x="24" y="76"/>
                    <a:pt x="24" y="76"/>
                  </a:cubicBezTo>
                  <a:cubicBezTo>
                    <a:pt x="19" y="12"/>
                    <a:pt x="19" y="12"/>
                    <a:pt x="19" y="12"/>
                  </a:cubicBezTo>
                  <a:cubicBezTo>
                    <a:pt x="18" y="12"/>
                    <a:pt x="18" y="12"/>
                    <a:pt x="18" y="12"/>
                  </a:cubicBezTo>
                  <a:lnTo>
                    <a:pt x="13"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23"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13</a:t>
            </a:fld>
            <a:endParaRPr lang="en-US" dirty="0"/>
          </a:p>
        </p:txBody>
      </p:sp>
    </p:spTree>
    <p:extLst>
      <p:ext uri="{BB962C8B-B14F-4D97-AF65-F5344CB8AC3E}">
        <p14:creationId xmlns:p14="http://schemas.microsoft.com/office/powerpoint/2010/main" val="2167089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724325816"/>
              </p:ext>
            </p:extLst>
          </p:nvPr>
        </p:nvGraphicFramePr>
        <p:xfrm>
          <a:off x="457200" y="2763520"/>
          <a:ext cx="9144000" cy="2217323"/>
        </p:xfrm>
        <a:graphic>
          <a:graphicData uri="http://schemas.openxmlformats.org/drawingml/2006/table">
            <a:tbl>
              <a:tblPr firstRow="1" bandRow="1">
                <a:tableStyleId>{5C22544A-7EE6-4342-B048-85BDC9FD1C3A}</a:tableStyleId>
              </a:tblPr>
              <a:tblGrid>
                <a:gridCol w="2207172">
                  <a:extLst>
                    <a:ext uri="{9D8B030D-6E8A-4147-A177-3AD203B41FA5}">
                      <a16:colId xmlns:a16="http://schemas.microsoft.com/office/drawing/2014/main" val="20000"/>
                    </a:ext>
                  </a:extLst>
                </a:gridCol>
                <a:gridCol w="1734207">
                  <a:extLst>
                    <a:ext uri="{9D8B030D-6E8A-4147-A177-3AD203B41FA5}">
                      <a16:colId xmlns:a16="http://schemas.microsoft.com/office/drawing/2014/main" val="20001"/>
                    </a:ext>
                  </a:extLst>
                </a:gridCol>
                <a:gridCol w="1734207">
                  <a:extLst>
                    <a:ext uri="{9D8B030D-6E8A-4147-A177-3AD203B41FA5}">
                      <a16:colId xmlns:a16="http://schemas.microsoft.com/office/drawing/2014/main" val="20002"/>
                    </a:ext>
                  </a:extLst>
                </a:gridCol>
                <a:gridCol w="1734207">
                  <a:extLst>
                    <a:ext uri="{9D8B030D-6E8A-4147-A177-3AD203B41FA5}">
                      <a16:colId xmlns:a16="http://schemas.microsoft.com/office/drawing/2014/main" val="20003"/>
                    </a:ext>
                  </a:extLst>
                </a:gridCol>
                <a:gridCol w="1734207">
                  <a:extLst>
                    <a:ext uri="{9D8B030D-6E8A-4147-A177-3AD203B41FA5}">
                      <a16:colId xmlns:a16="http://schemas.microsoft.com/office/drawing/2014/main" val="20004"/>
                    </a:ext>
                  </a:extLst>
                </a:gridCol>
              </a:tblGrid>
              <a:tr h="1007873">
                <a:tc>
                  <a:txBody>
                    <a:bodyPr/>
                    <a:lstStyle/>
                    <a:p>
                      <a:pPr marL="91440"/>
                      <a:r>
                        <a:rPr lang="en-US" sz="1600" b="1" i="0" dirty="0">
                          <a:solidFill>
                            <a:schemeClr val="bg1"/>
                          </a:solidFill>
                        </a:rPr>
                        <a:t>Type of Coverage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1" i="0" dirty="0">
                          <a:solidFill>
                            <a:schemeClr val="bg1"/>
                          </a:solidFill>
                        </a:rPr>
                        <a:t>Annual Salary </a:t>
                      </a:r>
                    </a:p>
                    <a:p>
                      <a:pPr algn="ctr"/>
                      <a:r>
                        <a:rPr lang="en-US" sz="1600" b="1" i="0" dirty="0">
                          <a:solidFill>
                            <a:schemeClr val="bg1"/>
                          </a:solidFill>
                        </a:rPr>
                        <a:t>$0,000-$39,999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1" i="0" dirty="0">
                          <a:solidFill>
                            <a:schemeClr val="bg1"/>
                          </a:solidFill>
                        </a:rPr>
                        <a:t>Annual Salary </a:t>
                      </a:r>
                    </a:p>
                    <a:p>
                      <a:pPr algn="ctr"/>
                      <a:r>
                        <a:rPr lang="en-US" sz="1600" b="1" i="0" dirty="0">
                          <a:solidFill>
                            <a:schemeClr val="bg1"/>
                          </a:solidFill>
                        </a:rPr>
                        <a:t>$40,000-$59,999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1" i="0" dirty="0">
                          <a:solidFill>
                            <a:schemeClr val="bg1"/>
                          </a:solidFill>
                        </a:rPr>
                        <a:t>Annual Salary </a:t>
                      </a:r>
                    </a:p>
                    <a:p>
                      <a:pPr algn="ctr"/>
                      <a:r>
                        <a:rPr lang="en-US" sz="1600" b="1" i="0" dirty="0">
                          <a:solidFill>
                            <a:schemeClr val="bg1"/>
                          </a:solidFill>
                        </a:rPr>
                        <a:t>$60,000-$79,999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1" i="0" dirty="0">
                          <a:solidFill>
                            <a:schemeClr val="bg1"/>
                          </a:solidFill>
                        </a:rPr>
                        <a:t>Annual Salary </a:t>
                      </a:r>
                    </a:p>
                    <a:p>
                      <a:pPr algn="ctr"/>
                      <a:r>
                        <a:rPr lang="en-US" sz="1600" b="1" i="0" dirty="0">
                          <a:solidFill>
                            <a:schemeClr val="bg1"/>
                          </a:solidFill>
                        </a:rPr>
                        <a:t>$80,000 and up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604725">
                <a:tc>
                  <a:txBody>
                    <a:bodyPr/>
                    <a:lstStyle/>
                    <a:p>
                      <a:pPr marL="91440"/>
                      <a:r>
                        <a:rPr lang="en-US" sz="1600" b="0" i="0" dirty="0">
                          <a:solidFill>
                            <a:srgbClr val="003C71"/>
                          </a:solidFill>
                        </a:rPr>
                        <a:t>Single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$6.32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$56.74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$72.15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$80.96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1"/>
                  </a:ext>
                </a:extLst>
              </a:tr>
              <a:tr h="604725">
                <a:tc>
                  <a:txBody>
                    <a:bodyPr/>
                    <a:lstStyle/>
                    <a:p>
                      <a:pPr marL="91440"/>
                      <a:r>
                        <a:rPr lang="en-US" sz="1600" b="0" i="0" dirty="0">
                          <a:solidFill>
                            <a:srgbClr val="003C71"/>
                          </a:solidFill>
                        </a:rPr>
                        <a:t>Family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$8.20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$106.68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$128.73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b"/>
                      <a:r>
                        <a:rPr lang="en-US" sz="1600" b="0" i="0" u="none" strike="noStrike" dirty="0">
                          <a:solidFill>
                            <a:srgbClr val="003C71"/>
                          </a:solidFill>
                          <a:effectLst/>
                          <a:latin typeface="+mn-lt"/>
                        </a:rPr>
                        <a:t>$161.75 </a:t>
                      </a:r>
                      <a:endParaRPr lang="en-US" sz="1600" b="0" i="0" u="none" strike="noStrike" dirty="0">
                        <a:solidFill>
                          <a:srgbClr val="003C71"/>
                        </a:solidFill>
                        <a:effectLst/>
                        <a:latin typeface="Calibri"/>
                      </a:endParaRPr>
                    </a:p>
                  </a:txBody>
                  <a:tcPr marL="10134" marR="10134" marT="1044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71ACD673-9892-E749-8915-E451E610BF32}"/>
              </a:ext>
            </a:extLst>
          </p:cNvPr>
          <p:cNvSpPr txBox="1"/>
          <p:nvPr/>
        </p:nvSpPr>
        <p:spPr>
          <a:xfrm>
            <a:off x="469541" y="491864"/>
            <a:ext cx="7404459" cy="1077987"/>
          </a:xfrm>
          <a:prstGeom prst="rect">
            <a:avLst/>
          </a:prstGeom>
          <a:noFill/>
        </p:spPr>
        <p:txBody>
          <a:bodyPr wrap="square" lIns="0" tIns="0" rIns="0" bIns="0" rtlCol="0">
            <a:spAutoFit/>
          </a:bodyPr>
          <a:lstStyle/>
          <a:p>
            <a:pPr>
              <a:lnSpc>
                <a:spcPts val="4200"/>
              </a:lnSpc>
            </a:pPr>
            <a:r>
              <a:rPr lang="en-US" sz="3800" b="1" dirty="0">
                <a:solidFill>
                  <a:srgbClr val="003B71"/>
                </a:solidFill>
              </a:rPr>
              <a:t>EMPLOYEE MEDICAL </a:t>
            </a:r>
            <a:br>
              <a:rPr lang="en-US" sz="3800" b="1" dirty="0">
                <a:solidFill>
                  <a:srgbClr val="003B71"/>
                </a:solidFill>
              </a:rPr>
            </a:br>
            <a:r>
              <a:rPr lang="en-US" sz="3800" b="1" dirty="0">
                <a:solidFill>
                  <a:srgbClr val="003B71"/>
                </a:solidFill>
              </a:rPr>
              <a:t>PAYROLL DEDUCTIONS</a:t>
            </a:r>
            <a:endParaRPr lang="en-US" sz="3800" b="1" dirty="0">
              <a:solidFill>
                <a:srgbClr val="003B71"/>
              </a:solidFill>
              <a:latin typeface="Calibri" panose="020F0502020204030204" pitchFamily="34" charset="0"/>
              <a:cs typeface="Calibri" panose="020F0502020204030204" pitchFamily="34" charset="0"/>
            </a:endParaRPr>
          </a:p>
        </p:txBody>
      </p:sp>
      <p:sp>
        <p:nvSpPr>
          <p:cNvPr id="4" name="Oval 3"/>
          <p:cNvSpPr/>
          <p:nvPr/>
        </p:nvSpPr>
        <p:spPr>
          <a:xfrm>
            <a:off x="8090594" y="491865"/>
            <a:ext cx="1498266" cy="14982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
          <p:cNvSpPr txBox="1">
            <a:spLocks/>
          </p:cNvSpPr>
          <p:nvPr/>
        </p:nvSpPr>
        <p:spPr>
          <a:xfrm>
            <a:off x="457200" y="2115821"/>
            <a:ext cx="9131660" cy="431799"/>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a:solidFill>
                  <a:srgbClr val="003B71"/>
                </a:solidFill>
                <a:latin typeface="+mn-lt"/>
              </a:rPr>
              <a:t>2022 Bi-Weekly Payroll Deductions - Signature Deductible 3</a:t>
            </a:r>
          </a:p>
        </p:txBody>
      </p:sp>
      <p:grpSp>
        <p:nvGrpSpPr>
          <p:cNvPr id="14" name="Group 4"/>
          <p:cNvGrpSpPr>
            <a:grpSpLocks noChangeAspect="1"/>
          </p:cNvGrpSpPr>
          <p:nvPr/>
        </p:nvGrpSpPr>
        <p:grpSpPr bwMode="auto">
          <a:xfrm>
            <a:off x="8496033" y="887868"/>
            <a:ext cx="687388" cy="682625"/>
            <a:chOff x="491" y="658"/>
            <a:chExt cx="433" cy="430"/>
          </a:xfrm>
          <a:solidFill>
            <a:schemeClr val="bg1"/>
          </a:solidFill>
        </p:grpSpPr>
        <p:sp>
          <p:nvSpPr>
            <p:cNvPr id="15" name="Freeform 5"/>
            <p:cNvSpPr>
              <a:spLocks noEditPoints="1"/>
            </p:cNvSpPr>
            <p:nvPr/>
          </p:nvSpPr>
          <p:spPr bwMode="auto">
            <a:xfrm>
              <a:off x="704" y="873"/>
              <a:ext cx="220" cy="215"/>
            </a:xfrm>
            <a:custGeom>
              <a:avLst/>
              <a:gdLst>
                <a:gd name="T0" fmla="*/ 72 w 144"/>
                <a:gd name="T1" fmla="*/ 144 h 144"/>
                <a:gd name="T2" fmla="*/ 0 w 144"/>
                <a:gd name="T3" fmla="*/ 72 h 144"/>
                <a:gd name="T4" fmla="*/ 72 w 144"/>
                <a:gd name="T5" fmla="*/ 0 h 144"/>
                <a:gd name="T6" fmla="*/ 144 w 144"/>
                <a:gd name="T7" fmla="*/ 72 h 144"/>
                <a:gd name="T8" fmla="*/ 72 w 144"/>
                <a:gd name="T9" fmla="*/ 144 h 144"/>
                <a:gd name="T10" fmla="*/ 72 w 144"/>
                <a:gd name="T11" fmla="*/ 12 h 144"/>
                <a:gd name="T12" fmla="*/ 12 w 144"/>
                <a:gd name="T13" fmla="*/ 72 h 144"/>
                <a:gd name="T14" fmla="*/ 72 w 144"/>
                <a:gd name="T15" fmla="*/ 132 h 144"/>
                <a:gd name="T16" fmla="*/ 132 w 144"/>
                <a:gd name="T17" fmla="*/ 72 h 144"/>
                <a:gd name="T18" fmla="*/ 72 w 144"/>
                <a:gd name="T19"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144"/>
                  </a:moveTo>
                  <a:cubicBezTo>
                    <a:pt x="32" y="144"/>
                    <a:pt x="0" y="112"/>
                    <a:pt x="0" y="72"/>
                  </a:cubicBezTo>
                  <a:cubicBezTo>
                    <a:pt x="0" y="32"/>
                    <a:pt x="32" y="0"/>
                    <a:pt x="72" y="0"/>
                  </a:cubicBezTo>
                  <a:cubicBezTo>
                    <a:pt x="111" y="0"/>
                    <a:pt x="144" y="32"/>
                    <a:pt x="144" y="72"/>
                  </a:cubicBezTo>
                  <a:cubicBezTo>
                    <a:pt x="144" y="112"/>
                    <a:pt x="111" y="144"/>
                    <a:pt x="72" y="144"/>
                  </a:cubicBezTo>
                  <a:close/>
                  <a:moveTo>
                    <a:pt x="72" y="12"/>
                  </a:moveTo>
                  <a:cubicBezTo>
                    <a:pt x="38" y="12"/>
                    <a:pt x="12" y="39"/>
                    <a:pt x="12" y="72"/>
                  </a:cubicBezTo>
                  <a:cubicBezTo>
                    <a:pt x="12" y="105"/>
                    <a:pt x="38" y="132"/>
                    <a:pt x="72" y="132"/>
                  </a:cubicBezTo>
                  <a:cubicBezTo>
                    <a:pt x="105" y="132"/>
                    <a:pt x="132" y="105"/>
                    <a:pt x="132" y="72"/>
                  </a:cubicBezTo>
                  <a:cubicBezTo>
                    <a:pt x="132" y="39"/>
                    <a:pt x="105" y="12"/>
                    <a:pt x="7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p:nvSpPr>
          <p:spPr bwMode="auto">
            <a:xfrm>
              <a:off x="780" y="926"/>
              <a:ext cx="66" cy="109"/>
            </a:xfrm>
            <a:custGeom>
              <a:avLst/>
              <a:gdLst>
                <a:gd name="T0" fmla="*/ 22 w 43"/>
                <a:gd name="T1" fmla="*/ 73 h 73"/>
                <a:gd name="T2" fmla="*/ 0 w 43"/>
                <a:gd name="T3" fmla="*/ 52 h 73"/>
                <a:gd name="T4" fmla="*/ 6 w 43"/>
                <a:gd name="T5" fmla="*/ 46 h 73"/>
                <a:gd name="T6" fmla="*/ 12 w 43"/>
                <a:gd name="T7" fmla="*/ 52 h 73"/>
                <a:gd name="T8" fmla="*/ 22 w 43"/>
                <a:gd name="T9" fmla="*/ 61 h 73"/>
                <a:gd name="T10" fmla="*/ 31 w 43"/>
                <a:gd name="T11" fmla="*/ 52 h 73"/>
                <a:gd name="T12" fmla="*/ 22 w 43"/>
                <a:gd name="T13" fmla="*/ 42 h 73"/>
                <a:gd name="T14" fmla="*/ 0 w 43"/>
                <a:gd name="T15" fmla="*/ 21 h 73"/>
                <a:gd name="T16" fmla="*/ 22 w 43"/>
                <a:gd name="T17" fmla="*/ 0 h 73"/>
                <a:gd name="T18" fmla="*/ 43 w 43"/>
                <a:gd name="T19" fmla="*/ 21 h 73"/>
                <a:gd name="T20" fmla="*/ 37 w 43"/>
                <a:gd name="T21" fmla="*/ 27 h 73"/>
                <a:gd name="T22" fmla="*/ 31 w 43"/>
                <a:gd name="T23" fmla="*/ 21 h 73"/>
                <a:gd name="T24" fmla="*/ 22 w 43"/>
                <a:gd name="T25" fmla="*/ 12 h 73"/>
                <a:gd name="T26" fmla="*/ 12 w 43"/>
                <a:gd name="T27" fmla="*/ 21 h 73"/>
                <a:gd name="T28" fmla="*/ 22 w 43"/>
                <a:gd name="T29" fmla="*/ 30 h 73"/>
                <a:gd name="T30" fmla="*/ 43 w 43"/>
                <a:gd name="T31" fmla="*/ 52 h 73"/>
                <a:gd name="T32" fmla="*/ 22 w 43"/>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73">
                  <a:moveTo>
                    <a:pt x="22" y="73"/>
                  </a:moveTo>
                  <a:cubicBezTo>
                    <a:pt x="10" y="73"/>
                    <a:pt x="0" y="63"/>
                    <a:pt x="0" y="52"/>
                  </a:cubicBezTo>
                  <a:cubicBezTo>
                    <a:pt x="0" y="48"/>
                    <a:pt x="3" y="46"/>
                    <a:pt x="6" y="46"/>
                  </a:cubicBezTo>
                  <a:cubicBezTo>
                    <a:pt x="10" y="46"/>
                    <a:pt x="12" y="48"/>
                    <a:pt x="12" y="52"/>
                  </a:cubicBezTo>
                  <a:cubicBezTo>
                    <a:pt x="12" y="57"/>
                    <a:pt x="16" y="61"/>
                    <a:pt x="22" y="61"/>
                  </a:cubicBezTo>
                  <a:cubicBezTo>
                    <a:pt x="27" y="61"/>
                    <a:pt x="31" y="57"/>
                    <a:pt x="31" y="52"/>
                  </a:cubicBezTo>
                  <a:cubicBezTo>
                    <a:pt x="31" y="46"/>
                    <a:pt x="27" y="42"/>
                    <a:pt x="22" y="42"/>
                  </a:cubicBezTo>
                  <a:cubicBezTo>
                    <a:pt x="10" y="42"/>
                    <a:pt x="0" y="33"/>
                    <a:pt x="0" y="21"/>
                  </a:cubicBezTo>
                  <a:cubicBezTo>
                    <a:pt x="0" y="9"/>
                    <a:pt x="10" y="0"/>
                    <a:pt x="22" y="0"/>
                  </a:cubicBezTo>
                  <a:cubicBezTo>
                    <a:pt x="33" y="0"/>
                    <a:pt x="43" y="9"/>
                    <a:pt x="43" y="21"/>
                  </a:cubicBezTo>
                  <a:cubicBezTo>
                    <a:pt x="43" y="24"/>
                    <a:pt x="40" y="27"/>
                    <a:pt x="37" y="27"/>
                  </a:cubicBezTo>
                  <a:cubicBezTo>
                    <a:pt x="34" y="27"/>
                    <a:pt x="31" y="24"/>
                    <a:pt x="31" y="21"/>
                  </a:cubicBezTo>
                  <a:cubicBezTo>
                    <a:pt x="31" y="16"/>
                    <a:pt x="27" y="12"/>
                    <a:pt x="22" y="12"/>
                  </a:cubicBezTo>
                  <a:cubicBezTo>
                    <a:pt x="16" y="12"/>
                    <a:pt x="12" y="16"/>
                    <a:pt x="12" y="21"/>
                  </a:cubicBezTo>
                  <a:cubicBezTo>
                    <a:pt x="12" y="26"/>
                    <a:pt x="16" y="30"/>
                    <a:pt x="22" y="30"/>
                  </a:cubicBezTo>
                  <a:cubicBezTo>
                    <a:pt x="33" y="30"/>
                    <a:pt x="43" y="40"/>
                    <a:pt x="43" y="52"/>
                  </a:cubicBezTo>
                  <a:cubicBezTo>
                    <a:pt x="43" y="63"/>
                    <a:pt x="33" y="73"/>
                    <a:pt x="22"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p:cNvSpPr>
            <p:nvPr/>
          </p:nvSpPr>
          <p:spPr bwMode="auto">
            <a:xfrm>
              <a:off x="804" y="1017"/>
              <a:ext cx="19" cy="33"/>
            </a:xfrm>
            <a:custGeom>
              <a:avLst/>
              <a:gdLst>
                <a:gd name="T0" fmla="*/ 6 w 12"/>
                <a:gd name="T1" fmla="*/ 22 h 22"/>
                <a:gd name="T2" fmla="*/ 0 w 12"/>
                <a:gd name="T3" fmla="*/ 16 h 22"/>
                <a:gd name="T4" fmla="*/ 0 w 12"/>
                <a:gd name="T5" fmla="*/ 6 h 22"/>
                <a:gd name="T6" fmla="*/ 6 w 12"/>
                <a:gd name="T7" fmla="*/ 0 h 22"/>
                <a:gd name="T8" fmla="*/ 12 w 12"/>
                <a:gd name="T9" fmla="*/ 6 h 22"/>
                <a:gd name="T10" fmla="*/ 12 w 12"/>
                <a:gd name="T11" fmla="*/ 16 h 22"/>
                <a:gd name="T12" fmla="*/ 6 w 12"/>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2" h="22">
                  <a:moveTo>
                    <a:pt x="6" y="22"/>
                  </a:moveTo>
                  <a:cubicBezTo>
                    <a:pt x="2" y="22"/>
                    <a:pt x="0" y="19"/>
                    <a:pt x="0" y="16"/>
                  </a:cubicBezTo>
                  <a:cubicBezTo>
                    <a:pt x="0" y="6"/>
                    <a:pt x="0" y="6"/>
                    <a:pt x="0" y="6"/>
                  </a:cubicBezTo>
                  <a:cubicBezTo>
                    <a:pt x="0" y="3"/>
                    <a:pt x="2" y="0"/>
                    <a:pt x="6" y="0"/>
                  </a:cubicBezTo>
                  <a:cubicBezTo>
                    <a:pt x="9" y="0"/>
                    <a:pt x="12" y="3"/>
                    <a:pt x="12" y="6"/>
                  </a:cubicBezTo>
                  <a:cubicBezTo>
                    <a:pt x="12" y="16"/>
                    <a:pt x="12" y="16"/>
                    <a:pt x="12" y="16"/>
                  </a:cubicBezTo>
                  <a:cubicBezTo>
                    <a:pt x="12" y="19"/>
                    <a:pt x="9" y="22"/>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p:nvSpPr>
          <p:spPr bwMode="auto">
            <a:xfrm>
              <a:off x="804" y="909"/>
              <a:ext cx="19" cy="35"/>
            </a:xfrm>
            <a:custGeom>
              <a:avLst/>
              <a:gdLst>
                <a:gd name="T0" fmla="*/ 6 w 12"/>
                <a:gd name="T1" fmla="*/ 23 h 23"/>
                <a:gd name="T2" fmla="*/ 0 w 12"/>
                <a:gd name="T3" fmla="*/ 17 h 23"/>
                <a:gd name="T4" fmla="*/ 0 w 12"/>
                <a:gd name="T5" fmla="*/ 6 h 23"/>
                <a:gd name="T6" fmla="*/ 6 w 12"/>
                <a:gd name="T7" fmla="*/ 0 h 23"/>
                <a:gd name="T8" fmla="*/ 12 w 12"/>
                <a:gd name="T9" fmla="*/ 6 h 23"/>
                <a:gd name="T10" fmla="*/ 12 w 12"/>
                <a:gd name="T11" fmla="*/ 17 h 23"/>
                <a:gd name="T12" fmla="*/ 6 w 12"/>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 h="23">
                  <a:moveTo>
                    <a:pt x="6" y="23"/>
                  </a:moveTo>
                  <a:cubicBezTo>
                    <a:pt x="2" y="23"/>
                    <a:pt x="0" y="20"/>
                    <a:pt x="0" y="17"/>
                  </a:cubicBezTo>
                  <a:cubicBezTo>
                    <a:pt x="0" y="6"/>
                    <a:pt x="0" y="6"/>
                    <a:pt x="0" y="6"/>
                  </a:cubicBezTo>
                  <a:cubicBezTo>
                    <a:pt x="0" y="3"/>
                    <a:pt x="2" y="0"/>
                    <a:pt x="6" y="0"/>
                  </a:cubicBezTo>
                  <a:cubicBezTo>
                    <a:pt x="9" y="0"/>
                    <a:pt x="12" y="3"/>
                    <a:pt x="12" y="6"/>
                  </a:cubicBezTo>
                  <a:cubicBezTo>
                    <a:pt x="12" y="17"/>
                    <a:pt x="12" y="17"/>
                    <a:pt x="12" y="17"/>
                  </a:cubicBezTo>
                  <a:cubicBezTo>
                    <a:pt x="12" y="20"/>
                    <a:pt x="9" y="23"/>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noEditPoints="1"/>
            </p:cNvSpPr>
            <p:nvPr/>
          </p:nvSpPr>
          <p:spPr bwMode="auto">
            <a:xfrm>
              <a:off x="528" y="658"/>
              <a:ext cx="147" cy="144"/>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2 h 96"/>
                <a:gd name="T12" fmla="*/ 12 w 96"/>
                <a:gd name="T13" fmla="*/ 48 h 96"/>
                <a:gd name="T14" fmla="*/ 48 w 96"/>
                <a:gd name="T15" fmla="*/ 84 h 96"/>
                <a:gd name="T16" fmla="*/ 84 w 96"/>
                <a:gd name="T17" fmla="*/ 48 h 96"/>
                <a:gd name="T18" fmla="*/ 48 w 96"/>
                <a:gd name="T19"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12"/>
                  </a:moveTo>
                  <a:cubicBezTo>
                    <a:pt x="28" y="12"/>
                    <a:pt x="12" y="28"/>
                    <a:pt x="12" y="48"/>
                  </a:cubicBezTo>
                  <a:cubicBezTo>
                    <a:pt x="12" y="68"/>
                    <a:pt x="28" y="84"/>
                    <a:pt x="48" y="84"/>
                  </a:cubicBezTo>
                  <a:cubicBezTo>
                    <a:pt x="68" y="84"/>
                    <a:pt x="84" y="68"/>
                    <a:pt x="84" y="48"/>
                  </a:cubicBezTo>
                  <a:cubicBezTo>
                    <a:pt x="84" y="28"/>
                    <a:pt x="68" y="12"/>
                    <a:pt x="4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noEditPoints="1"/>
            </p:cNvSpPr>
            <p:nvPr/>
          </p:nvSpPr>
          <p:spPr bwMode="auto">
            <a:xfrm>
              <a:off x="491" y="820"/>
              <a:ext cx="220" cy="268"/>
            </a:xfrm>
            <a:custGeom>
              <a:avLst/>
              <a:gdLst>
                <a:gd name="T0" fmla="*/ 96 w 144"/>
                <a:gd name="T1" fmla="*/ 180 h 180"/>
                <a:gd name="T2" fmla="*/ 48 w 144"/>
                <a:gd name="T3" fmla="*/ 180 h 180"/>
                <a:gd name="T4" fmla="*/ 42 w 144"/>
                <a:gd name="T5" fmla="*/ 174 h 180"/>
                <a:gd name="T6" fmla="*/ 42 w 144"/>
                <a:gd name="T7" fmla="*/ 99 h 180"/>
                <a:gd name="T8" fmla="*/ 0 w 144"/>
                <a:gd name="T9" fmla="*/ 6 h 180"/>
                <a:gd name="T10" fmla="*/ 6 w 144"/>
                <a:gd name="T11" fmla="*/ 0 h 180"/>
                <a:gd name="T12" fmla="*/ 138 w 144"/>
                <a:gd name="T13" fmla="*/ 0 h 180"/>
                <a:gd name="T14" fmla="*/ 144 w 144"/>
                <a:gd name="T15" fmla="*/ 6 h 180"/>
                <a:gd name="T16" fmla="*/ 102 w 144"/>
                <a:gd name="T17" fmla="*/ 99 h 180"/>
                <a:gd name="T18" fmla="*/ 102 w 144"/>
                <a:gd name="T19" fmla="*/ 174 h 180"/>
                <a:gd name="T20" fmla="*/ 96 w 144"/>
                <a:gd name="T21" fmla="*/ 180 h 180"/>
                <a:gd name="T22" fmla="*/ 54 w 144"/>
                <a:gd name="T23" fmla="*/ 168 h 180"/>
                <a:gd name="T24" fmla="*/ 90 w 144"/>
                <a:gd name="T25" fmla="*/ 168 h 180"/>
                <a:gd name="T26" fmla="*/ 90 w 144"/>
                <a:gd name="T27" fmla="*/ 96 h 180"/>
                <a:gd name="T28" fmla="*/ 93 w 144"/>
                <a:gd name="T29" fmla="*/ 91 h 180"/>
                <a:gd name="T30" fmla="*/ 132 w 144"/>
                <a:gd name="T31" fmla="*/ 12 h 180"/>
                <a:gd name="T32" fmla="*/ 12 w 144"/>
                <a:gd name="T33" fmla="*/ 12 h 180"/>
                <a:gd name="T34" fmla="*/ 51 w 144"/>
                <a:gd name="T35" fmla="*/ 91 h 180"/>
                <a:gd name="T36" fmla="*/ 54 w 144"/>
                <a:gd name="T37" fmla="*/ 96 h 180"/>
                <a:gd name="T38" fmla="*/ 54 w 144"/>
                <a:gd name="T39"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80">
                  <a:moveTo>
                    <a:pt x="96" y="180"/>
                  </a:moveTo>
                  <a:cubicBezTo>
                    <a:pt x="48" y="180"/>
                    <a:pt x="48" y="180"/>
                    <a:pt x="48" y="180"/>
                  </a:cubicBezTo>
                  <a:cubicBezTo>
                    <a:pt x="45" y="180"/>
                    <a:pt x="42" y="177"/>
                    <a:pt x="42" y="174"/>
                  </a:cubicBezTo>
                  <a:cubicBezTo>
                    <a:pt x="42" y="99"/>
                    <a:pt x="42" y="99"/>
                    <a:pt x="42" y="99"/>
                  </a:cubicBezTo>
                  <a:cubicBezTo>
                    <a:pt x="16" y="82"/>
                    <a:pt x="0" y="49"/>
                    <a:pt x="0" y="6"/>
                  </a:cubicBezTo>
                  <a:cubicBezTo>
                    <a:pt x="0" y="3"/>
                    <a:pt x="3" y="0"/>
                    <a:pt x="6" y="0"/>
                  </a:cubicBezTo>
                  <a:cubicBezTo>
                    <a:pt x="138" y="0"/>
                    <a:pt x="138" y="0"/>
                    <a:pt x="138" y="0"/>
                  </a:cubicBezTo>
                  <a:cubicBezTo>
                    <a:pt x="142" y="0"/>
                    <a:pt x="144" y="3"/>
                    <a:pt x="144" y="6"/>
                  </a:cubicBezTo>
                  <a:cubicBezTo>
                    <a:pt x="144" y="49"/>
                    <a:pt x="129" y="82"/>
                    <a:pt x="102" y="99"/>
                  </a:cubicBezTo>
                  <a:cubicBezTo>
                    <a:pt x="102" y="174"/>
                    <a:pt x="102" y="174"/>
                    <a:pt x="102" y="174"/>
                  </a:cubicBezTo>
                  <a:cubicBezTo>
                    <a:pt x="102" y="177"/>
                    <a:pt x="100" y="180"/>
                    <a:pt x="96" y="180"/>
                  </a:cubicBezTo>
                  <a:close/>
                  <a:moveTo>
                    <a:pt x="54" y="168"/>
                  </a:moveTo>
                  <a:cubicBezTo>
                    <a:pt x="90" y="168"/>
                    <a:pt x="90" y="168"/>
                    <a:pt x="90" y="168"/>
                  </a:cubicBezTo>
                  <a:cubicBezTo>
                    <a:pt x="90" y="96"/>
                    <a:pt x="90" y="96"/>
                    <a:pt x="90" y="96"/>
                  </a:cubicBezTo>
                  <a:cubicBezTo>
                    <a:pt x="90" y="94"/>
                    <a:pt x="92" y="92"/>
                    <a:pt x="93" y="91"/>
                  </a:cubicBezTo>
                  <a:cubicBezTo>
                    <a:pt x="117" y="77"/>
                    <a:pt x="131" y="49"/>
                    <a:pt x="132" y="12"/>
                  </a:cubicBezTo>
                  <a:cubicBezTo>
                    <a:pt x="12" y="12"/>
                    <a:pt x="12" y="12"/>
                    <a:pt x="12" y="12"/>
                  </a:cubicBezTo>
                  <a:cubicBezTo>
                    <a:pt x="14" y="49"/>
                    <a:pt x="28" y="77"/>
                    <a:pt x="51" y="91"/>
                  </a:cubicBezTo>
                  <a:cubicBezTo>
                    <a:pt x="53" y="92"/>
                    <a:pt x="54" y="94"/>
                    <a:pt x="54" y="96"/>
                  </a:cubicBezTo>
                  <a:lnTo>
                    <a:pt x="54"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noEditPoints="1"/>
            </p:cNvSpPr>
            <p:nvPr/>
          </p:nvSpPr>
          <p:spPr bwMode="auto">
            <a:xfrm>
              <a:off x="574" y="820"/>
              <a:ext cx="55" cy="143"/>
            </a:xfrm>
            <a:custGeom>
              <a:avLst/>
              <a:gdLst>
                <a:gd name="T0" fmla="*/ 18 w 36"/>
                <a:gd name="T1" fmla="*/ 96 h 96"/>
                <a:gd name="T2" fmla="*/ 14 w 36"/>
                <a:gd name="T3" fmla="*/ 94 h 96"/>
                <a:gd name="T4" fmla="*/ 2 w 36"/>
                <a:gd name="T5" fmla="*/ 82 h 96"/>
                <a:gd name="T6" fmla="*/ 0 w 36"/>
                <a:gd name="T7" fmla="*/ 78 h 96"/>
                <a:gd name="T8" fmla="*/ 6 w 36"/>
                <a:gd name="T9" fmla="*/ 6 h 96"/>
                <a:gd name="T10" fmla="*/ 12 w 36"/>
                <a:gd name="T11" fmla="*/ 0 h 96"/>
                <a:gd name="T12" fmla="*/ 24 w 36"/>
                <a:gd name="T13" fmla="*/ 0 h 96"/>
                <a:gd name="T14" fmla="*/ 30 w 36"/>
                <a:gd name="T15" fmla="*/ 6 h 96"/>
                <a:gd name="T16" fmla="*/ 36 w 36"/>
                <a:gd name="T17" fmla="*/ 78 h 96"/>
                <a:gd name="T18" fmla="*/ 35 w 36"/>
                <a:gd name="T19" fmla="*/ 82 h 96"/>
                <a:gd name="T20" fmla="*/ 23 w 36"/>
                <a:gd name="T21" fmla="*/ 94 h 96"/>
                <a:gd name="T22" fmla="*/ 18 w 36"/>
                <a:gd name="T23" fmla="*/ 96 h 96"/>
                <a:gd name="T24" fmla="*/ 13 w 36"/>
                <a:gd name="T25" fmla="*/ 76 h 96"/>
                <a:gd name="T26" fmla="*/ 18 w 36"/>
                <a:gd name="T27" fmla="*/ 82 h 96"/>
                <a:gd name="T28" fmla="*/ 24 w 36"/>
                <a:gd name="T29" fmla="*/ 76 h 96"/>
                <a:gd name="T30" fmla="*/ 19 w 36"/>
                <a:gd name="T31" fmla="*/ 12 h 96"/>
                <a:gd name="T32" fmla="*/ 18 w 36"/>
                <a:gd name="T33" fmla="*/ 12 h 96"/>
                <a:gd name="T34" fmla="*/ 13 w 36"/>
                <a:gd name="T35" fmla="*/ 7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96">
                  <a:moveTo>
                    <a:pt x="18" y="96"/>
                  </a:moveTo>
                  <a:cubicBezTo>
                    <a:pt x="17" y="96"/>
                    <a:pt x="15" y="95"/>
                    <a:pt x="14" y="94"/>
                  </a:cubicBezTo>
                  <a:cubicBezTo>
                    <a:pt x="2" y="82"/>
                    <a:pt x="2" y="82"/>
                    <a:pt x="2" y="82"/>
                  </a:cubicBezTo>
                  <a:cubicBezTo>
                    <a:pt x="1" y="81"/>
                    <a:pt x="0" y="79"/>
                    <a:pt x="0" y="78"/>
                  </a:cubicBezTo>
                  <a:cubicBezTo>
                    <a:pt x="6" y="6"/>
                    <a:pt x="6" y="6"/>
                    <a:pt x="6" y="6"/>
                  </a:cubicBezTo>
                  <a:cubicBezTo>
                    <a:pt x="7" y="2"/>
                    <a:pt x="9" y="0"/>
                    <a:pt x="12" y="0"/>
                  </a:cubicBezTo>
                  <a:cubicBezTo>
                    <a:pt x="24" y="0"/>
                    <a:pt x="24" y="0"/>
                    <a:pt x="24" y="0"/>
                  </a:cubicBezTo>
                  <a:cubicBezTo>
                    <a:pt x="27" y="0"/>
                    <a:pt x="30" y="2"/>
                    <a:pt x="30" y="6"/>
                  </a:cubicBezTo>
                  <a:cubicBezTo>
                    <a:pt x="36" y="78"/>
                    <a:pt x="36" y="78"/>
                    <a:pt x="36" y="78"/>
                  </a:cubicBezTo>
                  <a:cubicBezTo>
                    <a:pt x="36" y="79"/>
                    <a:pt x="36" y="81"/>
                    <a:pt x="35" y="82"/>
                  </a:cubicBezTo>
                  <a:cubicBezTo>
                    <a:pt x="23" y="94"/>
                    <a:pt x="23" y="94"/>
                    <a:pt x="23" y="94"/>
                  </a:cubicBezTo>
                  <a:cubicBezTo>
                    <a:pt x="21" y="95"/>
                    <a:pt x="20" y="96"/>
                    <a:pt x="18" y="96"/>
                  </a:cubicBezTo>
                  <a:close/>
                  <a:moveTo>
                    <a:pt x="13" y="76"/>
                  </a:moveTo>
                  <a:cubicBezTo>
                    <a:pt x="18" y="82"/>
                    <a:pt x="18" y="82"/>
                    <a:pt x="18" y="82"/>
                  </a:cubicBezTo>
                  <a:cubicBezTo>
                    <a:pt x="24" y="76"/>
                    <a:pt x="24" y="76"/>
                    <a:pt x="24" y="76"/>
                  </a:cubicBezTo>
                  <a:cubicBezTo>
                    <a:pt x="19" y="12"/>
                    <a:pt x="19" y="12"/>
                    <a:pt x="19" y="12"/>
                  </a:cubicBezTo>
                  <a:cubicBezTo>
                    <a:pt x="18" y="12"/>
                    <a:pt x="18" y="12"/>
                    <a:pt x="18" y="12"/>
                  </a:cubicBezTo>
                  <a:lnTo>
                    <a:pt x="13"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23"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14</a:t>
            </a:fld>
            <a:endParaRPr lang="en-US" dirty="0"/>
          </a:p>
        </p:txBody>
      </p:sp>
    </p:spTree>
    <p:extLst>
      <p:ext uri="{BB962C8B-B14F-4D97-AF65-F5344CB8AC3E}">
        <p14:creationId xmlns:p14="http://schemas.microsoft.com/office/powerpoint/2010/main" val="2384648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497431" y="3311355"/>
            <a:ext cx="2233748" cy="2233748"/>
            <a:chOff x="7112728" y="3311355"/>
            <a:chExt cx="2233748" cy="2233748"/>
          </a:xfrm>
        </p:grpSpPr>
        <p:sp>
          <p:nvSpPr>
            <p:cNvPr id="15" name="Pie 14"/>
            <p:cNvSpPr/>
            <p:nvPr/>
          </p:nvSpPr>
          <p:spPr>
            <a:xfrm>
              <a:off x="7115340" y="3323058"/>
              <a:ext cx="2231136" cy="2222045"/>
            </a:xfrm>
            <a:prstGeom prst="pie">
              <a:avLst>
                <a:gd name="adj1" fmla="val 0"/>
                <a:gd name="adj2" fmla="val 1080564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3" name="Straight Connector 32"/>
            <p:cNvCxnSpPr/>
            <p:nvPr/>
          </p:nvCxnSpPr>
          <p:spPr>
            <a:xfrm>
              <a:off x="7112728" y="4428229"/>
              <a:ext cx="22337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e 26"/>
            <p:cNvSpPr/>
            <p:nvPr/>
          </p:nvSpPr>
          <p:spPr>
            <a:xfrm flipV="1">
              <a:off x="7115340" y="3311355"/>
              <a:ext cx="2231136" cy="2222045"/>
            </a:xfrm>
            <a:prstGeom prst="pie">
              <a:avLst>
                <a:gd name="adj1" fmla="val 0"/>
                <a:gd name="adj2" fmla="val 1080564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11" name="Table 10"/>
          <p:cNvGraphicFramePr>
            <a:graphicFrameLocks noGrp="1"/>
          </p:cNvGraphicFramePr>
          <p:nvPr>
            <p:extLst>
              <p:ext uri="{D42A27DB-BD31-4B8C-83A1-F6EECF244321}">
                <p14:modId xmlns:p14="http://schemas.microsoft.com/office/powerpoint/2010/main" val="735909212"/>
              </p:ext>
            </p:extLst>
          </p:nvPr>
        </p:nvGraphicFramePr>
        <p:xfrm>
          <a:off x="457200" y="1934634"/>
          <a:ext cx="8588829" cy="4731174"/>
        </p:xfrm>
        <a:graphic>
          <a:graphicData uri="http://schemas.openxmlformats.org/drawingml/2006/table">
            <a:tbl>
              <a:tblPr firstRow="1" bandRow="1">
                <a:tableStyleId>{5C22544A-7EE6-4342-B048-85BDC9FD1C3A}</a:tableStyleId>
              </a:tblPr>
              <a:tblGrid>
                <a:gridCol w="2464176">
                  <a:extLst>
                    <a:ext uri="{9D8B030D-6E8A-4147-A177-3AD203B41FA5}">
                      <a16:colId xmlns:a16="http://schemas.microsoft.com/office/drawing/2014/main" val="20000"/>
                    </a:ext>
                  </a:extLst>
                </a:gridCol>
                <a:gridCol w="3231574">
                  <a:extLst>
                    <a:ext uri="{9D8B030D-6E8A-4147-A177-3AD203B41FA5}">
                      <a16:colId xmlns:a16="http://schemas.microsoft.com/office/drawing/2014/main" val="20001"/>
                    </a:ext>
                  </a:extLst>
                </a:gridCol>
                <a:gridCol w="2893079">
                  <a:extLst>
                    <a:ext uri="{9D8B030D-6E8A-4147-A177-3AD203B41FA5}">
                      <a16:colId xmlns:a16="http://schemas.microsoft.com/office/drawing/2014/main" val="20002"/>
                    </a:ext>
                  </a:extLst>
                </a:gridCol>
              </a:tblGrid>
              <a:tr h="500889">
                <a:tc>
                  <a:txBody>
                    <a:bodyPr/>
                    <a:lstStyle/>
                    <a:p>
                      <a:pPr algn="l"/>
                      <a:r>
                        <a:rPr lang="en-US" sz="2000" cap="all" baseline="0" dirty="0">
                          <a:solidFill>
                            <a:srgbClr val="003C71"/>
                          </a:solidFill>
                        </a:rPr>
                        <a:t>Preventive Services</a:t>
                      </a:r>
                    </a:p>
                  </a:txBody>
                  <a:tcPr marL="0" marR="100584" marT="51816" marB="51816" anchor="ctr">
                    <a:lnL w="12700" cmpd="sng">
                      <a:noFill/>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n-US" sz="2000" cap="all" baseline="0" dirty="0">
                          <a:solidFill>
                            <a:schemeClr val="accent6"/>
                          </a:solidFill>
                        </a:rPr>
                        <a:t>Other Services</a:t>
                      </a:r>
                    </a:p>
                  </a:txBody>
                  <a:tcPr marL="100584" marR="100584" marT="51816" marB="51816" anchor="ctr">
                    <a:lnL w="1905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0"/>
                  </a:ext>
                </a:extLst>
              </a:tr>
              <a:tr h="449072">
                <a:tc>
                  <a:txBody>
                    <a:bodyPr/>
                    <a:lstStyle/>
                    <a:p>
                      <a:endParaRPr lang="en-US" sz="2300" dirty="0"/>
                    </a:p>
                  </a:txBody>
                  <a:tcPr marL="100584" marR="100584" marT="51816" marB="51816">
                    <a:lnL w="12700" cmpd="sng">
                      <a:noFill/>
                    </a:lnL>
                    <a:lnR w="190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i="0" dirty="0">
                          <a:solidFill>
                            <a:schemeClr val="bg2"/>
                          </a:solidFill>
                        </a:rPr>
                        <a:t>Until deductible amount</a:t>
                      </a:r>
                      <a:r>
                        <a:rPr lang="en-US" sz="1600" b="1" i="0" baseline="0" dirty="0">
                          <a:solidFill>
                            <a:schemeClr val="bg2"/>
                          </a:solidFill>
                        </a:rPr>
                        <a:t> </a:t>
                      </a:r>
                      <a:br>
                        <a:rPr lang="en-US" sz="1600" b="1" i="0" baseline="0" dirty="0">
                          <a:solidFill>
                            <a:schemeClr val="bg2"/>
                          </a:solidFill>
                        </a:rPr>
                      </a:br>
                      <a:r>
                        <a:rPr lang="en-US" sz="1600" b="1" i="0" baseline="0" dirty="0">
                          <a:solidFill>
                            <a:schemeClr val="bg2"/>
                          </a:solidFill>
                        </a:rPr>
                        <a:t>is reached</a:t>
                      </a:r>
                      <a:endParaRPr lang="en-US" sz="1600" b="1" i="0" dirty="0">
                        <a:solidFill>
                          <a:schemeClr val="bg2"/>
                        </a:solidFill>
                      </a:endParaRPr>
                    </a:p>
                  </a:txBody>
                  <a:tcPr marL="100584" marR="100584" marT="51816" marB="51816">
                    <a:lnL w="1905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i="0" dirty="0">
                          <a:solidFill>
                            <a:schemeClr val="bg2"/>
                          </a:solidFill>
                        </a:rPr>
                        <a:t>After deductible amount </a:t>
                      </a:r>
                      <a:br>
                        <a:rPr lang="en-US" sz="1600" b="1" i="0" dirty="0">
                          <a:solidFill>
                            <a:schemeClr val="bg2"/>
                          </a:solidFill>
                        </a:rPr>
                      </a:br>
                      <a:r>
                        <a:rPr lang="en-US" sz="1600" b="1" i="0" dirty="0">
                          <a:solidFill>
                            <a:schemeClr val="bg2"/>
                          </a:solidFill>
                        </a:rPr>
                        <a:t>is reached</a:t>
                      </a:r>
                    </a:p>
                  </a:txBody>
                  <a:tcPr marL="100584" marR="100584" marT="51816" marB="51816">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03821">
                <a:tc>
                  <a:txBody>
                    <a:bodyPr/>
                    <a:lstStyle/>
                    <a:p>
                      <a:endParaRPr lang="en-US" sz="2300" dirty="0"/>
                    </a:p>
                  </a:txBody>
                  <a:tcPr marL="100584" marR="100584" marT="51816" marB="51816">
                    <a:lnL w="12700" cmpd="sng">
                      <a:noFill/>
                    </a:lnL>
                    <a:lnR w="190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l"/>
                      <a:endParaRPr lang="en-US" sz="1600" b="1" i="1" dirty="0">
                        <a:solidFill>
                          <a:srgbClr val="003C71"/>
                        </a:solidFill>
                      </a:endParaRPr>
                    </a:p>
                  </a:txBody>
                  <a:tcPr marL="100584" marR="100584" marT="51816" marB="51816">
                    <a:lnL w="1905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600" b="1" i="1" dirty="0">
                        <a:solidFill>
                          <a:srgbClr val="003C71"/>
                        </a:solidFill>
                      </a:endParaRPr>
                    </a:p>
                  </a:txBody>
                  <a:tcPr marL="100584" marR="100584" marT="51816" marB="51816">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29056">
                <a:tc>
                  <a:txBody>
                    <a:bodyPr/>
                    <a:lstStyle/>
                    <a:p>
                      <a:endParaRPr lang="en-US" sz="2300" dirty="0"/>
                    </a:p>
                  </a:txBody>
                  <a:tcPr marL="100584" marR="100584" marT="51816" marB="51816">
                    <a:lnL w="12700" cmpd="sng">
                      <a:noFill/>
                    </a:lnL>
                    <a:lnR w="190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solidFill>
                          <a:effectLst/>
                          <a:uLnTx/>
                          <a:uFillTx/>
                          <a:latin typeface="+mn-lt"/>
                          <a:ea typeface="+mn-ea"/>
                          <a:cs typeface="+mn-cs"/>
                        </a:rPr>
                        <a:t>You pay a deductible up </a:t>
                      </a:r>
                      <a:br>
                        <a:rPr kumimoji="0" lang="en-US" sz="1600" b="1" i="0" u="none" strike="noStrike" kern="1200" cap="none" spc="0" normalizeH="0" baseline="0" noProof="0" dirty="0">
                          <a:ln>
                            <a:noFill/>
                          </a:ln>
                          <a:solidFill>
                            <a:schemeClr val="bg2"/>
                          </a:solidFill>
                          <a:effectLst/>
                          <a:uLnTx/>
                          <a:uFillTx/>
                          <a:latin typeface="+mn-lt"/>
                          <a:ea typeface="+mn-ea"/>
                          <a:cs typeface="+mn-cs"/>
                        </a:rPr>
                      </a:br>
                      <a:r>
                        <a:rPr kumimoji="0" lang="en-US" sz="1600" b="1" i="0" u="none" strike="noStrike" kern="1200" cap="none" spc="0" normalizeH="0" baseline="0" noProof="0" dirty="0">
                          <a:ln>
                            <a:noFill/>
                          </a:ln>
                          <a:solidFill>
                            <a:schemeClr val="bg2"/>
                          </a:solidFill>
                          <a:effectLst/>
                          <a:uLnTx/>
                          <a:uFillTx/>
                          <a:latin typeface="+mn-lt"/>
                          <a:ea typeface="+mn-ea"/>
                          <a:cs typeface="+mn-cs"/>
                        </a:rPr>
                        <a:t>to a certain amount</a:t>
                      </a:r>
                    </a:p>
                  </a:txBody>
                  <a:tcPr marL="100584" marR="100584" marT="51816" marB="51816">
                    <a:lnL w="1905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C71"/>
                          </a:solidFill>
                          <a:effectLst/>
                          <a:uLnTx/>
                          <a:uFillTx/>
                          <a:latin typeface="+mn-lt"/>
                          <a:ea typeface="+mn-ea"/>
                          <a:cs typeface="+mn-cs"/>
                        </a:rPr>
                        <a:t>Once the deductible amount is reached, you pay a copay or coinsurance</a:t>
                      </a:r>
                      <a:endParaRPr kumimoji="0" lang="en-US" sz="1600" b="1" i="0" u="none" strike="noStrike" kern="1200" cap="none" spc="0" normalizeH="0" baseline="0" noProof="0" dirty="0">
                        <a:ln>
                          <a:noFill/>
                        </a:ln>
                        <a:solidFill>
                          <a:srgbClr val="C00000"/>
                        </a:solidFill>
                        <a:effectLst/>
                        <a:uLnTx/>
                        <a:uFillTx/>
                        <a:latin typeface="+mn-lt"/>
                        <a:ea typeface="+mn-ea"/>
                        <a:cs typeface="+mn-cs"/>
                      </a:endParaRPr>
                    </a:p>
                  </a:txBody>
                  <a:tcPr marL="100584" marR="100584" marT="51816" marB="51816">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 name="Right Triangle 1">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ACD673-9892-E749-8915-E451E610BF32}"/>
              </a:ext>
            </a:extLst>
          </p:cNvPr>
          <p:cNvSpPr txBox="1"/>
          <p:nvPr/>
        </p:nvSpPr>
        <p:spPr>
          <a:xfrm>
            <a:off x="457200" y="491864"/>
            <a:ext cx="5626459" cy="1077218"/>
          </a:xfrm>
          <a:prstGeom prst="rect">
            <a:avLst/>
          </a:prstGeom>
          <a:noFill/>
        </p:spPr>
        <p:txBody>
          <a:bodyPr wrap="square" lIns="0" tIns="0" rIns="0" bIns="0" rtlCol="0">
            <a:spAutoFit/>
          </a:bodyPr>
          <a:lstStyle/>
          <a:p>
            <a:pPr>
              <a:lnSpc>
                <a:spcPts val="4200"/>
              </a:lnSpc>
            </a:pPr>
            <a:r>
              <a:rPr lang="en-US" sz="3800" b="1" dirty="0">
                <a:solidFill>
                  <a:schemeClr val="accent1"/>
                </a:solidFill>
              </a:rPr>
              <a:t>EXAMPLE OF HOW A DEDUCTIBLE PLAN WORKS</a:t>
            </a:r>
          </a:p>
        </p:txBody>
      </p:sp>
      <p:sp>
        <p:nvSpPr>
          <p:cNvPr id="9" name="TextBox 8"/>
          <p:cNvSpPr txBox="1"/>
          <p:nvPr/>
        </p:nvSpPr>
        <p:spPr>
          <a:xfrm>
            <a:off x="720337" y="6646487"/>
            <a:ext cx="2447544" cy="184666"/>
          </a:xfrm>
          <a:prstGeom prst="rect">
            <a:avLst/>
          </a:prstGeom>
          <a:noFill/>
        </p:spPr>
        <p:txBody>
          <a:bodyPr wrap="square" lIns="0" tIns="0" rIns="0" bIns="0" rtlCol="0">
            <a:spAutoFit/>
          </a:bodyPr>
          <a:lstStyle/>
          <a:p>
            <a:r>
              <a:rPr lang="en-US" sz="1200" i="1" dirty="0">
                <a:solidFill>
                  <a:schemeClr val="accent2"/>
                </a:solidFill>
              </a:rPr>
              <a:t>Health Insurance Company Pays</a:t>
            </a:r>
          </a:p>
        </p:txBody>
      </p:sp>
      <p:sp>
        <p:nvSpPr>
          <p:cNvPr id="10" name="TextBox 9"/>
          <p:cNvSpPr txBox="1"/>
          <p:nvPr/>
        </p:nvSpPr>
        <p:spPr>
          <a:xfrm>
            <a:off x="3126142" y="6646487"/>
            <a:ext cx="2447544" cy="184666"/>
          </a:xfrm>
          <a:prstGeom prst="rect">
            <a:avLst/>
          </a:prstGeom>
          <a:noFill/>
        </p:spPr>
        <p:txBody>
          <a:bodyPr wrap="square" lIns="0" tIns="0" rIns="0" bIns="0" rtlCol="0">
            <a:spAutoFit/>
          </a:bodyPr>
          <a:lstStyle/>
          <a:p>
            <a:r>
              <a:rPr lang="en-US" sz="1200" i="1" dirty="0">
                <a:solidFill>
                  <a:schemeClr val="accent2"/>
                </a:solidFill>
              </a:rPr>
              <a:t>You Pay</a:t>
            </a:r>
          </a:p>
        </p:txBody>
      </p:sp>
      <p:sp>
        <p:nvSpPr>
          <p:cNvPr id="25" name="Oval 24"/>
          <p:cNvSpPr/>
          <p:nvPr/>
        </p:nvSpPr>
        <p:spPr>
          <a:xfrm>
            <a:off x="469542" y="3311355"/>
            <a:ext cx="2233748" cy="22337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Health Insurance Company Pays 100%</a:t>
            </a:r>
          </a:p>
        </p:txBody>
      </p:sp>
      <p:cxnSp>
        <p:nvCxnSpPr>
          <p:cNvPr id="26" name="Straight Connector 25"/>
          <p:cNvCxnSpPr/>
          <p:nvPr/>
        </p:nvCxnSpPr>
        <p:spPr>
          <a:xfrm>
            <a:off x="3044734" y="2426664"/>
            <a:ext cx="0" cy="4023360"/>
          </a:xfrm>
          <a:prstGeom prst="line">
            <a:avLst/>
          </a:prstGeom>
          <a:ln w="38100">
            <a:solidFill>
              <a:schemeClr val="accent6">
                <a:alpha val="50196"/>
              </a:schemeClr>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3396910" y="3311355"/>
            <a:ext cx="2233748" cy="223374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You Pay</a:t>
            </a:r>
          </a:p>
          <a:p>
            <a:pPr algn="ctr"/>
            <a:r>
              <a:rPr lang="en-US" sz="3200" b="1" dirty="0">
                <a:solidFill>
                  <a:schemeClr val="bg1"/>
                </a:solidFill>
              </a:rPr>
              <a:t>100%</a:t>
            </a:r>
          </a:p>
        </p:txBody>
      </p:sp>
      <p:sp>
        <p:nvSpPr>
          <p:cNvPr id="31" name="TextBox 30"/>
          <p:cNvSpPr txBox="1"/>
          <p:nvPr/>
        </p:nvSpPr>
        <p:spPr>
          <a:xfrm>
            <a:off x="6857965" y="4588737"/>
            <a:ext cx="1515292" cy="738664"/>
          </a:xfrm>
          <a:prstGeom prst="rect">
            <a:avLst/>
          </a:prstGeom>
          <a:noFill/>
        </p:spPr>
        <p:txBody>
          <a:bodyPr wrap="square" rtlCol="0">
            <a:spAutoFit/>
          </a:bodyPr>
          <a:lstStyle/>
          <a:p>
            <a:pPr algn="ctr"/>
            <a:r>
              <a:rPr lang="en-US" sz="1400" b="1" dirty="0">
                <a:solidFill>
                  <a:schemeClr val="bg1"/>
                </a:solidFill>
              </a:rPr>
              <a:t>Health Insurance Company Pays a Percentage</a:t>
            </a:r>
            <a:endParaRPr lang="en-US" sz="1400" b="1" dirty="0">
              <a:solidFill>
                <a:srgbClr val="C00000"/>
              </a:solidFill>
            </a:endParaRPr>
          </a:p>
        </p:txBody>
      </p:sp>
      <p:cxnSp>
        <p:nvCxnSpPr>
          <p:cNvPr id="35" name="Straight Connector 34">
            <a:extLst>
              <a:ext uri="{FF2B5EF4-FFF2-40B4-BE49-F238E27FC236}">
                <a16:creationId xmlns:a16="http://schemas.microsoft.com/office/drawing/2014/main" id="{6E3E62FE-EF49-E143-BC9D-5D189B5C046B}"/>
              </a:ext>
            </a:extLst>
          </p:cNvPr>
          <p:cNvCxnSpPr>
            <a:cxnSpLocks/>
          </p:cNvCxnSpPr>
          <p:nvPr/>
        </p:nvCxnSpPr>
        <p:spPr>
          <a:xfrm flipH="1">
            <a:off x="469541" y="2426664"/>
            <a:ext cx="859536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7200" y="6646811"/>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861854" y="6646811"/>
            <a:ext cx="182880" cy="1828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995125" y="3539511"/>
            <a:ext cx="1240972" cy="738664"/>
          </a:xfrm>
          <a:prstGeom prst="rect">
            <a:avLst/>
          </a:prstGeom>
          <a:noFill/>
        </p:spPr>
        <p:txBody>
          <a:bodyPr wrap="square" rtlCol="0">
            <a:spAutoFit/>
          </a:bodyPr>
          <a:lstStyle/>
          <a:p>
            <a:pPr algn="ctr"/>
            <a:r>
              <a:rPr lang="en-US" sz="1400" b="1" dirty="0">
                <a:solidFill>
                  <a:schemeClr val="bg1"/>
                </a:solidFill>
              </a:rPr>
              <a:t>You Pay</a:t>
            </a:r>
          </a:p>
          <a:p>
            <a:pPr algn="ctr"/>
            <a:r>
              <a:rPr lang="en-US" sz="1400" b="1" dirty="0">
                <a:solidFill>
                  <a:schemeClr val="bg1"/>
                </a:solidFill>
              </a:rPr>
              <a:t>a Copay or Coinsurance</a:t>
            </a:r>
          </a:p>
        </p:txBody>
      </p:sp>
      <p:sp>
        <p:nvSpPr>
          <p:cNvPr id="23"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29"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15</a:t>
            </a:fld>
            <a:endParaRPr lang="en-US" dirty="0"/>
          </a:p>
        </p:txBody>
      </p:sp>
      <p:pic>
        <p:nvPicPr>
          <p:cNvPr id="38" name="Picture 37">
            <a:extLst>
              <a:ext uri="{FF2B5EF4-FFF2-40B4-BE49-F238E27FC236}">
                <a16:creationId xmlns:a16="http://schemas.microsoft.com/office/drawing/2014/main" id="{2CB07DC0-78E4-45B8-9C6B-CC75053220A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62558" y="613298"/>
            <a:ext cx="2037047" cy="812530"/>
          </a:xfrm>
          <a:prstGeom prst="rect">
            <a:avLst/>
          </a:prstGeom>
        </p:spPr>
      </p:pic>
    </p:spTree>
    <p:extLst>
      <p:ext uri="{BB962C8B-B14F-4D97-AF65-F5344CB8AC3E}">
        <p14:creationId xmlns:p14="http://schemas.microsoft.com/office/powerpoint/2010/main" val="1390818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55F1-41C4-CC47-A88C-05807819EFD0}"/>
              </a:ext>
            </a:extLst>
          </p:cNvPr>
          <p:cNvSpPr>
            <a:spLocks noGrp="1"/>
          </p:cNvSpPr>
          <p:nvPr>
            <p:ph type="title"/>
          </p:nvPr>
        </p:nvSpPr>
        <p:spPr/>
        <p:txBody>
          <a:bodyPr/>
          <a:lstStyle/>
          <a:p>
            <a:r>
              <a:rPr lang="en-US" dirty="0"/>
              <a:t>Health Savings Account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3504" y="2486526"/>
            <a:ext cx="5285874" cy="5285874"/>
          </a:xfrm>
          <a:prstGeom prst="rect">
            <a:avLst/>
          </a:prstGeom>
        </p:spPr>
      </p:pic>
    </p:spTree>
    <p:extLst>
      <p:ext uri="{BB962C8B-B14F-4D97-AF65-F5344CB8AC3E}">
        <p14:creationId xmlns:p14="http://schemas.microsoft.com/office/powerpoint/2010/main" val="3110216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ight Triangle 93">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4294967295"/>
          </p:nvPr>
        </p:nvSpPr>
        <p:spPr>
          <a:xfrm>
            <a:off x="468877" y="1800874"/>
            <a:ext cx="7375652" cy="923330"/>
          </a:xfrm>
        </p:spPr>
        <p:txBody>
          <a:bodyPr>
            <a:noAutofit/>
          </a:bodyPr>
          <a:lstStyle/>
          <a:p>
            <a:pPr marL="0" lvl="0" indent="0">
              <a:buNone/>
            </a:pPr>
            <a:r>
              <a:rPr lang="en-US" sz="2000" dirty="0">
                <a:solidFill>
                  <a:srgbClr val="4D4D4E"/>
                </a:solidFill>
              </a:rPr>
              <a:t>Health savings accounts (HSAs) are a great way to save money and efficiently pay for medical expenses. HSAs are tax-advantaged savings accounts that accompany high deductible health plans (HDHPs). </a:t>
            </a:r>
          </a:p>
        </p:txBody>
      </p:sp>
      <p:graphicFrame>
        <p:nvGraphicFramePr>
          <p:cNvPr id="14" name="Table 13"/>
          <p:cNvGraphicFramePr>
            <a:graphicFrameLocks noGrp="1"/>
          </p:cNvGraphicFramePr>
          <p:nvPr>
            <p:extLst>
              <p:ext uri="{D42A27DB-BD31-4B8C-83A1-F6EECF244321}">
                <p14:modId xmlns:p14="http://schemas.microsoft.com/office/powerpoint/2010/main" val="3490467011"/>
              </p:ext>
            </p:extLst>
          </p:nvPr>
        </p:nvGraphicFramePr>
        <p:xfrm>
          <a:off x="7061200" y="2936934"/>
          <a:ext cx="2529840" cy="3700272"/>
        </p:xfrm>
        <a:graphic>
          <a:graphicData uri="http://schemas.openxmlformats.org/drawingml/2006/table">
            <a:tbl>
              <a:tblPr firstRow="1" bandRow="1">
                <a:tableStyleId>{5C22544A-7EE6-4342-B048-85BDC9FD1C3A}</a:tableStyleId>
              </a:tblPr>
              <a:tblGrid>
                <a:gridCol w="2529840">
                  <a:extLst>
                    <a:ext uri="{9D8B030D-6E8A-4147-A177-3AD203B41FA5}">
                      <a16:colId xmlns:a16="http://schemas.microsoft.com/office/drawing/2014/main" val="20000"/>
                    </a:ext>
                  </a:extLst>
                </a:gridCol>
              </a:tblGrid>
              <a:tr h="640081">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all" spc="100" normalizeH="0" baseline="0" noProof="0" dirty="0">
                          <a:ln>
                            <a:noFill/>
                          </a:ln>
                          <a:solidFill>
                            <a:srgbClr val="003C71"/>
                          </a:solidFill>
                          <a:effectLst/>
                          <a:uLnTx/>
                          <a:uFillTx/>
                          <a:latin typeface="+mn-lt"/>
                          <a:ea typeface="+mn-ea"/>
                          <a:cs typeface="+mn-cs"/>
                        </a:rPr>
                        <a:t>Triple Tax </a:t>
                      </a:r>
                      <a:br>
                        <a:rPr kumimoji="0" lang="en-US" sz="2000" b="1" i="0" u="none" strike="noStrike" kern="1200" cap="all" spc="100" normalizeH="0" baseline="0" noProof="0" dirty="0">
                          <a:ln>
                            <a:noFill/>
                          </a:ln>
                          <a:solidFill>
                            <a:srgbClr val="003C71"/>
                          </a:solidFill>
                          <a:effectLst/>
                          <a:uLnTx/>
                          <a:uFillTx/>
                          <a:latin typeface="+mn-lt"/>
                          <a:ea typeface="+mn-ea"/>
                          <a:cs typeface="+mn-cs"/>
                        </a:rPr>
                      </a:br>
                      <a:r>
                        <a:rPr kumimoji="0" lang="en-US" sz="2000" b="1" i="0" u="none" strike="noStrike" kern="1200" cap="all" spc="100" normalizeH="0" baseline="0" noProof="0" dirty="0">
                          <a:ln>
                            <a:noFill/>
                          </a:ln>
                          <a:solidFill>
                            <a:srgbClr val="003C71"/>
                          </a:solidFill>
                          <a:effectLst/>
                          <a:uLnTx/>
                          <a:uFillTx/>
                          <a:latin typeface="+mn-lt"/>
                          <a:ea typeface="+mn-ea"/>
                          <a:cs typeface="+mn-cs"/>
                        </a:rPr>
                        <a:t>HSA Savings</a:t>
                      </a:r>
                      <a:endParaRPr kumimoji="0" lang="en-US" sz="1600" b="0" i="0" u="none" strike="noStrike" kern="1200" cap="all" spc="100" normalizeH="0" baseline="0" noProof="0" dirty="0">
                        <a:ln>
                          <a:noFill/>
                        </a:ln>
                        <a:solidFill>
                          <a:srgbClr val="003C71"/>
                        </a:solidFill>
                        <a:effectLst/>
                        <a:uLnTx/>
                        <a:uFillTx/>
                        <a:latin typeface="+mn-lt"/>
                        <a:ea typeface="+mn-ea"/>
                        <a:cs typeface="+mn-cs"/>
                      </a:endParaRPr>
                    </a:p>
                  </a:txBody>
                  <a:tcPr marL="100584" marR="100584" marT="51816" marB="5181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alpha val="10000"/>
                      </a:schemeClr>
                    </a:solidFill>
                  </a:tcPr>
                </a:tc>
                <a:extLst>
                  <a:ext uri="{0D108BD9-81ED-4DB2-BD59-A6C34878D82A}">
                    <a16:rowId xmlns:a16="http://schemas.microsoft.com/office/drawing/2014/main" val="10000"/>
                  </a:ext>
                </a:extLst>
              </a:tr>
              <a:tr h="995680">
                <a:tc>
                  <a:txBody>
                    <a:bodyPr/>
                    <a:lstStyle/>
                    <a:p>
                      <a:pPr marL="9144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BAFD4"/>
                          </a:solidFill>
                          <a:effectLst/>
                          <a:uLnTx/>
                          <a:uFillTx/>
                          <a:latin typeface="+mn-lt"/>
                          <a:ea typeface="+mn-ea"/>
                          <a:cs typeface="+mn-cs"/>
                        </a:rPr>
                        <a:t>Pre-Tax</a:t>
                      </a:r>
                    </a:p>
                    <a:p>
                      <a:pPr marL="9144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C71"/>
                          </a:solidFill>
                          <a:effectLst/>
                          <a:uLnTx/>
                          <a:uFillTx/>
                          <a:latin typeface="+mn-lt"/>
                          <a:ea typeface="+mn-ea"/>
                          <a:cs typeface="+mn-cs"/>
                        </a:rPr>
                        <a:t>Funds are not subject </a:t>
                      </a:r>
                      <a:br>
                        <a:rPr kumimoji="0" lang="en-US" sz="1600" b="0" i="0" u="none" strike="noStrike" kern="1200" cap="none" spc="0" normalizeH="0" baseline="0" noProof="0" dirty="0">
                          <a:ln>
                            <a:noFill/>
                          </a:ln>
                          <a:solidFill>
                            <a:srgbClr val="003C71"/>
                          </a:solidFill>
                          <a:effectLst/>
                          <a:uLnTx/>
                          <a:uFillTx/>
                          <a:latin typeface="+mn-lt"/>
                          <a:ea typeface="+mn-ea"/>
                          <a:cs typeface="+mn-cs"/>
                        </a:rPr>
                      </a:br>
                      <a:r>
                        <a:rPr kumimoji="0" lang="en-US" sz="1600" b="0" i="0" u="none" strike="noStrike" kern="1200" cap="none" spc="0" normalizeH="0" baseline="0" noProof="0" dirty="0">
                          <a:ln>
                            <a:noFill/>
                          </a:ln>
                          <a:solidFill>
                            <a:srgbClr val="003C71"/>
                          </a:solidFill>
                          <a:effectLst/>
                          <a:uLnTx/>
                          <a:uFillTx/>
                          <a:latin typeface="+mn-lt"/>
                          <a:ea typeface="+mn-ea"/>
                          <a:cs typeface="+mn-cs"/>
                        </a:rPr>
                        <a:t>to income tax</a:t>
                      </a:r>
                    </a:p>
                  </a:txBody>
                  <a:tcPr marL="100584" marR="100584" marT="51816" marB="51816">
                    <a:lnL w="19050" cap="flat" cmpd="sng" algn="ctr">
                      <a:noFill/>
                      <a:prstDash val="solid"/>
                      <a:round/>
                      <a:headEnd type="none" w="med" len="med"/>
                      <a:tailEnd type="none" w="med" len="med"/>
                    </a:lnL>
                    <a:lnR w="190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2">
                        <a:alpha val="10000"/>
                      </a:schemeClr>
                    </a:solidFill>
                  </a:tcPr>
                </a:tc>
                <a:extLst>
                  <a:ext uri="{0D108BD9-81ED-4DB2-BD59-A6C34878D82A}">
                    <a16:rowId xmlns:a16="http://schemas.microsoft.com/office/drawing/2014/main" val="10001"/>
                  </a:ext>
                </a:extLst>
              </a:tr>
              <a:tr h="995680">
                <a:tc>
                  <a:txBody>
                    <a:bodyPr/>
                    <a:lstStyle/>
                    <a:p>
                      <a:pPr marL="9144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BAFD4"/>
                          </a:solidFill>
                          <a:effectLst/>
                          <a:uLnTx/>
                          <a:uFillTx/>
                          <a:latin typeface="+mn-lt"/>
                          <a:ea typeface="+mn-ea"/>
                          <a:cs typeface="+mn-cs"/>
                        </a:rPr>
                        <a:t>Tax-Deferred</a:t>
                      </a:r>
                    </a:p>
                    <a:p>
                      <a:pPr marL="9144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C71"/>
                          </a:solidFill>
                          <a:effectLst/>
                          <a:uLnTx/>
                          <a:uFillTx/>
                          <a:latin typeface="+mn-lt"/>
                          <a:ea typeface="+mn-ea"/>
                          <a:cs typeface="+mn-cs"/>
                        </a:rPr>
                        <a:t>Money grows without being taxed</a:t>
                      </a:r>
                    </a:p>
                  </a:txBody>
                  <a:tcPr marL="100584" marR="100584" marT="51816" marB="51816">
                    <a:lnL w="19050" cap="flat" cmpd="sng" algn="ctr">
                      <a:noFill/>
                      <a:prstDash val="solid"/>
                      <a:round/>
                      <a:headEnd type="none" w="med" len="med"/>
                      <a:tailEnd type="none" w="med" len="med"/>
                    </a:lnL>
                    <a:lnR w="190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2">
                        <a:alpha val="10000"/>
                      </a:schemeClr>
                    </a:solidFill>
                  </a:tcPr>
                </a:tc>
                <a:extLst>
                  <a:ext uri="{0D108BD9-81ED-4DB2-BD59-A6C34878D82A}">
                    <a16:rowId xmlns:a16="http://schemas.microsoft.com/office/drawing/2014/main" val="10002"/>
                  </a:ext>
                </a:extLst>
              </a:tr>
              <a:tr h="995680">
                <a:tc>
                  <a:txBody>
                    <a:bodyPr/>
                    <a:lstStyle/>
                    <a:p>
                      <a:pPr marL="9144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BAFD4"/>
                          </a:solidFill>
                          <a:effectLst/>
                          <a:uLnTx/>
                          <a:uFillTx/>
                          <a:latin typeface="+mn-lt"/>
                          <a:ea typeface="+mn-ea"/>
                          <a:cs typeface="+mn-cs"/>
                        </a:rPr>
                        <a:t>Tax-Free</a:t>
                      </a:r>
                    </a:p>
                    <a:p>
                      <a:pPr marL="9144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C71"/>
                          </a:solidFill>
                          <a:effectLst/>
                          <a:uLnTx/>
                          <a:uFillTx/>
                          <a:latin typeface="+mn-lt"/>
                          <a:ea typeface="+mn-ea"/>
                          <a:cs typeface="+mn-cs"/>
                        </a:rPr>
                        <a:t>Withdrawals for qualified medical expenses</a:t>
                      </a:r>
                    </a:p>
                  </a:txBody>
                  <a:tcPr marL="100584" marR="100584" marT="51816" marB="51816">
                    <a:lnL w="19050" cap="flat" cmpd="sng" algn="ctr">
                      <a:noFill/>
                      <a:prstDash val="solid"/>
                      <a:round/>
                      <a:headEnd type="none" w="med" len="med"/>
                      <a:tailEnd type="none" w="med" len="med"/>
                    </a:lnL>
                    <a:lnR w="19050" cap="flat" cmpd="sng" algn="ctr">
                      <a:noFill/>
                      <a:prstDash val="solid"/>
                      <a:round/>
                      <a:headEnd type="none" w="med" len="med"/>
                      <a:tailEnd type="none" w="med" len="med"/>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alpha val="10000"/>
                      </a:schemeClr>
                    </a:solidFill>
                  </a:tcPr>
                </a:tc>
                <a:extLst>
                  <a:ext uri="{0D108BD9-81ED-4DB2-BD59-A6C34878D82A}">
                    <a16:rowId xmlns:a16="http://schemas.microsoft.com/office/drawing/2014/main" val="10003"/>
                  </a:ext>
                </a:extLst>
              </a:tr>
            </a:tbl>
          </a:graphicData>
        </a:graphic>
      </p:graphicFrame>
      <p:sp>
        <p:nvSpPr>
          <p:cNvPr id="19" name="TextBox 18">
            <a:extLst>
              <a:ext uri="{FF2B5EF4-FFF2-40B4-BE49-F238E27FC236}">
                <a16:creationId xmlns:a16="http://schemas.microsoft.com/office/drawing/2014/main" id="{71ACD673-9892-E749-8915-E451E610BF32}"/>
              </a:ext>
            </a:extLst>
          </p:cNvPr>
          <p:cNvSpPr txBox="1"/>
          <p:nvPr/>
        </p:nvSpPr>
        <p:spPr>
          <a:xfrm>
            <a:off x="468877" y="491864"/>
            <a:ext cx="5626459" cy="1077218"/>
          </a:xfrm>
          <a:prstGeom prst="rect">
            <a:avLst/>
          </a:prstGeom>
          <a:noFill/>
        </p:spPr>
        <p:txBody>
          <a:bodyPr wrap="square" lIns="0" tIns="0" rIns="0" bIns="0" rtlCol="0">
            <a:spAutoFit/>
          </a:bodyPr>
          <a:lstStyle/>
          <a:p>
            <a:pPr>
              <a:lnSpc>
                <a:spcPts val="4200"/>
              </a:lnSpc>
            </a:pPr>
            <a:r>
              <a:rPr lang="en-US" sz="3800" b="1" dirty="0">
                <a:solidFill>
                  <a:schemeClr val="tx2"/>
                </a:solidFill>
              </a:rPr>
              <a:t>WHAT IS A HEALTH </a:t>
            </a:r>
            <a:br>
              <a:rPr lang="en-US" sz="3800" b="1" dirty="0">
                <a:solidFill>
                  <a:schemeClr val="tx2"/>
                </a:solidFill>
              </a:rPr>
            </a:br>
            <a:r>
              <a:rPr lang="en-US" sz="3800" b="1" dirty="0">
                <a:solidFill>
                  <a:schemeClr val="tx2"/>
                </a:solidFill>
              </a:rPr>
              <a:t>SAVINGS ACCOUNT (HSA)?</a:t>
            </a:r>
            <a:endParaRPr lang="en-US" sz="3800" b="1" dirty="0">
              <a:solidFill>
                <a:schemeClr val="tx2"/>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F7775CF6-16CF-AA4C-A17D-1E4F2861F35A}"/>
              </a:ext>
            </a:extLst>
          </p:cNvPr>
          <p:cNvSpPr txBox="1"/>
          <p:nvPr/>
        </p:nvSpPr>
        <p:spPr>
          <a:xfrm>
            <a:off x="1361941" y="3424580"/>
            <a:ext cx="2339067" cy="738664"/>
          </a:xfrm>
          <a:prstGeom prst="rect">
            <a:avLst/>
          </a:prstGeom>
          <a:noFill/>
        </p:spPr>
        <p:txBody>
          <a:bodyPr wrap="square" lIns="0" tIns="0" rIns="0" bIns="0" rtlCol="0">
            <a:spAutoFit/>
          </a:bodyPr>
          <a:lstStyle/>
          <a:p>
            <a:pPr marL="91440" lvl="0" defTabSz="914400">
              <a:defRPr/>
            </a:pPr>
            <a:r>
              <a:rPr lang="en-US" sz="1600" b="1" dirty="0">
                <a:solidFill>
                  <a:srgbClr val="7BAFD4"/>
                </a:solidFill>
              </a:rPr>
              <a:t>Ownership </a:t>
            </a:r>
          </a:p>
          <a:p>
            <a:pPr marL="91440" lvl="0" defTabSz="914400">
              <a:defRPr/>
            </a:pPr>
            <a:r>
              <a:rPr lang="en-US" sz="1600" dirty="0">
                <a:solidFill>
                  <a:srgbClr val="003C71"/>
                </a:solidFill>
              </a:rPr>
              <a:t>Funds remain in the account from year to year</a:t>
            </a:r>
          </a:p>
        </p:txBody>
      </p:sp>
      <p:sp>
        <p:nvSpPr>
          <p:cNvPr id="22" name="TextBox 21">
            <a:extLst>
              <a:ext uri="{FF2B5EF4-FFF2-40B4-BE49-F238E27FC236}">
                <a16:creationId xmlns:a16="http://schemas.microsoft.com/office/drawing/2014/main" id="{F7775CF6-16CF-AA4C-A17D-1E4F2861F35A}"/>
              </a:ext>
            </a:extLst>
          </p:cNvPr>
          <p:cNvSpPr txBox="1"/>
          <p:nvPr/>
        </p:nvSpPr>
        <p:spPr>
          <a:xfrm>
            <a:off x="1361941" y="4401057"/>
            <a:ext cx="2191477" cy="738664"/>
          </a:xfrm>
          <a:prstGeom prst="rect">
            <a:avLst/>
          </a:prstGeom>
          <a:noFill/>
        </p:spPr>
        <p:txBody>
          <a:bodyPr wrap="square" lIns="0" tIns="0" rIns="0" bIns="0" rtlCol="0">
            <a:spAutoFit/>
          </a:bodyPr>
          <a:lstStyle/>
          <a:p>
            <a:pPr marL="91440" lvl="0" defTabSz="914400">
              <a:defRPr/>
            </a:pPr>
            <a:r>
              <a:rPr lang="en-US" sz="1600" b="1" dirty="0">
                <a:solidFill>
                  <a:srgbClr val="7BAFD4"/>
                </a:solidFill>
              </a:rPr>
              <a:t>Affordability</a:t>
            </a:r>
          </a:p>
          <a:p>
            <a:pPr marL="91440" lvl="0" defTabSz="914400">
              <a:defRPr/>
            </a:pPr>
            <a:r>
              <a:rPr lang="en-US" sz="1600" dirty="0">
                <a:solidFill>
                  <a:srgbClr val="003C71"/>
                </a:solidFill>
              </a:rPr>
              <a:t>Lower health insurance premiums</a:t>
            </a:r>
          </a:p>
        </p:txBody>
      </p:sp>
      <p:sp>
        <p:nvSpPr>
          <p:cNvPr id="23" name="TextBox 22">
            <a:extLst>
              <a:ext uri="{FF2B5EF4-FFF2-40B4-BE49-F238E27FC236}">
                <a16:creationId xmlns:a16="http://schemas.microsoft.com/office/drawing/2014/main" id="{F7775CF6-16CF-AA4C-A17D-1E4F2861F35A}"/>
              </a:ext>
            </a:extLst>
          </p:cNvPr>
          <p:cNvSpPr txBox="1"/>
          <p:nvPr/>
        </p:nvSpPr>
        <p:spPr>
          <a:xfrm>
            <a:off x="1361941" y="5377534"/>
            <a:ext cx="2191477" cy="738664"/>
          </a:xfrm>
          <a:prstGeom prst="rect">
            <a:avLst/>
          </a:prstGeom>
          <a:noFill/>
        </p:spPr>
        <p:txBody>
          <a:bodyPr wrap="square" lIns="0" tIns="0" rIns="0" bIns="0" rtlCol="0">
            <a:spAutoFit/>
          </a:bodyPr>
          <a:lstStyle/>
          <a:p>
            <a:pPr marL="91440" lvl="0" defTabSz="914400">
              <a:defRPr/>
            </a:pPr>
            <a:r>
              <a:rPr lang="en-US" sz="1600" b="1" dirty="0">
                <a:solidFill>
                  <a:srgbClr val="7BAFD4"/>
                </a:solidFill>
              </a:rPr>
              <a:t>Control</a:t>
            </a:r>
          </a:p>
          <a:p>
            <a:pPr marL="91440" lvl="0" defTabSz="914400">
              <a:defRPr/>
            </a:pPr>
            <a:r>
              <a:rPr lang="en-US" sz="1600" dirty="0">
                <a:solidFill>
                  <a:srgbClr val="003C71"/>
                </a:solidFill>
              </a:rPr>
              <a:t>You decide how to utilize your account</a:t>
            </a:r>
          </a:p>
        </p:txBody>
      </p:sp>
      <p:sp>
        <p:nvSpPr>
          <p:cNvPr id="25" name="TextBox 24"/>
          <p:cNvSpPr txBox="1"/>
          <p:nvPr/>
        </p:nvSpPr>
        <p:spPr>
          <a:xfrm>
            <a:off x="469540" y="2936934"/>
            <a:ext cx="4851759" cy="369332"/>
          </a:xfrm>
          <a:prstGeom prst="rect">
            <a:avLst/>
          </a:prstGeom>
          <a:noFill/>
        </p:spPr>
        <p:txBody>
          <a:bodyPr wrap="square" lIns="0" tIns="0" rIns="0" bIns="0" rtlCol="0">
            <a:spAutoFit/>
          </a:bodyPr>
          <a:lstStyle/>
          <a:p>
            <a:r>
              <a:rPr lang="en-US" sz="2400" b="1" dirty="0">
                <a:solidFill>
                  <a:srgbClr val="003B71"/>
                </a:solidFill>
              </a:rPr>
              <a:t>HSA ADVANTAGES</a:t>
            </a:r>
          </a:p>
        </p:txBody>
      </p:sp>
      <p:sp>
        <p:nvSpPr>
          <p:cNvPr id="31" name="TextBox 30">
            <a:extLst>
              <a:ext uri="{FF2B5EF4-FFF2-40B4-BE49-F238E27FC236}">
                <a16:creationId xmlns:a16="http://schemas.microsoft.com/office/drawing/2014/main" id="{F7775CF6-16CF-AA4C-A17D-1E4F2861F35A}"/>
              </a:ext>
            </a:extLst>
          </p:cNvPr>
          <p:cNvSpPr txBox="1"/>
          <p:nvPr/>
        </p:nvSpPr>
        <p:spPr>
          <a:xfrm>
            <a:off x="4592754" y="3424580"/>
            <a:ext cx="2290646" cy="738664"/>
          </a:xfrm>
          <a:prstGeom prst="rect">
            <a:avLst/>
          </a:prstGeom>
          <a:noFill/>
        </p:spPr>
        <p:txBody>
          <a:bodyPr wrap="square" lIns="0" tIns="0" rIns="0" bIns="0" rtlCol="0">
            <a:spAutoFit/>
          </a:bodyPr>
          <a:lstStyle/>
          <a:p>
            <a:pPr marL="91440" lvl="0" defTabSz="914400">
              <a:defRPr/>
            </a:pPr>
            <a:r>
              <a:rPr lang="en-US" sz="1600" b="1" dirty="0">
                <a:solidFill>
                  <a:srgbClr val="7BAFD4"/>
                </a:solidFill>
              </a:rPr>
              <a:t>Security</a:t>
            </a:r>
          </a:p>
          <a:p>
            <a:pPr marL="91440" lvl="0" defTabSz="914400">
              <a:defRPr/>
            </a:pPr>
            <a:r>
              <a:rPr lang="en-US" sz="1600" dirty="0">
                <a:solidFill>
                  <a:srgbClr val="003C71"/>
                </a:solidFill>
              </a:rPr>
              <a:t>Protect against high or unexpected medical bills</a:t>
            </a:r>
          </a:p>
        </p:txBody>
      </p:sp>
      <p:grpSp>
        <p:nvGrpSpPr>
          <p:cNvPr id="40" name="Group 78"/>
          <p:cNvGrpSpPr>
            <a:grpSpLocks noChangeAspect="1"/>
          </p:cNvGrpSpPr>
          <p:nvPr/>
        </p:nvGrpSpPr>
        <p:grpSpPr bwMode="auto">
          <a:xfrm>
            <a:off x="469540" y="3663485"/>
            <a:ext cx="640080" cy="390117"/>
            <a:chOff x="1551" y="2020"/>
            <a:chExt cx="443" cy="270"/>
          </a:xfrm>
          <a:solidFill>
            <a:schemeClr val="bg2"/>
          </a:solidFill>
        </p:grpSpPr>
        <p:sp>
          <p:nvSpPr>
            <p:cNvPr id="41" name="Freeform 79"/>
            <p:cNvSpPr>
              <a:spLocks/>
            </p:cNvSpPr>
            <p:nvPr/>
          </p:nvSpPr>
          <p:spPr bwMode="auto">
            <a:xfrm>
              <a:off x="1773" y="2073"/>
              <a:ext cx="221" cy="91"/>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80"/>
            <p:cNvSpPr>
              <a:spLocks/>
            </p:cNvSpPr>
            <p:nvPr/>
          </p:nvSpPr>
          <p:spPr bwMode="auto">
            <a:xfrm>
              <a:off x="1773" y="2109"/>
              <a:ext cx="221" cy="91"/>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81"/>
            <p:cNvSpPr>
              <a:spLocks/>
            </p:cNvSpPr>
            <p:nvPr/>
          </p:nvSpPr>
          <p:spPr bwMode="auto">
            <a:xfrm>
              <a:off x="1773" y="2144"/>
              <a:ext cx="221" cy="92"/>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2"/>
            <p:cNvSpPr>
              <a:spLocks/>
            </p:cNvSpPr>
            <p:nvPr/>
          </p:nvSpPr>
          <p:spPr bwMode="auto">
            <a:xfrm>
              <a:off x="1773" y="2180"/>
              <a:ext cx="221" cy="92"/>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83"/>
            <p:cNvSpPr>
              <a:spLocks noEditPoints="1"/>
            </p:cNvSpPr>
            <p:nvPr/>
          </p:nvSpPr>
          <p:spPr bwMode="auto">
            <a:xfrm>
              <a:off x="1644" y="2020"/>
              <a:ext cx="258" cy="270"/>
            </a:xfrm>
            <a:custGeom>
              <a:avLst/>
              <a:gdLst>
                <a:gd name="T0" fmla="*/ 90 w 168"/>
                <a:gd name="T1" fmla="*/ 180 h 180"/>
                <a:gd name="T2" fmla="*/ 6 w 168"/>
                <a:gd name="T3" fmla="*/ 180 h 180"/>
                <a:gd name="T4" fmla="*/ 0 w 168"/>
                <a:gd name="T5" fmla="*/ 174 h 180"/>
                <a:gd name="T6" fmla="*/ 0 w 168"/>
                <a:gd name="T7" fmla="*/ 60 h 180"/>
                <a:gd name="T8" fmla="*/ 2 w 168"/>
                <a:gd name="T9" fmla="*/ 55 h 180"/>
                <a:gd name="T10" fmla="*/ 74 w 168"/>
                <a:gd name="T11" fmla="*/ 1 h 180"/>
                <a:gd name="T12" fmla="*/ 78 w 168"/>
                <a:gd name="T13" fmla="*/ 0 h 180"/>
                <a:gd name="T14" fmla="*/ 162 w 168"/>
                <a:gd name="T15" fmla="*/ 0 h 180"/>
                <a:gd name="T16" fmla="*/ 167 w 168"/>
                <a:gd name="T17" fmla="*/ 4 h 180"/>
                <a:gd name="T18" fmla="*/ 165 w 168"/>
                <a:gd name="T19" fmla="*/ 11 h 180"/>
                <a:gd name="T20" fmla="*/ 96 w 168"/>
                <a:gd name="T21" fmla="*/ 63 h 180"/>
                <a:gd name="T22" fmla="*/ 96 w 168"/>
                <a:gd name="T23" fmla="*/ 174 h 180"/>
                <a:gd name="T24" fmla="*/ 90 w 168"/>
                <a:gd name="T25" fmla="*/ 180 h 180"/>
                <a:gd name="T26" fmla="*/ 12 w 168"/>
                <a:gd name="T27" fmla="*/ 168 h 180"/>
                <a:gd name="T28" fmla="*/ 84 w 168"/>
                <a:gd name="T29" fmla="*/ 168 h 180"/>
                <a:gd name="T30" fmla="*/ 84 w 168"/>
                <a:gd name="T31" fmla="*/ 60 h 180"/>
                <a:gd name="T32" fmla="*/ 86 w 168"/>
                <a:gd name="T33" fmla="*/ 55 h 180"/>
                <a:gd name="T34" fmla="*/ 144 w 168"/>
                <a:gd name="T35" fmla="*/ 12 h 180"/>
                <a:gd name="T36" fmla="*/ 80 w 168"/>
                <a:gd name="T37" fmla="*/ 12 h 180"/>
                <a:gd name="T38" fmla="*/ 12 w 168"/>
                <a:gd name="T39" fmla="*/ 63 h 180"/>
                <a:gd name="T40" fmla="*/ 12 w 168"/>
                <a:gd name="T41"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80">
                  <a:moveTo>
                    <a:pt x="90" y="180"/>
                  </a:moveTo>
                  <a:cubicBezTo>
                    <a:pt x="6" y="180"/>
                    <a:pt x="6" y="180"/>
                    <a:pt x="6" y="180"/>
                  </a:cubicBezTo>
                  <a:cubicBezTo>
                    <a:pt x="2" y="180"/>
                    <a:pt x="0" y="177"/>
                    <a:pt x="0" y="174"/>
                  </a:cubicBezTo>
                  <a:cubicBezTo>
                    <a:pt x="0" y="60"/>
                    <a:pt x="0" y="60"/>
                    <a:pt x="0" y="60"/>
                  </a:cubicBezTo>
                  <a:cubicBezTo>
                    <a:pt x="0" y="58"/>
                    <a:pt x="1" y="56"/>
                    <a:pt x="2" y="55"/>
                  </a:cubicBezTo>
                  <a:cubicBezTo>
                    <a:pt x="74" y="1"/>
                    <a:pt x="74" y="1"/>
                    <a:pt x="74" y="1"/>
                  </a:cubicBezTo>
                  <a:cubicBezTo>
                    <a:pt x="75" y="0"/>
                    <a:pt x="76" y="0"/>
                    <a:pt x="78" y="0"/>
                  </a:cubicBezTo>
                  <a:cubicBezTo>
                    <a:pt x="162" y="0"/>
                    <a:pt x="162" y="0"/>
                    <a:pt x="162" y="0"/>
                  </a:cubicBezTo>
                  <a:cubicBezTo>
                    <a:pt x="164" y="0"/>
                    <a:pt x="167" y="2"/>
                    <a:pt x="167" y="4"/>
                  </a:cubicBezTo>
                  <a:cubicBezTo>
                    <a:pt x="168" y="7"/>
                    <a:pt x="167" y="9"/>
                    <a:pt x="165" y="11"/>
                  </a:cubicBezTo>
                  <a:cubicBezTo>
                    <a:pt x="96" y="63"/>
                    <a:pt x="96" y="63"/>
                    <a:pt x="96" y="63"/>
                  </a:cubicBezTo>
                  <a:cubicBezTo>
                    <a:pt x="96" y="174"/>
                    <a:pt x="96" y="174"/>
                    <a:pt x="96" y="174"/>
                  </a:cubicBezTo>
                  <a:cubicBezTo>
                    <a:pt x="96" y="177"/>
                    <a:pt x="93" y="180"/>
                    <a:pt x="90" y="180"/>
                  </a:cubicBezTo>
                  <a:close/>
                  <a:moveTo>
                    <a:pt x="12" y="168"/>
                  </a:moveTo>
                  <a:cubicBezTo>
                    <a:pt x="84" y="168"/>
                    <a:pt x="84" y="168"/>
                    <a:pt x="84" y="168"/>
                  </a:cubicBezTo>
                  <a:cubicBezTo>
                    <a:pt x="84" y="60"/>
                    <a:pt x="84" y="60"/>
                    <a:pt x="84" y="60"/>
                  </a:cubicBezTo>
                  <a:cubicBezTo>
                    <a:pt x="84" y="58"/>
                    <a:pt x="85" y="56"/>
                    <a:pt x="86" y="55"/>
                  </a:cubicBezTo>
                  <a:cubicBezTo>
                    <a:pt x="144" y="12"/>
                    <a:pt x="144" y="12"/>
                    <a:pt x="144" y="12"/>
                  </a:cubicBezTo>
                  <a:cubicBezTo>
                    <a:pt x="80" y="12"/>
                    <a:pt x="80" y="12"/>
                    <a:pt x="80" y="12"/>
                  </a:cubicBezTo>
                  <a:cubicBezTo>
                    <a:pt x="12" y="63"/>
                    <a:pt x="12" y="63"/>
                    <a:pt x="12" y="63"/>
                  </a:cubicBezTo>
                  <a:lnTo>
                    <a:pt x="1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84"/>
            <p:cNvSpPr>
              <a:spLocks/>
            </p:cNvSpPr>
            <p:nvPr/>
          </p:nvSpPr>
          <p:spPr bwMode="auto">
            <a:xfrm>
              <a:off x="1552" y="2146"/>
              <a:ext cx="111"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85"/>
            <p:cNvSpPr>
              <a:spLocks/>
            </p:cNvSpPr>
            <p:nvPr/>
          </p:nvSpPr>
          <p:spPr bwMode="auto">
            <a:xfrm>
              <a:off x="1552" y="2182"/>
              <a:ext cx="111"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86"/>
            <p:cNvSpPr>
              <a:spLocks/>
            </p:cNvSpPr>
            <p:nvPr/>
          </p:nvSpPr>
          <p:spPr bwMode="auto">
            <a:xfrm>
              <a:off x="1552" y="2218"/>
              <a:ext cx="111"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87"/>
            <p:cNvSpPr>
              <a:spLocks/>
            </p:cNvSpPr>
            <p:nvPr/>
          </p:nvSpPr>
          <p:spPr bwMode="auto">
            <a:xfrm>
              <a:off x="1552" y="2254"/>
              <a:ext cx="111"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88"/>
            <p:cNvSpPr>
              <a:spLocks/>
            </p:cNvSpPr>
            <p:nvPr/>
          </p:nvSpPr>
          <p:spPr bwMode="auto">
            <a:xfrm>
              <a:off x="1782" y="2038"/>
              <a:ext cx="212" cy="90"/>
            </a:xfrm>
            <a:custGeom>
              <a:avLst/>
              <a:gdLst>
                <a:gd name="T0" fmla="*/ 60 w 138"/>
                <a:gd name="T1" fmla="*/ 60 h 60"/>
                <a:gd name="T2" fmla="*/ 0 w 138"/>
                <a:gd name="T3" fmla="*/ 60 h 60"/>
                <a:gd name="T4" fmla="*/ 0 w 138"/>
                <a:gd name="T5" fmla="*/ 48 h 60"/>
                <a:gd name="T6" fmla="*/ 58 w 138"/>
                <a:gd name="T7" fmla="*/ 48 h 60"/>
                <a:gd name="T8" fmla="*/ 112 w 138"/>
                <a:gd name="T9" fmla="*/ 12 h 60"/>
                <a:gd name="T10" fmla="*/ 54 w 138"/>
                <a:gd name="T11" fmla="*/ 12 h 60"/>
                <a:gd name="T12" fmla="*/ 54 w 138"/>
                <a:gd name="T13" fmla="*/ 0 h 60"/>
                <a:gd name="T14" fmla="*/ 132 w 138"/>
                <a:gd name="T15" fmla="*/ 0 h 60"/>
                <a:gd name="T16" fmla="*/ 137 w 138"/>
                <a:gd name="T17" fmla="*/ 4 h 60"/>
                <a:gd name="T18" fmla="*/ 135 w 138"/>
                <a:gd name="T19" fmla="*/ 11 h 60"/>
                <a:gd name="T20" fmla="*/ 63 w 138"/>
                <a:gd name="T21" fmla="*/ 59 h 60"/>
                <a:gd name="T22" fmla="*/ 60 w 138"/>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60">
                  <a:moveTo>
                    <a:pt x="60" y="60"/>
                  </a:moveTo>
                  <a:cubicBezTo>
                    <a:pt x="0" y="60"/>
                    <a:pt x="0" y="60"/>
                    <a:pt x="0" y="60"/>
                  </a:cubicBezTo>
                  <a:cubicBezTo>
                    <a:pt x="0" y="48"/>
                    <a:pt x="0" y="48"/>
                    <a:pt x="0" y="48"/>
                  </a:cubicBezTo>
                  <a:cubicBezTo>
                    <a:pt x="58" y="48"/>
                    <a:pt x="58" y="48"/>
                    <a:pt x="58" y="48"/>
                  </a:cubicBezTo>
                  <a:cubicBezTo>
                    <a:pt x="112" y="12"/>
                    <a:pt x="112" y="12"/>
                    <a:pt x="112" y="12"/>
                  </a:cubicBezTo>
                  <a:cubicBezTo>
                    <a:pt x="54" y="12"/>
                    <a:pt x="54" y="12"/>
                    <a:pt x="54" y="12"/>
                  </a:cubicBezTo>
                  <a:cubicBezTo>
                    <a:pt x="54" y="0"/>
                    <a:pt x="54" y="0"/>
                    <a:pt x="54" y="0"/>
                  </a:cubicBezTo>
                  <a:cubicBezTo>
                    <a:pt x="132" y="0"/>
                    <a:pt x="132" y="0"/>
                    <a:pt x="132" y="0"/>
                  </a:cubicBezTo>
                  <a:cubicBezTo>
                    <a:pt x="134" y="0"/>
                    <a:pt x="137" y="2"/>
                    <a:pt x="137" y="4"/>
                  </a:cubicBezTo>
                  <a:cubicBezTo>
                    <a:pt x="138" y="7"/>
                    <a:pt x="137" y="10"/>
                    <a:pt x="135" y="11"/>
                  </a:cubicBezTo>
                  <a:cubicBezTo>
                    <a:pt x="63" y="59"/>
                    <a:pt x="63" y="59"/>
                    <a:pt x="63" y="59"/>
                  </a:cubicBezTo>
                  <a:cubicBezTo>
                    <a:pt x="62" y="60"/>
                    <a:pt x="61" y="60"/>
                    <a:pt x="60"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89"/>
            <p:cNvSpPr>
              <a:spLocks/>
            </p:cNvSpPr>
            <p:nvPr/>
          </p:nvSpPr>
          <p:spPr bwMode="auto">
            <a:xfrm>
              <a:off x="1551" y="2038"/>
              <a:ext cx="185" cy="90"/>
            </a:xfrm>
            <a:custGeom>
              <a:avLst/>
              <a:gdLst>
                <a:gd name="T0" fmla="*/ 67 w 121"/>
                <a:gd name="T1" fmla="*/ 60 h 60"/>
                <a:gd name="T2" fmla="*/ 7 w 121"/>
                <a:gd name="T3" fmla="*/ 60 h 60"/>
                <a:gd name="T4" fmla="*/ 1 w 121"/>
                <a:gd name="T5" fmla="*/ 56 h 60"/>
                <a:gd name="T6" fmla="*/ 3 w 121"/>
                <a:gd name="T7" fmla="*/ 49 h 60"/>
                <a:gd name="T8" fmla="*/ 75 w 121"/>
                <a:gd name="T9" fmla="*/ 1 h 60"/>
                <a:gd name="T10" fmla="*/ 79 w 121"/>
                <a:gd name="T11" fmla="*/ 0 h 60"/>
                <a:gd name="T12" fmla="*/ 121 w 121"/>
                <a:gd name="T13" fmla="*/ 0 h 60"/>
                <a:gd name="T14" fmla="*/ 121 w 121"/>
                <a:gd name="T15" fmla="*/ 12 h 60"/>
                <a:gd name="T16" fmla="*/ 80 w 121"/>
                <a:gd name="T17" fmla="*/ 12 h 60"/>
                <a:gd name="T18" fmla="*/ 26 w 121"/>
                <a:gd name="T19" fmla="*/ 48 h 60"/>
                <a:gd name="T20" fmla="*/ 67 w 121"/>
                <a:gd name="T21" fmla="*/ 48 h 60"/>
                <a:gd name="T22" fmla="*/ 67 w 121"/>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60">
                  <a:moveTo>
                    <a:pt x="67" y="60"/>
                  </a:moveTo>
                  <a:cubicBezTo>
                    <a:pt x="7" y="60"/>
                    <a:pt x="7" y="60"/>
                    <a:pt x="7" y="60"/>
                  </a:cubicBezTo>
                  <a:cubicBezTo>
                    <a:pt x="4" y="60"/>
                    <a:pt x="2" y="58"/>
                    <a:pt x="1" y="56"/>
                  </a:cubicBezTo>
                  <a:cubicBezTo>
                    <a:pt x="0" y="53"/>
                    <a:pt x="1" y="51"/>
                    <a:pt x="3" y="49"/>
                  </a:cubicBezTo>
                  <a:cubicBezTo>
                    <a:pt x="75" y="1"/>
                    <a:pt x="75" y="1"/>
                    <a:pt x="75" y="1"/>
                  </a:cubicBezTo>
                  <a:cubicBezTo>
                    <a:pt x="76" y="0"/>
                    <a:pt x="77" y="0"/>
                    <a:pt x="79" y="0"/>
                  </a:cubicBezTo>
                  <a:cubicBezTo>
                    <a:pt x="121" y="0"/>
                    <a:pt x="121" y="0"/>
                    <a:pt x="121" y="0"/>
                  </a:cubicBezTo>
                  <a:cubicBezTo>
                    <a:pt x="121" y="12"/>
                    <a:pt x="121" y="12"/>
                    <a:pt x="121" y="12"/>
                  </a:cubicBezTo>
                  <a:cubicBezTo>
                    <a:pt x="80" y="12"/>
                    <a:pt x="80" y="12"/>
                    <a:pt x="80" y="12"/>
                  </a:cubicBezTo>
                  <a:cubicBezTo>
                    <a:pt x="26" y="48"/>
                    <a:pt x="26" y="48"/>
                    <a:pt x="26" y="48"/>
                  </a:cubicBezTo>
                  <a:cubicBezTo>
                    <a:pt x="67" y="48"/>
                    <a:pt x="67" y="48"/>
                    <a:pt x="67" y="48"/>
                  </a:cubicBezTo>
                  <a:lnTo>
                    <a:pt x="6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90"/>
            <p:cNvSpPr>
              <a:spLocks/>
            </p:cNvSpPr>
            <p:nvPr/>
          </p:nvSpPr>
          <p:spPr bwMode="auto">
            <a:xfrm>
              <a:off x="1709" y="2227"/>
              <a:ext cx="18" cy="36"/>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3"/>
                    <a:pt x="2"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91"/>
            <p:cNvSpPr>
              <a:spLocks/>
            </p:cNvSpPr>
            <p:nvPr/>
          </p:nvSpPr>
          <p:spPr bwMode="auto">
            <a:xfrm>
              <a:off x="1709" y="2101"/>
              <a:ext cx="18" cy="36"/>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3"/>
                    <a:pt x="2"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92"/>
            <p:cNvSpPr>
              <a:spLocks/>
            </p:cNvSpPr>
            <p:nvPr/>
          </p:nvSpPr>
          <p:spPr bwMode="auto">
            <a:xfrm>
              <a:off x="1681" y="2119"/>
              <a:ext cx="74" cy="126"/>
            </a:xfrm>
            <a:custGeom>
              <a:avLst/>
              <a:gdLst>
                <a:gd name="T0" fmla="*/ 24 w 48"/>
                <a:gd name="T1" fmla="*/ 84 h 84"/>
                <a:gd name="T2" fmla="*/ 0 w 48"/>
                <a:gd name="T3" fmla="*/ 60 h 84"/>
                <a:gd name="T4" fmla="*/ 6 w 48"/>
                <a:gd name="T5" fmla="*/ 54 h 84"/>
                <a:gd name="T6" fmla="*/ 12 w 48"/>
                <a:gd name="T7" fmla="*/ 60 h 84"/>
                <a:gd name="T8" fmla="*/ 24 w 48"/>
                <a:gd name="T9" fmla="*/ 72 h 84"/>
                <a:gd name="T10" fmla="*/ 36 w 48"/>
                <a:gd name="T11" fmla="*/ 60 h 84"/>
                <a:gd name="T12" fmla="*/ 24 w 48"/>
                <a:gd name="T13" fmla="*/ 48 h 84"/>
                <a:gd name="T14" fmla="*/ 0 w 48"/>
                <a:gd name="T15" fmla="*/ 24 h 84"/>
                <a:gd name="T16" fmla="*/ 24 w 48"/>
                <a:gd name="T17" fmla="*/ 0 h 84"/>
                <a:gd name="T18" fmla="*/ 48 w 48"/>
                <a:gd name="T19" fmla="*/ 24 h 84"/>
                <a:gd name="T20" fmla="*/ 42 w 48"/>
                <a:gd name="T21" fmla="*/ 30 h 84"/>
                <a:gd name="T22" fmla="*/ 36 w 48"/>
                <a:gd name="T23" fmla="*/ 24 h 84"/>
                <a:gd name="T24" fmla="*/ 24 w 48"/>
                <a:gd name="T25" fmla="*/ 12 h 84"/>
                <a:gd name="T26" fmla="*/ 12 w 48"/>
                <a:gd name="T27" fmla="*/ 24 h 84"/>
                <a:gd name="T28" fmla="*/ 24 w 48"/>
                <a:gd name="T29" fmla="*/ 36 h 84"/>
                <a:gd name="T30" fmla="*/ 48 w 48"/>
                <a:gd name="T31" fmla="*/ 60 h 84"/>
                <a:gd name="T32" fmla="*/ 24 w 48"/>
                <a:gd name="T3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84">
                  <a:moveTo>
                    <a:pt x="24" y="84"/>
                  </a:moveTo>
                  <a:cubicBezTo>
                    <a:pt x="10" y="84"/>
                    <a:pt x="0" y="73"/>
                    <a:pt x="0" y="60"/>
                  </a:cubicBezTo>
                  <a:cubicBezTo>
                    <a:pt x="0" y="57"/>
                    <a:pt x="2" y="54"/>
                    <a:pt x="6" y="54"/>
                  </a:cubicBezTo>
                  <a:cubicBezTo>
                    <a:pt x="9" y="54"/>
                    <a:pt x="12" y="57"/>
                    <a:pt x="12" y="60"/>
                  </a:cubicBezTo>
                  <a:cubicBezTo>
                    <a:pt x="12" y="67"/>
                    <a:pt x="17" y="72"/>
                    <a:pt x="24" y="72"/>
                  </a:cubicBezTo>
                  <a:cubicBezTo>
                    <a:pt x="30" y="72"/>
                    <a:pt x="36" y="67"/>
                    <a:pt x="36" y="60"/>
                  </a:cubicBezTo>
                  <a:cubicBezTo>
                    <a:pt x="36" y="53"/>
                    <a:pt x="30" y="48"/>
                    <a:pt x="24" y="48"/>
                  </a:cubicBezTo>
                  <a:cubicBezTo>
                    <a:pt x="10" y="48"/>
                    <a:pt x="0" y="37"/>
                    <a:pt x="0" y="24"/>
                  </a:cubicBezTo>
                  <a:cubicBezTo>
                    <a:pt x="0" y="11"/>
                    <a:pt x="10" y="0"/>
                    <a:pt x="24" y="0"/>
                  </a:cubicBezTo>
                  <a:cubicBezTo>
                    <a:pt x="37" y="0"/>
                    <a:pt x="48" y="11"/>
                    <a:pt x="48" y="24"/>
                  </a:cubicBezTo>
                  <a:cubicBezTo>
                    <a:pt x="48" y="27"/>
                    <a:pt x="45" y="30"/>
                    <a:pt x="42" y="30"/>
                  </a:cubicBezTo>
                  <a:cubicBezTo>
                    <a:pt x="38" y="30"/>
                    <a:pt x="36" y="27"/>
                    <a:pt x="36" y="24"/>
                  </a:cubicBezTo>
                  <a:cubicBezTo>
                    <a:pt x="36" y="17"/>
                    <a:pt x="30" y="12"/>
                    <a:pt x="24" y="12"/>
                  </a:cubicBezTo>
                  <a:cubicBezTo>
                    <a:pt x="17" y="12"/>
                    <a:pt x="12" y="17"/>
                    <a:pt x="12" y="24"/>
                  </a:cubicBezTo>
                  <a:cubicBezTo>
                    <a:pt x="12" y="31"/>
                    <a:pt x="17" y="36"/>
                    <a:pt x="24" y="36"/>
                  </a:cubicBezTo>
                  <a:cubicBezTo>
                    <a:pt x="37" y="36"/>
                    <a:pt x="48" y="47"/>
                    <a:pt x="48" y="60"/>
                  </a:cubicBezTo>
                  <a:cubicBezTo>
                    <a:pt x="48" y="73"/>
                    <a:pt x="37" y="84"/>
                    <a:pt x="2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9" name="Group 4"/>
          <p:cNvGrpSpPr>
            <a:grpSpLocks noChangeAspect="1"/>
          </p:cNvGrpSpPr>
          <p:nvPr/>
        </p:nvGrpSpPr>
        <p:grpSpPr bwMode="auto">
          <a:xfrm>
            <a:off x="469540" y="5509878"/>
            <a:ext cx="640080" cy="605166"/>
            <a:chOff x="6721" y="3224"/>
            <a:chExt cx="440" cy="416"/>
          </a:xfrm>
          <a:solidFill>
            <a:schemeClr val="bg2"/>
          </a:solidFill>
        </p:grpSpPr>
        <p:sp>
          <p:nvSpPr>
            <p:cNvPr id="80" name="Freeform 5"/>
            <p:cNvSpPr>
              <a:spLocks/>
            </p:cNvSpPr>
            <p:nvPr/>
          </p:nvSpPr>
          <p:spPr bwMode="auto">
            <a:xfrm>
              <a:off x="6895" y="3389"/>
              <a:ext cx="84" cy="76"/>
            </a:xfrm>
            <a:custGeom>
              <a:avLst/>
              <a:gdLst>
                <a:gd name="T0" fmla="*/ 51 w 55"/>
                <a:gd name="T1" fmla="*/ 51 h 51"/>
                <a:gd name="T2" fmla="*/ 4 w 55"/>
                <a:gd name="T3" fmla="*/ 34 h 51"/>
                <a:gd name="T4" fmla="*/ 0 w 55"/>
                <a:gd name="T5" fmla="*/ 28 h 51"/>
                <a:gd name="T6" fmla="*/ 0 w 55"/>
                <a:gd name="T7" fmla="*/ 0 h 51"/>
                <a:gd name="T8" fmla="*/ 12 w 55"/>
                <a:gd name="T9" fmla="*/ 0 h 51"/>
                <a:gd name="T10" fmla="*/ 12 w 55"/>
                <a:gd name="T11" fmla="*/ 24 h 51"/>
                <a:gd name="T12" fmla="*/ 55 w 55"/>
                <a:gd name="T13" fmla="*/ 39 h 51"/>
                <a:gd name="T14" fmla="*/ 51 w 5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1">
                  <a:moveTo>
                    <a:pt x="51" y="51"/>
                  </a:moveTo>
                  <a:cubicBezTo>
                    <a:pt x="4" y="34"/>
                    <a:pt x="4" y="34"/>
                    <a:pt x="4" y="34"/>
                  </a:cubicBezTo>
                  <a:cubicBezTo>
                    <a:pt x="1" y="33"/>
                    <a:pt x="0" y="31"/>
                    <a:pt x="0" y="28"/>
                  </a:cubicBezTo>
                  <a:cubicBezTo>
                    <a:pt x="0" y="0"/>
                    <a:pt x="0" y="0"/>
                    <a:pt x="0" y="0"/>
                  </a:cubicBezTo>
                  <a:cubicBezTo>
                    <a:pt x="12" y="0"/>
                    <a:pt x="12" y="0"/>
                    <a:pt x="12" y="0"/>
                  </a:cubicBezTo>
                  <a:cubicBezTo>
                    <a:pt x="12" y="24"/>
                    <a:pt x="12" y="24"/>
                    <a:pt x="12" y="24"/>
                  </a:cubicBezTo>
                  <a:cubicBezTo>
                    <a:pt x="55" y="39"/>
                    <a:pt x="55" y="39"/>
                    <a:pt x="55" y="39"/>
                  </a:cubicBezTo>
                  <a:lnTo>
                    <a:pt x="51"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6"/>
            <p:cNvSpPr>
              <a:spLocks/>
            </p:cNvSpPr>
            <p:nvPr/>
          </p:nvSpPr>
          <p:spPr bwMode="auto">
            <a:xfrm>
              <a:off x="6721" y="3392"/>
              <a:ext cx="202" cy="140"/>
            </a:xfrm>
            <a:custGeom>
              <a:avLst/>
              <a:gdLst>
                <a:gd name="T0" fmla="*/ 132 w 132"/>
                <a:gd name="T1" fmla="*/ 94 h 94"/>
                <a:gd name="T2" fmla="*/ 6 w 132"/>
                <a:gd name="T3" fmla="*/ 94 h 94"/>
                <a:gd name="T4" fmla="*/ 0 w 132"/>
                <a:gd name="T5" fmla="*/ 88 h 94"/>
                <a:gd name="T6" fmla="*/ 0 w 132"/>
                <a:gd name="T7" fmla="*/ 70 h 94"/>
                <a:gd name="T8" fmla="*/ 23 w 132"/>
                <a:gd name="T9" fmla="*/ 37 h 94"/>
                <a:gd name="T10" fmla="*/ 66 w 132"/>
                <a:gd name="T11" fmla="*/ 22 h 94"/>
                <a:gd name="T12" fmla="*/ 66 w 132"/>
                <a:gd name="T13" fmla="*/ 0 h 94"/>
                <a:gd name="T14" fmla="*/ 78 w 132"/>
                <a:gd name="T15" fmla="*/ 0 h 94"/>
                <a:gd name="T16" fmla="*/ 78 w 132"/>
                <a:gd name="T17" fmla="*/ 26 h 94"/>
                <a:gd name="T18" fmla="*/ 74 w 132"/>
                <a:gd name="T19" fmla="*/ 32 h 94"/>
                <a:gd name="T20" fmla="*/ 27 w 132"/>
                <a:gd name="T21" fmla="*/ 49 h 94"/>
                <a:gd name="T22" fmla="*/ 12 w 132"/>
                <a:gd name="T23" fmla="*/ 70 h 94"/>
                <a:gd name="T24" fmla="*/ 12 w 132"/>
                <a:gd name="T25" fmla="*/ 82 h 94"/>
                <a:gd name="T26" fmla="*/ 132 w 132"/>
                <a:gd name="T27" fmla="*/ 82 h 94"/>
                <a:gd name="T28" fmla="*/ 132 w 132"/>
                <a:gd name="T2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94">
                  <a:moveTo>
                    <a:pt x="132" y="94"/>
                  </a:moveTo>
                  <a:cubicBezTo>
                    <a:pt x="6" y="94"/>
                    <a:pt x="6" y="94"/>
                    <a:pt x="6" y="94"/>
                  </a:cubicBezTo>
                  <a:cubicBezTo>
                    <a:pt x="3" y="94"/>
                    <a:pt x="0" y="91"/>
                    <a:pt x="0" y="88"/>
                  </a:cubicBezTo>
                  <a:cubicBezTo>
                    <a:pt x="0" y="70"/>
                    <a:pt x="0" y="70"/>
                    <a:pt x="0" y="70"/>
                  </a:cubicBezTo>
                  <a:cubicBezTo>
                    <a:pt x="0" y="55"/>
                    <a:pt x="9" y="42"/>
                    <a:pt x="23" y="37"/>
                  </a:cubicBezTo>
                  <a:cubicBezTo>
                    <a:pt x="66" y="22"/>
                    <a:pt x="66" y="22"/>
                    <a:pt x="66" y="22"/>
                  </a:cubicBezTo>
                  <a:cubicBezTo>
                    <a:pt x="66" y="0"/>
                    <a:pt x="66" y="0"/>
                    <a:pt x="66" y="0"/>
                  </a:cubicBezTo>
                  <a:cubicBezTo>
                    <a:pt x="78" y="0"/>
                    <a:pt x="78" y="0"/>
                    <a:pt x="78" y="0"/>
                  </a:cubicBezTo>
                  <a:cubicBezTo>
                    <a:pt x="78" y="26"/>
                    <a:pt x="78" y="26"/>
                    <a:pt x="78" y="26"/>
                  </a:cubicBezTo>
                  <a:cubicBezTo>
                    <a:pt x="78" y="29"/>
                    <a:pt x="76" y="31"/>
                    <a:pt x="74" y="32"/>
                  </a:cubicBezTo>
                  <a:cubicBezTo>
                    <a:pt x="27" y="49"/>
                    <a:pt x="27" y="49"/>
                    <a:pt x="27" y="49"/>
                  </a:cubicBezTo>
                  <a:cubicBezTo>
                    <a:pt x="18" y="52"/>
                    <a:pt x="12" y="60"/>
                    <a:pt x="12" y="70"/>
                  </a:cubicBezTo>
                  <a:cubicBezTo>
                    <a:pt x="12" y="82"/>
                    <a:pt x="12" y="82"/>
                    <a:pt x="12" y="82"/>
                  </a:cubicBezTo>
                  <a:cubicBezTo>
                    <a:pt x="132" y="82"/>
                    <a:pt x="132" y="82"/>
                    <a:pt x="132" y="82"/>
                  </a:cubicBezTo>
                  <a:lnTo>
                    <a:pt x="132"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7"/>
            <p:cNvSpPr>
              <a:spLocks noEditPoints="1"/>
            </p:cNvSpPr>
            <p:nvPr/>
          </p:nvSpPr>
          <p:spPr bwMode="auto">
            <a:xfrm>
              <a:off x="6783" y="3224"/>
              <a:ext cx="164" cy="187"/>
            </a:xfrm>
            <a:custGeom>
              <a:avLst/>
              <a:gdLst>
                <a:gd name="T0" fmla="*/ 54 w 107"/>
                <a:gd name="T1" fmla="*/ 125 h 125"/>
                <a:gd name="T2" fmla="*/ 0 w 107"/>
                <a:gd name="T3" fmla="*/ 62 h 125"/>
                <a:gd name="T4" fmla="*/ 54 w 107"/>
                <a:gd name="T5" fmla="*/ 0 h 125"/>
                <a:gd name="T6" fmla="*/ 107 w 107"/>
                <a:gd name="T7" fmla="*/ 62 h 125"/>
                <a:gd name="T8" fmla="*/ 54 w 107"/>
                <a:gd name="T9" fmla="*/ 125 h 125"/>
                <a:gd name="T10" fmla="*/ 54 w 107"/>
                <a:gd name="T11" fmla="*/ 12 h 125"/>
                <a:gd name="T12" fmla="*/ 12 w 107"/>
                <a:gd name="T13" fmla="*/ 62 h 125"/>
                <a:gd name="T14" fmla="*/ 54 w 107"/>
                <a:gd name="T15" fmla="*/ 113 h 125"/>
                <a:gd name="T16" fmla="*/ 95 w 107"/>
                <a:gd name="T17" fmla="*/ 62 h 125"/>
                <a:gd name="T18" fmla="*/ 54 w 107"/>
                <a:gd name="T19" fmla="*/ 1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25">
                  <a:moveTo>
                    <a:pt x="54" y="125"/>
                  </a:moveTo>
                  <a:cubicBezTo>
                    <a:pt x="24" y="125"/>
                    <a:pt x="0" y="97"/>
                    <a:pt x="0" y="62"/>
                  </a:cubicBezTo>
                  <a:cubicBezTo>
                    <a:pt x="0" y="28"/>
                    <a:pt x="24" y="0"/>
                    <a:pt x="54" y="0"/>
                  </a:cubicBezTo>
                  <a:cubicBezTo>
                    <a:pt x="83" y="0"/>
                    <a:pt x="107" y="28"/>
                    <a:pt x="107" y="62"/>
                  </a:cubicBezTo>
                  <a:cubicBezTo>
                    <a:pt x="107" y="97"/>
                    <a:pt x="83" y="125"/>
                    <a:pt x="54" y="125"/>
                  </a:cubicBezTo>
                  <a:close/>
                  <a:moveTo>
                    <a:pt x="54" y="12"/>
                  </a:moveTo>
                  <a:cubicBezTo>
                    <a:pt x="31" y="12"/>
                    <a:pt x="12" y="34"/>
                    <a:pt x="12" y="62"/>
                  </a:cubicBezTo>
                  <a:cubicBezTo>
                    <a:pt x="12" y="90"/>
                    <a:pt x="31" y="113"/>
                    <a:pt x="54" y="113"/>
                  </a:cubicBezTo>
                  <a:cubicBezTo>
                    <a:pt x="76" y="113"/>
                    <a:pt x="95" y="90"/>
                    <a:pt x="95" y="62"/>
                  </a:cubicBezTo>
                  <a:cubicBezTo>
                    <a:pt x="95" y="34"/>
                    <a:pt x="76"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
            <p:cNvSpPr>
              <a:spLocks/>
            </p:cNvSpPr>
            <p:nvPr/>
          </p:nvSpPr>
          <p:spPr bwMode="auto">
            <a:xfrm>
              <a:off x="6790" y="3274"/>
              <a:ext cx="148" cy="46"/>
            </a:xfrm>
            <a:custGeom>
              <a:avLst/>
              <a:gdLst>
                <a:gd name="T0" fmla="*/ 84 w 97"/>
                <a:gd name="T1" fmla="*/ 31 h 31"/>
                <a:gd name="T2" fmla="*/ 56 w 97"/>
                <a:gd name="T3" fmla="*/ 17 h 31"/>
                <a:gd name="T4" fmla="*/ 21 w 97"/>
                <a:gd name="T5" fmla="*/ 31 h 31"/>
                <a:gd name="T6" fmla="*/ 0 w 97"/>
                <a:gd name="T7" fmla="*/ 26 h 31"/>
                <a:gd name="T8" fmla="*/ 6 w 97"/>
                <a:gd name="T9" fmla="*/ 15 h 31"/>
                <a:gd name="T10" fmla="*/ 21 w 97"/>
                <a:gd name="T11" fmla="*/ 19 h 31"/>
                <a:gd name="T12" fmla="*/ 51 w 97"/>
                <a:gd name="T13" fmla="*/ 4 h 31"/>
                <a:gd name="T14" fmla="*/ 57 w 97"/>
                <a:gd name="T15" fmla="*/ 0 h 31"/>
                <a:gd name="T16" fmla="*/ 62 w 97"/>
                <a:gd name="T17" fmla="*/ 3 h 31"/>
                <a:gd name="T18" fmla="*/ 91 w 97"/>
                <a:gd name="T19" fmla="*/ 19 h 31"/>
                <a:gd name="T20" fmla="*/ 94 w 97"/>
                <a:gd name="T21" fmla="*/ 18 h 31"/>
                <a:gd name="T22" fmla="*/ 96 w 97"/>
                <a:gd name="T23" fmla="*/ 18 h 31"/>
                <a:gd name="T24" fmla="*/ 97 w 97"/>
                <a:gd name="T25" fmla="*/ 30 h 31"/>
                <a:gd name="T26" fmla="*/ 95 w 97"/>
                <a:gd name="T27" fmla="*/ 30 h 31"/>
                <a:gd name="T28" fmla="*/ 93 w 97"/>
                <a:gd name="T29" fmla="*/ 31 h 31"/>
                <a:gd name="T30" fmla="*/ 84 w 97"/>
                <a:gd name="T3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31">
                  <a:moveTo>
                    <a:pt x="84" y="31"/>
                  </a:moveTo>
                  <a:cubicBezTo>
                    <a:pt x="73" y="31"/>
                    <a:pt x="64" y="27"/>
                    <a:pt x="56" y="17"/>
                  </a:cubicBezTo>
                  <a:cubicBezTo>
                    <a:pt x="48" y="25"/>
                    <a:pt x="34" y="31"/>
                    <a:pt x="21" y="31"/>
                  </a:cubicBezTo>
                  <a:cubicBezTo>
                    <a:pt x="13" y="31"/>
                    <a:pt x="7" y="29"/>
                    <a:pt x="0" y="26"/>
                  </a:cubicBezTo>
                  <a:cubicBezTo>
                    <a:pt x="6" y="15"/>
                    <a:pt x="6" y="15"/>
                    <a:pt x="6" y="15"/>
                  </a:cubicBezTo>
                  <a:cubicBezTo>
                    <a:pt x="10" y="17"/>
                    <a:pt x="15" y="19"/>
                    <a:pt x="21" y="19"/>
                  </a:cubicBezTo>
                  <a:cubicBezTo>
                    <a:pt x="33" y="19"/>
                    <a:pt x="47" y="11"/>
                    <a:pt x="51" y="4"/>
                  </a:cubicBezTo>
                  <a:cubicBezTo>
                    <a:pt x="52" y="2"/>
                    <a:pt x="54" y="0"/>
                    <a:pt x="57" y="0"/>
                  </a:cubicBezTo>
                  <a:cubicBezTo>
                    <a:pt x="59" y="0"/>
                    <a:pt x="61" y="1"/>
                    <a:pt x="62" y="3"/>
                  </a:cubicBezTo>
                  <a:cubicBezTo>
                    <a:pt x="70" y="17"/>
                    <a:pt x="78" y="21"/>
                    <a:pt x="91" y="19"/>
                  </a:cubicBezTo>
                  <a:cubicBezTo>
                    <a:pt x="92" y="19"/>
                    <a:pt x="93" y="18"/>
                    <a:pt x="94" y="18"/>
                  </a:cubicBezTo>
                  <a:cubicBezTo>
                    <a:pt x="95" y="18"/>
                    <a:pt x="95" y="18"/>
                    <a:pt x="96" y="18"/>
                  </a:cubicBezTo>
                  <a:cubicBezTo>
                    <a:pt x="97" y="30"/>
                    <a:pt x="97" y="30"/>
                    <a:pt x="97" y="30"/>
                  </a:cubicBezTo>
                  <a:cubicBezTo>
                    <a:pt x="97" y="30"/>
                    <a:pt x="96" y="30"/>
                    <a:pt x="95" y="30"/>
                  </a:cubicBezTo>
                  <a:cubicBezTo>
                    <a:pt x="94" y="30"/>
                    <a:pt x="94" y="30"/>
                    <a:pt x="93" y="31"/>
                  </a:cubicBezTo>
                  <a:cubicBezTo>
                    <a:pt x="90" y="31"/>
                    <a:pt x="87" y="31"/>
                    <a:pt x="8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9"/>
            <p:cNvSpPr>
              <a:spLocks/>
            </p:cNvSpPr>
            <p:nvPr/>
          </p:nvSpPr>
          <p:spPr bwMode="auto">
            <a:xfrm>
              <a:off x="7014" y="3380"/>
              <a:ext cx="19" cy="42"/>
            </a:xfrm>
            <a:custGeom>
              <a:avLst/>
              <a:gdLst>
                <a:gd name="T0" fmla="*/ 6 w 12"/>
                <a:gd name="T1" fmla="*/ 28 h 28"/>
                <a:gd name="T2" fmla="*/ 0 w 12"/>
                <a:gd name="T3" fmla="*/ 22 h 28"/>
                <a:gd name="T4" fmla="*/ 0 w 12"/>
                <a:gd name="T5" fmla="*/ 6 h 28"/>
                <a:gd name="T6" fmla="*/ 6 w 12"/>
                <a:gd name="T7" fmla="*/ 0 h 28"/>
                <a:gd name="T8" fmla="*/ 12 w 12"/>
                <a:gd name="T9" fmla="*/ 6 h 28"/>
                <a:gd name="T10" fmla="*/ 12 w 12"/>
                <a:gd name="T11" fmla="*/ 22 h 28"/>
                <a:gd name="T12" fmla="*/ 6 w 12"/>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2" h="28">
                  <a:moveTo>
                    <a:pt x="6" y="28"/>
                  </a:moveTo>
                  <a:cubicBezTo>
                    <a:pt x="3" y="28"/>
                    <a:pt x="0" y="25"/>
                    <a:pt x="0" y="22"/>
                  </a:cubicBezTo>
                  <a:cubicBezTo>
                    <a:pt x="0" y="6"/>
                    <a:pt x="0" y="6"/>
                    <a:pt x="0" y="6"/>
                  </a:cubicBezTo>
                  <a:cubicBezTo>
                    <a:pt x="0" y="3"/>
                    <a:pt x="3" y="0"/>
                    <a:pt x="6" y="0"/>
                  </a:cubicBezTo>
                  <a:cubicBezTo>
                    <a:pt x="9" y="0"/>
                    <a:pt x="12" y="3"/>
                    <a:pt x="12" y="6"/>
                  </a:cubicBezTo>
                  <a:cubicBezTo>
                    <a:pt x="12" y="22"/>
                    <a:pt x="12" y="22"/>
                    <a:pt x="12" y="22"/>
                  </a:cubicBezTo>
                  <a:cubicBezTo>
                    <a:pt x="12" y="25"/>
                    <a:pt x="9" y="28"/>
                    <a:pt x="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0"/>
            <p:cNvSpPr>
              <a:spLocks/>
            </p:cNvSpPr>
            <p:nvPr/>
          </p:nvSpPr>
          <p:spPr bwMode="auto">
            <a:xfrm>
              <a:off x="6976" y="3224"/>
              <a:ext cx="90" cy="187"/>
            </a:xfrm>
            <a:custGeom>
              <a:avLst/>
              <a:gdLst>
                <a:gd name="T0" fmla="*/ 6 w 59"/>
                <a:gd name="T1" fmla="*/ 125 h 125"/>
                <a:gd name="T2" fmla="*/ 0 w 59"/>
                <a:gd name="T3" fmla="*/ 119 h 125"/>
                <a:gd name="T4" fmla="*/ 6 w 59"/>
                <a:gd name="T5" fmla="*/ 113 h 125"/>
                <a:gd name="T6" fmla="*/ 47 w 59"/>
                <a:gd name="T7" fmla="*/ 62 h 125"/>
                <a:gd name="T8" fmla="*/ 6 w 59"/>
                <a:gd name="T9" fmla="*/ 12 h 125"/>
                <a:gd name="T10" fmla="*/ 0 w 59"/>
                <a:gd name="T11" fmla="*/ 6 h 125"/>
                <a:gd name="T12" fmla="*/ 6 w 59"/>
                <a:gd name="T13" fmla="*/ 0 h 125"/>
                <a:gd name="T14" fmla="*/ 59 w 59"/>
                <a:gd name="T15" fmla="*/ 62 h 125"/>
                <a:gd name="T16" fmla="*/ 6 w 59"/>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5">
                  <a:moveTo>
                    <a:pt x="6" y="125"/>
                  </a:moveTo>
                  <a:cubicBezTo>
                    <a:pt x="2" y="125"/>
                    <a:pt x="0" y="123"/>
                    <a:pt x="0" y="119"/>
                  </a:cubicBezTo>
                  <a:cubicBezTo>
                    <a:pt x="0" y="116"/>
                    <a:pt x="2" y="113"/>
                    <a:pt x="6" y="113"/>
                  </a:cubicBezTo>
                  <a:cubicBezTo>
                    <a:pt x="28" y="113"/>
                    <a:pt x="47" y="90"/>
                    <a:pt x="47" y="62"/>
                  </a:cubicBezTo>
                  <a:cubicBezTo>
                    <a:pt x="47" y="34"/>
                    <a:pt x="28" y="12"/>
                    <a:pt x="6" y="12"/>
                  </a:cubicBezTo>
                  <a:cubicBezTo>
                    <a:pt x="2" y="12"/>
                    <a:pt x="0" y="9"/>
                    <a:pt x="0" y="6"/>
                  </a:cubicBezTo>
                  <a:cubicBezTo>
                    <a:pt x="0" y="2"/>
                    <a:pt x="2" y="0"/>
                    <a:pt x="6" y="0"/>
                  </a:cubicBezTo>
                  <a:cubicBezTo>
                    <a:pt x="35" y="0"/>
                    <a:pt x="59" y="28"/>
                    <a:pt x="59" y="62"/>
                  </a:cubicBezTo>
                  <a:cubicBezTo>
                    <a:pt x="59" y="97"/>
                    <a:pt x="35"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1"/>
            <p:cNvSpPr>
              <a:spLocks/>
            </p:cNvSpPr>
            <p:nvPr/>
          </p:nvSpPr>
          <p:spPr bwMode="auto">
            <a:xfrm>
              <a:off x="6985" y="3274"/>
              <a:ext cx="81" cy="46"/>
            </a:xfrm>
            <a:custGeom>
              <a:avLst/>
              <a:gdLst>
                <a:gd name="T0" fmla="*/ 34 w 53"/>
                <a:gd name="T1" fmla="*/ 31 h 31"/>
                <a:gd name="T2" fmla="*/ 2 w 53"/>
                <a:gd name="T3" fmla="*/ 9 h 31"/>
                <a:gd name="T4" fmla="*/ 4 w 53"/>
                <a:gd name="T5" fmla="*/ 1 h 31"/>
                <a:gd name="T6" fmla="*/ 12 w 53"/>
                <a:gd name="T7" fmla="*/ 3 h 31"/>
                <a:gd name="T8" fmla="*/ 41 w 53"/>
                <a:gd name="T9" fmla="*/ 19 h 31"/>
                <a:gd name="T10" fmla="*/ 44 w 53"/>
                <a:gd name="T11" fmla="*/ 18 h 31"/>
                <a:gd name="T12" fmla="*/ 46 w 53"/>
                <a:gd name="T13" fmla="*/ 18 h 31"/>
                <a:gd name="T14" fmla="*/ 53 w 53"/>
                <a:gd name="T15" fmla="*/ 23 h 31"/>
                <a:gd name="T16" fmla="*/ 47 w 53"/>
                <a:gd name="T17" fmla="*/ 30 h 31"/>
                <a:gd name="T18" fmla="*/ 45 w 53"/>
                <a:gd name="T19" fmla="*/ 30 h 31"/>
                <a:gd name="T20" fmla="*/ 43 w 53"/>
                <a:gd name="T21" fmla="*/ 31 h 31"/>
                <a:gd name="T22" fmla="*/ 34 w 53"/>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31">
                  <a:moveTo>
                    <a:pt x="34" y="31"/>
                  </a:moveTo>
                  <a:cubicBezTo>
                    <a:pt x="20" y="31"/>
                    <a:pt x="10" y="24"/>
                    <a:pt x="2" y="9"/>
                  </a:cubicBezTo>
                  <a:cubicBezTo>
                    <a:pt x="0" y="6"/>
                    <a:pt x="1" y="3"/>
                    <a:pt x="4" y="1"/>
                  </a:cubicBezTo>
                  <a:cubicBezTo>
                    <a:pt x="7" y="0"/>
                    <a:pt x="10" y="1"/>
                    <a:pt x="12" y="3"/>
                  </a:cubicBezTo>
                  <a:cubicBezTo>
                    <a:pt x="20" y="17"/>
                    <a:pt x="28" y="21"/>
                    <a:pt x="41" y="19"/>
                  </a:cubicBezTo>
                  <a:cubicBezTo>
                    <a:pt x="42" y="19"/>
                    <a:pt x="43" y="18"/>
                    <a:pt x="44" y="18"/>
                  </a:cubicBezTo>
                  <a:cubicBezTo>
                    <a:pt x="45" y="18"/>
                    <a:pt x="45" y="18"/>
                    <a:pt x="46" y="18"/>
                  </a:cubicBezTo>
                  <a:cubicBezTo>
                    <a:pt x="49" y="18"/>
                    <a:pt x="52" y="20"/>
                    <a:pt x="53" y="23"/>
                  </a:cubicBezTo>
                  <a:cubicBezTo>
                    <a:pt x="53" y="27"/>
                    <a:pt x="51" y="30"/>
                    <a:pt x="47" y="30"/>
                  </a:cubicBezTo>
                  <a:cubicBezTo>
                    <a:pt x="47" y="30"/>
                    <a:pt x="46" y="30"/>
                    <a:pt x="45" y="30"/>
                  </a:cubicBezTo>
                  <a:cubicBezTo>
                    <a:pt x="44" y="30"/>
                    <a:pt x="44" y="30"/>
                    <a:pt x="43" y="31"/>
                  </a:cubicBezTo>
                  <a:cubicBezTo>
                    <a:pt x="40" y="31"/>
                    <a:pt x="37" y="31"/>
                    <a:pt x="3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2"/>
            <p:cNvSpPr>
              <a:spLocks noEditPoints="1"/>
            </p:cNvSpPr>
            <p:nvPr/>
          </p:nvSpPr>
          <p:spPr bwMode="auto">
            <a:xfrm>
              <a:off x="6959" y="3443"/>
              <a:ext cx="202" cy="197"/>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6"/>
                    <a:pt x="36" y="120"/>
                    <a:pt x="66" y="120"/>
                  </a:cubicBezTo>
                  <a:cubicBezTo>
                    <a:pt x="96" y="120"/>
                    <a:pt x="120" y="96"/>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3"/>
            <p:cNvSpPr>
              <a:spLocks/>
            </p:cNvSpPr>
            <p:nvPr/>
          </p:nvSpPr>
          <p:spPr bwMode="auto">
            <a:xfrm>
              <a:off x="7030" y="3489"/>
              <a:ext cx="61" cy="101"/>
            </a:xfrm>
            <a:custGeom>
              <a:avLst/>
              <a:gdLst>
                <a:gd name="T0" fmla="*/ 20 w 40"/>
                <a:gd name="T1" fmla="*/ 68 h 68"/>
                <a:gd name="T2" fmla="*/ 0 w 40"/>
                <a:gd name="T3" fmla="*/ 48 h 68"/>
                <a:gd name="T4" fmla="*/ 6 w 40"/>
                <a:gd name="T5" fmla="*/ 42 h 68"/>
                <a:gd name="T6" fmla="*/ 12 w 40"/>
                <a:gd name="T7" fmla="*/ 48 h 68"/>
                <a:gd name="T8" fmla="*/ 20 w 40"/>
                <a:gd name="T9" fmla="*/ 56 h 68"/>
                <a:gd name="T10" fmla="*/ 28 w 40"/>
                <a:gd name="T11" fmla="*/ 48 h 68"/>
                <a:gd name="T12" fmla="*/ 20 w 40"/>
                <a:gd name="T13" fmla="*/ 40 h 68"/>
                <a:gd name="T14" fmla="*/ 0 w 40"/>
                <a:gd name="T15" fmla="*/ 20 h 68"/>
                <a:gd name="T16" fmla="*/ 20 w 40"/>
                <a:gd name="T17" fmla="*/ 0 h 68"/>
                <a:gd name="T18" fmla="*/ 40 w 40"/>
                <a:gd name="T19" fmla="*/ 20 h 68"/>
                <a:gd name="T20" fmla="*/ 34 w 40"/>
                <a:gd name="T21" fmla="*/ 26 h 68"/>
                <a:gd name="T22" fmla="*/ 28 w 40"/>
                <a:gd name="T23" fmla="*/ 20 h 68"/>
                <a:gd name="T24" fmla="*/ 20 w 40"/>
                <a:gd name="T25" fmla="*/ 12 h 68"/>
                <a:gd name="T26" fmla="*/ 12 w 40"/>
                <a:gd name="T27" fmla="*/ 20 h 68"/>
                <a:gd name="T28" fmla="*/ 20 w 40"/>
                <a:gd name="T29" fmla="*/ 28 h 68"/>
                <a:gd name="T30" fmla="*/ 40 w 40"/>
                <a:gd name="T31" fmla="*/ 48 h 68"/>
                <a:gd name="T32" fmla="*/ 20 w 40"/>
                <a:gd name="T3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68">
                  <a:moveTo>
                    <a:pt x="20" y="68"/>
                  </a:moveTo>
                  <a:cubicBezTo>
                    <a:pt x="9" y="68"/>
                    <a:pt x="0" y="59"/>
                    <a:pt x="0" y="48"/>
                  </a:cubicBezTo>
                  <a:cubicBezTo>
                    <a:pt x="0" y="45"/>
                    <a:pt x="3" y="42"/>
                    <a:pt x="6" y="42"/>
                  </a:cubicBezTo>
                  <a:cubicBezTo>
                    <a:pt x="9" y="42"/>
                    <a:pt x="12" y="45"/>
                    <a:pt x="12" y="48"/>
                  </a:cubicBezTo>
                  <a:cubicBezTo>
                    <a:pt x="12" y="52"/>
                    <a:pt x="15" y="56"/>
                    <a:pt x="20" y="56"/>
                  </a:cubicBezTo>
                  <a:cubicBezTo>
                    <a:pt x="24" y="56"/>
                    <a:pt x="28" y="52"/>
                    <a:pt x="28" y="48"/>
                  </a:cubicBezTo>
                  <a:cubicBezTo>
                    <a:pt x="28" y="44"/>
                    <a:pt x="24" y="40"/>
                    <a:pt x="20" y="40"/>
                  </a:cubicBezTo>
                  <a:cubicBezTo>
                    <a:pt x="9" y="40"/>
                    <a:pt x="0" y="31"/>
                    <a:pt x="0" y="20"/>
                  </a:cubicBezTo>
                  <a:cubicBezTo>
                    <a:pt x="0" y="9"/>
                    <a:pt x="9" y="0"/>
                    <a:pt x="20" y="0"/>
                  </a:cubicBezTo>
                  <a:cubicBezTo>
                    <a:pt x="31" y="0"/>
                    <a:pt x="40" y="9"/>
                    <a:pt x="40" y="20"/>
                  </a:cubicBezTo>
                  <a:cubicBezTo>
                    <a:pt x="40" y="23"/>
                    <a:pt x="37" y="26"/>
                    <a:pt x="34" y="26"/>
                  </a:cubicBezTo>
                  <a:cubicBezTo>
                    <a:pt x="30" y="26"/>
                    <a:pt x="28" y="23"/>
                    <a:pt x="28" y="20"/>
                  </a:cubicBezTo>
                  <a:cubicBezTo>
                    <a:pt x="28" y="16"/>
                    <a:pt x="24" y="12"/>
                    <a:pt x="20" y="12"/>
                  </a:cubicBezTo>
                  <a:cubicBezTo>
                    <a:pt x="15" y="12"/>
                    <a:pt x="12" y="16"/>
                    <a:pt x="12" y="20"/>
                  </a:cubicBezTo>
                  <a:cubicBezTo>
                    <a:pt x="12" y="24"/>
                    <a:pt x="15" y="28"/>
                    <a:pt x="20" y="28"/>
                  </a:cubicBezTo>
                  <a:cubicBezTo>
                    <a:pt x="31" y="28"/>
                    <a:pt x="40" y="37"/>
                    <a:pt x="40" y="48"/>
                  </a:cubicBezTo>
                  <a:cubicBezTo>
                    <a:pt x="40" y="59"/>
                    <a:pt x="31" y="68"/>
                    <a:pt x="20"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4"/>
            <p:cNvSpPr>
              <a:spLocks/>
            </p:cNvSpPr>
            <p:nvPr/>
          </p:nvSpPr>
          <p:spPr bwMode="auto">
            <a:xfrm>
              <a:off x="7051" y="3572"/>
              <a:ext cx="18" cy="32"/>
            </a:xfrm>
            <a:custGeom>
              <a:avLst/>
              <a:gdLst>
                <a:gd name="T0" fmla="*/ 6 w 12"/>
                <a:gd name="T1" fmla="*/ 21 h 21"/>
                <a:gd name="T2" fmla="*/ 0 w 12"/>
                <a:gd name="T3" fmla="*/ 15 h 21"/>
                <a:gd name="T4" fmla="*/ 0 w 12"/>
                <a:gd name="T5" fmla="*/ 6 h 21"/>
                <a:gd name="T6" fmla="*/ 6 w 12"/>
                <a:gd name="T7" fmla="*/ 0 h 21"/>
                <a:gd name="T8" fmla="*/ 12 w 12"/>
                <a:gd name="T9" fmla="*/ 6 h 21"/>
                <a:gd name="T10" fmla="*/ 12 w 12"/>
                <a:gd name="T11" fmla="*/ 15 h 21"/>
                <a:gd name="T12" fmla="*/ 6 w 1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2" h="21">
                  <a:moveTo>
                    <a:pt x="6" y="21"/>
                  </a:moveTo>
                  <a:cubicBezTo>
                    <a:pt x="3" y="21"/>
                    <a:pt x="0" y="18"/>
                    <a:pt x="0" y="15"/>
                  </a:cubicBezTo>
                  <a:cubicBezTo>
                    <a:pt x="0" y="6"/>
                    <a:pt x="0" y="6"/>
                    <a:pt x="0" y="6"/>
                  </a:cubicBezTo>
                  <a:cubicBezTo>
                    <a:pt x="0" y="3"/>
                    <a:pt x="3" y="0"/>
                    <a:pt x="6" y="0"/>
                  </a:cubicBezTo>
                  <a:cubicBezTo>
                    <a:pt x="9" y="0"/>
                    <a:pt x="12" y="3"/>
                    <a:pt x="12" y="6"/>
                  </a:cubicBezTo>
                  <a:cubicBezTo>
                    <a:pt x="12" y="15"/>
                    <a:pt x="12" y="15"/>
                    <a:pt x="12" y="15"/>
                  </a:cubicBezTo>
                  <a:cubicBezTo>
                    <a:pt x="12" y="18"/>
                    <a:pt x="9" y="21"/>
                    <a:pt x="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5"/>
            <p:cNvSpPr>
              <a:spLocks/>
            </p:cNvSpPr>
            <p:nvPr/>
          </p:nvSpPr>
          <p:spPr bwMode="auto">
            <a:xfrm>
              <a:off x="7051" y="3475"/>
              <a:ext cx="18" cy="32"/>
            </a:xfrm>
            <a:custGeom>
              <a:avLst/>
              <a:gdLst>
                <a:gd name="T0" fmla="*/ 6 w 12"/>
                <a:gd name="T1" fmla="*/ 21 h 21"/>
                <a:gd name="T2" fmla="*/ 0 w 12"/>
                <a:gd name="T3" fmla="*/ 15 h 21"/>
                <a:gd name="T4" fmla="*/ 0 w 12"/>
                <a:gd name="T5" fmla="*/ 6 h 21"/>
                <a:gd name="T6" fmla="*/ 6 w 12"/>
                <a:gd name="T7" fmla="*/ 0 h 21"/>
                <a:gd name="T8" fmla="*/ 12 w 12"/>
                <a:gd name="T9" fmla="*/ 6 h 21"/>
                <a:gd name="T10" fmla="*/ 12 w 12"/>
                <a:gd name="T11" fmla="*/ 15 h 21"/>
                <a:gd name="T12" fmla="*/ 6 w 1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2" h="21">
                  <a:moveTo>
                    <a:pt x="6" y="21"/>
                  </a:moveTo>
                  <a:cubicBezTo>
                    <a:pt x="3" y="21"/>
                    <a:pt x="0" y="19"/>
                    <a:pt x="0" y="15"/>
                  </a:cubicBezTo>
                  <a:cubicBezTo>
                    <a:pt x="0" y="6"/>
                    <a:pt x="0" y="6"/>
                    <a:pt x="0" y="6"/>
                  </a:cubicBezTo>
                  <a:cubicBezTo>
                    <a:pt x="0" y="3"/>
                    <a:pt x="3" y="0"/>
                    <a:pt x="6" y="0"/>
                  </a:cubicBezTo>
                  <a:cubicBezTo>
                    <a:pt x="9" y="0"/>
                    <a:pt x="12" y="3"/>
                    <a:pt x="12" y="6"/>
                  </a:cubicBezTo>
                  <a:cubicBezTo>
                    <a:pt x="12" y="15"/>
                    <a:pt x="12" y="15"/>
                    <a:pt x="12" y="15"/>
                  </a:cubicBezTo>
                  <a:cubicBezTo>
                    <a:pt x="12" y="19"/>
                    <a:pt x="9" y="21"/>
                    <a:pt x="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2" name="TextBox 91">
            <a:extLst>
              <a:ext uri="{FF2B5EF4-FFF2-40B4-BE49-F238E27FC236}">
                <a16:creationId xmlns:a16="http://schemas.microsoft.com/office/drawing/2014/main" id="{F7775CF6-16CF-AA4C-A17D-1E4F2861F35A}"/>
              </a:ext>
            </a:extLst>
          </p:cNvPr>
          <p:cNvSpPr txBox="1"/>
          <p:nvPr/>
        </p:nvSpPr>
        <p:spPr>
          <a:xfrm>
            <a:off x="4592754" y="4401057"/>
            <a:ext cx="2191477" cy="738664"/>
          </a:xfrm>
          <a:prstGeom prst="rect">
            <a:avLst/>
          </a:prstGeom>
          <a:noFill/>
        </p:spPr>
        <p:txBody>
          <a:bodyPr wrap="square" lIns="0" tIns="0" rIns="0" bIns="0" rtlCol="0">
            <a:spAutoFit/>
          </a:bodyPr>
          <a:lstStyle/>
          <a:p>
            <a:pPr marL="91440" lvl="0" defTabSz="914400">
              <a:defRPr/>
            </a:pPr>
            <a:r>
              <a:rPr lang="en-US" sz="1600" b="1" dirty="0">
                <a:solidFill>
                  <a:srgbClr val="7BAFD4"/>
                </a:solidFill>
              </a:rPr>
              <a:t>Flexibility</a:t>
            </a:r>
          </a:p>
          <a:p>
            <a:pPr marL="91440" lvl="0" defTabSz="914400">
              <a:defRPr/>
            </a:pPr>
            <a:r>
              <a:rPr lang="en-US" sz="1600" dirty="0">
                <a:solidFill>
                  <a:srgbClr val="003C71"/>
                </a:solidFill>
              </a:rPr>
              <a:t>Pay for medical expenses or save for future needs</a:t>
            </a:r>
          </a:p>
        </p:txBody>
      </p:sp>
      <p:sp>
        <p:nvSpPr>
          <p:cNvPr id="93" name="TextBox 92">
            <a:extLst>
              <a:ext uri="{FF2B5EF4-FFF2-40B4-BE49-F238E27FC236}">
                <a16:creationId xmlns:a16="http://schemas.microsoft.com/office/drawing/2014/main" id="{F7775CF6-16CF-AA4C-A17D-1E4F2861F35A}"/>
              </a:ext>
            </a:extLst>
          </p:cNvPr>
          <p:cNvSpPr txBox="1"/>
          <p:nvPr/>
        </p:nvSpPr>
        <p:spPr>
          <a:xfrm>
            <a:off x="4592754" y="5377534"/>
            <a:ext cx="2191477" cy="738664"/>
          </a:xfrm>
          <a:prstGeom prst="rect">
            <a:avLst/>
          </a:prstGeom>
          <a:noFill/>
        </p:spPr>
        <p:txBody>
          <a:bodyPr wrap="square" lIns="0" tIns="0" rIns="0" bIns="0" rtlCol="0">
            <a:spAutoFit/>
          </a:bodyPr>
          <a:lstStyle/>
          <a:p>
            <a:pPr marL="91440" lvl="0" defTabSz="914400">
              <a:defRPr/>
            </a:pPr>
            <a:r>
              <a:rPr lang="en-US" sz="1600" b="1" dirty="0">
                <a:solidFill>
                  <a:srgbClr val="7BAFD4"/>
                </a:solidFill>
              </a:rPr>
              <a:t>Portability</a:t>
            </a:r>
          </a:p>
          <a:p>
            <a:pPr marL="91440" lvl="0" defTabSz="914400">
              <a:defRPr/>
            </a:pPr>
            <a:r>
              <a:rPr lang="en-US" sz="1600" dirty="0">
                <a:solidFill>
                  <a:srgbClr val="003C71"/>
                </a:solidFill>
              </a:rPr>
              <a:t>Your HSA is completely portable</a:t>
            </a:r>
          </a:p>
        </p:txBody>
      </p:sp>
      <p:grpSp>
        <p:nvGrpSpPr>
          <p:cNvPr id="74" name="Group 68"/>
          <p:cNvGrpSpPr>
            <a:grpSpLocks noChangeAspect="1"/>
          </p:cNvGrpSpPr>
          <p:nvPr/>
        </p:nvGrpSpPr>
        <p:grpSpPr bwMode="auto">
          <a:xfrm>
            <a:off x="492709" y="4493924"/>
            <a:ext cx="646112" cy="649288"/>
            <a:chOff x="5517" y="446"/>
            <a:chExt cx="407" cy="409"/>
          </a:xfrm>
          <a:solidFill>
            <a:schemeClr val="bg2"/>
          </a:solidFill>
        </p:grpSpPr>
        <p:sp>
          <p:nvSpPr>
            <p:cNvPr id="95" name="Freeform 69"/>
            <p:cNvSpPr>
              <a:spLocks noEditPoints="1"/>
            </p:cNvSpPr>
            <p:nvPr/>
          </p:nvSpPr>
          <p:spPr bwMode="auto">
            <a:xfrm>
              <a:off x="5517" y="446"/>
              <a:ext cx="407" cy="409"/>
            </a:xfrm>
            <a:custGeom>
              <a:avLst/>
              <a:gdLst>
                <a:gd name="T0" fmla="*/ 138 w 276"/>
                <a:gd name="T1" fmla="*/ 276 h 276"/>
                <a:gd name="T2" fmla="*/ 0 w 276"/>
                <a:gd name="T3" fmla="*/ 138 h 276"/>
                <a:gd name="T4" fmla="*/ 138 w 276"/>
                <a:gd name="T5" fmla="*/ 0 h 276"/>
                <a:gd name="T6" fmla="*/ 276 w 276"/>
                <a:gd name="T7" fmla="*/ 138 h 276"/>
                <a:gd name="T8" fmla="*/ 138 w 276"/>
                <a:gd name="T9" fmla="*/ 276 h 276"/>
                <a:gd name="T10" fmla="*/ 138 w 276"/>
                <a:gd name="T11" fmla="*/ 12 h 276"/>
                <a:gd name="T12" fmla="*/ 12 w 276"/>
                <a:gd name="T13" fmla="*/ 138 h 276"/>
                <a:gd name="T14" fmla="*/ 138 w 276"/>
                <a:gd name="T15" fmla="*/ 264 h 276"/>
                <a:gd name="T16" fmla="*/ 264 w 276"/>
                <a:gd name="T17" fmla="*/ 138 h 276"/>
                <a:gd name="T18" fmla="*/ 138 w 276"/>
                <a:gd name="T19" fmla="*/ 1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276">
                  <a:moveTo>
                    <a:pt x="138" y="276"/>
                  </a:moveTo>
                  <a:cubicBezTo>
                    <a:pt x="62" y="276"/>
                    <a:pt x="0" y="214"/>
                    <a:pt x="0" y="138"/>
                  </a:cubicBezTo>
                  <a:cubicBezTo>
                    <a:pt x="0" y="62"/>
                    <a:pt x="62" y="0"/>
                    <a:pt x="138" y="0"/>
                  </a:cubicBezTo>
                  <a:cubicBezTo>
                    <a:pt x="214" y="0"/>
                    <a:pt x="276" y="62"/>
                    <a:pt x="276" y="138"/>
                  </a:cubicBezTo>
                  <a:cubicBezTo>
                    <a:pt x="276" y="214"/>
                    <a:pt x="214" y="276"/>
                    <a:pt x="138" y="276"/>
                  </a:cubicBezTo>
                  <a:close/>
                  <a:moveTo>
                    <a:pt x="138" y="12"/>
                  </a:moveTo>
                  <a:cubicBezTo>
                    <a:pt x="69" y="12"/>
                    <a:pt x="12" y="69"/>
                    <a:pt x="12" y="138"/>
                  </a:cubicBezTo>
                  <a:cubicBezTo>
                    <a:pt x="12" y="208"/>
                    <a:pt x="69" y="264"/>
                    <a:pt x="138" y="264"/>
                  </a:cubicBezTo>
                  <a:cubicBezTo>
                    <a:pt x="208" y="264"/>
                    <a:pt x="264" y="208"/>
                    <a:pt x="264" y="138"/>
                  </a:cubicBezTo>
                  <a:cubicBezTo>
                    <a:pt x="264" y="69"/>
                    <a:pt x="208" y="12"/>
                    <a:pt x="13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70"/>
            <p:cNvSpPr>
              <a:spLocks/>
            </p:cNvSpPr>
            <p:nvPr/>
          </p:nvSpPr>
          <p:spPr bwMode="auto">
            <a:xfrm>
              <a:off x="5712" y="526"/>
              <a:ext cx="17" cy="249"/>
            </a:xfrm>
            <a:custGeom>
              <a:avLst/>
              <a:gdLst>
                <a:gd name="T0" fmla="*/ 6 w 12"/>
                <a:gd name="T1" fmla="*/ 168 h 168"/>
                <a:gd name="T2" fmla="*/ 0 w 12"/>
                <a:gd name="T3" fmla="*/ 162 h 168"/>
                <a:gd name="T4" fmla="*/ 0 w 12"/>
                <a:gd name="T5" fmla="*/ 6 h 168"/>
                <a:gd name="T6" fmla="*/ 6 w 12"/>
                <a:gd name="T7" fmla="*/ 0 h 168"/>
                <a:gd name="T8" fmla="*/ 12 w 12"/>
                <a:gd name="T9" fmla="*/ 6 h 168"/>
                <a:gd name="T10" fmla="*/ 12 w 12"/>
                <a:gd name="T11" fmla="*/ 162 h 168"/>
                <a:gd name="T12" fmla="*/ 6 w 12"/>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12" h="168">
                  <a:moveTo>
                    <a:pt x="6" y="168"/>
                  </a:moveTo>
                  <a:cubicBezTo>
                    <a:pt x="3" y="168"/>
                    <a:pt x="0" y="165"/>
                    <a:pt x="0" y="162"/>
                  </a:cubicBezTo>
                  <a:cubicBezTo>
                    <a:pt x="0" y="6"/>
                    <a:pt x="0" y="6"/>
                    <a:pt x="0" y="6"/>
                  </a:cubicBezTo>
                  <a:cubicBezTo>
                    <a:pt x="0" y="3"/>
                    <a:pt x="3" y="0"/>
                    <a:pt x="6" y="0"/>
                  </a:cubicBezTo>
                  <a:cubicBezTo>
                    <a:pt x="10" y="0"/>
                    <a:pt x="12" y="3"/>
                    <a:pt x="12" y="6"/>
                  </a:cubicBezTo>
                  <a:cubicBezTo>
                    <a:pt x="12" y="162"/>
                    <a:pt x="12" y="162"/>
                    <a:pt x="12" y="162"/>
                  </a:cubicBezTo>
                  <a:cubicBezTo>
                    <a:pt x="12" y="165"/>
                    <a:pt x="10" y="168"/>
                    <a:pt x="6"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71"/>
            <p:cNvSpPr>
              <a:spLocks/>
            </p:cNvSpPr>
            <p:nvPr/>
          </p:nvSpPr>
          <p:spPr bwMode="auto">
            <a:xfrm>
              <a:off x="5614" y="658"/>
              <a:ext cx="214" cy="117"/>
            </a:xfrm>
            <a:custGeom>
              <a:avLst/>
              <a:gdLst>
                <a:gd name="T0" fmla="*/ 72 w 145"/>
                <a:gd name="T1" fmla="*/ 79 h 79"/>
                <a:gd name="T2" fmla="*/ 68 w 145"/>
                <a:gd name="T3" fmla="*/ 77 h 79"/>
                <a:gd name="T4" fmla="*/ 2 w 145"/>
                <a:gd name="T5" fmla="*/ 11 h 79"/>
                <a:gd name="T6" fmla="*/ 2 w 145"/>
                <a:gd name="T7" fmla="*/ 3 h 79"/>
                <a:gd name="T8" fmla="*/ 10 w 145"/>
                <a:gd name="T9" fmla="*/ 3 h 79"/>
                <a:gd name="T10" fmla="*/ 72 w 145"/>
                <a:gd name="T11" fmla="*/ 65 h 79"/>
                <a:gd name="T12" fmla="*/ 134 w 145"/>
                <a:gd name="T13" fmla="*/ 3 h 79"/>
                <a:gd name="T14" fmla="*/ 142 w 145"/>
                <a:gd name="T15" fmla="*/ 3 h 79"/>
                <a:gd name="T16" fmla="*/ 142 w 145"/>
                <a:gd name="T17" fmla="*/ 11 h 79"/>
                <a:gd name="T18" fmla="*/ 76 w 145"/>
                <a:gd name="T19" fmla="*/ 77 h 79"/>
                <a:gd name="T20" fmla="*/ 72 w 145"/>
                <a:gd name="T2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79">
                  <a:moveTo>
                    <a:pt x="72" y="79"/>
                  </a:moveTo>
                  <a:cubicBezTo>
                    <a:pt x="71" y="79"/>
                    <a:pt x="69" y="78"/>
                    <a:pt x="68" y="77"/>
                  </a:cubicBezTo>
                  <a:cubicBezTo>
                    <a:pt x="2" y="11"/>
                    <a:pt x="2" y="11"/>
                    <a:pt x="2" y="11"/>
                  </a:cubicBezTo>
                  <a:cubicBezTo>
                    <a:pt x="0" y="9"/>
                    <a:pt x="0" y="5"/>
                    <a:pt x="2" y="3"/>
                  </a:cubicBezTo>
                  <a:cubicBezTo>
                    <a:pt x="4" y="0"/>
                    <a:pt x="8" y="0"/>
                    <a:pt x="10" y="3"/>
                  </a:cubicBezTo>
                  <a:cubicBezTo>
                    <a:pt x="72" y="65"/>
                    <a:pt x="72" y="65"/>
                    <a:pt x="72" y="65"/>
                  </a:cubicBezTo>
                  <a:cubicBezTo>
                    <a:pt x="134" y="3"/>
                    <a:pt x="134" y="3"/>
                    <a:pt x="134" y="3"/>
                  </a:cubicBezTo>
                  <a:cubicBezTo>
                    <a:pt x="136" y="0"/>
                    <a:pt x="140" y="0"/>
                    <a:pt x="142" y="3"/>
                  </a:cubicBezTo>
                  <a:cubicBezTo>
                    <a:pt x="145" y="5"/>
                    <a:pt x="145" y="9"/>
                    <a:pt x="142" y="11"/>
                  </a:cubicBezTo>
                  <a:cubicBezTo>
                    <a:pt x="76" y="77"/>
                    <a:pt x="76" y="77"/>
                    <a:pt x="76" y="77"/>
                  </a:cubicBezTo>
                  <a:cubicBezTo>
                    <a:pt x="75" y="78"/>
                    <a:pt x="74" y="79"/>
                    <a:pt x="72"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57"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58"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17</a:t>
            </a:fld>
            <a:endParaRPr lang="en-US" dirty="0"/>
          </a:p>
        </p:txBody>
      </p:sp>
      <p:pic>
        <p:nvPicPr>
          <p:cNvPr id="62" name="Picture 2">
            <a:extLst>
              <a:ext uri="{FF2B5EF4-FFF2-40B4-BE49-F238E27FC236}">
                <a16:creationId xmlns:a16="http://schemas.microsoft.com/office/drawing/2014/main" id="{6D1C43BB-4366-4B1F-AB38-A77E7D779A28}"/>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625483" y="491864"/>
            <a:ext cx="2715591" cy="9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4809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Triangle 23">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68878" y="311256"/>
            <a:ext cx="9052560" cy="1295400"/>
          </a:xfrm>
        </p:spPr>
        <p:txBody>
          <a:bodyPr/>
          <a:lstStyle/>
          <a:p>
            <a:r>
              <a:rPr lang="en-US" dirty="0">
                <a:solidFill>
                  <a:srgbClr val="FFFFFF"/>
                </a:solidFill>
              </a:rPr>
              <a:t>Health Savings</a:t>
            </a: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3389576382"/>
              </p:ext>
            </p:extLst>
          </p:nvPr>
        </p:nvGraphicFramePr>
        <p:xfrm>
          <a:off x="468877" y="2352659"/>
          <a:ext cx="5851712" cy="3005328"/>
        </p:xfrm>
        <a:graphic>
          <a:graphicData uri="http://schemas.openxmlformats.org/drawingml/2006/table">
            <a:tbl>
              <a:tblPr firstRow="1" bandRow="1">
                <a:tableStyleId>{5C22544A-7EE6-4342-B048-85BDC9FD1C3A}</a:tableStyleId>
              </a:tblPr>
              <a:tblGrid>
                <a:gridCol w="5851712">
                  <a:extLst>
                    <a:ext uri="{9D8B030D-6E8A-4147-A177-3AD203B41FA5}">
                      <a16:colId xmlns:a16="http://schemas.microsoft.com/office/drawing/2014/main" val="20000"/>
                    </a:ext>
                  </a:extLst>
                </a:gridCol>
              </a:tblGrid>
              <a:tr h="518160">
                <a:tc>
                  <a:txBody>
                    <a:bodyPr/>
                    <a:lstStyle/>
                    <a:p>
                      <a:pPr marL="0" marR="0" lvl="0" indent="0" algn="l" defTabSz="914400" rtl="0" eaLnBrk="1" fontAlgn="auto" latinLnBrk="0" hangingPunct="1">
                        <a:lnSpc>
                          <a:spcPct val="100000"/>
                        </a:lnSpc>
                        <a:spcBef>
                          <a:spcPts val="600"/>
                        </a:spcBef>
                        <a:spcAft>
                          <a:spcPts val="0"/>
                        </a:spcAft>
                        <a:buClr>
                          <a:srgbClr val="7BAFD4"/>
                        </a:buClr>
                        <a:buSzTx/>
                        <a:buFontTx/>
                        <a:buNone/>
                        <a:tabLst/>
                        <a:defRPr/>
                      </a:pPr>
                      <a:r>
                        <a:rPr kumimoji="0" lang="en-US" sz="2400" b="1" i="0" u="none" strike="noStrike" kern="1200" cap="all" spc="0" normalizeH="0" baseline="0" noProof="0" dirty="0">
                          <a:ln>
                            <a:noFill/>
                          </a:ln>
                          <a:solidFill>
                            <a:srgbClr val="003C71"/>
                          </a:solidFill>
                          <a:effectLst/>
                          <a:uLnTx/>
                          <a:uFillTx/>
                          <a:latin typeface="+mn-lt"/>
                          <a:ea typeface="+mn-ea"/>
                          <a:cs typeface="+mn-cs"/>
                        </a:rPr>
                        <a:t>Anyone who is: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21792">
                <a:tc>
                  <a:txBody>
                    <a:bodyPr/>
                    <a:lstStyle/>
                    <a:p>
                      <a:pPr marL="274320" marR="0" lvl="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446A"/>
                          </a:solidFill>
                          <a:effectLst/>
                          <a:uLnTx/>
                          <a:uFillTx/>
                          <a:latin typeface="+mn-lt"/>
                          <a:ea typeface="+mn-ea"/>
                          <a:cs typeface="+mn-cs"/>
                        </a:rPr>
                        <a:t>COVERED BY</a:t>
                      </a:r>
                      <a:r>
                        <a:rPr kumimoji="0" lang="en-US" sz="2000" b="0" i="0" u="none" strike="noStrike" kern="1200" cap="none" spc="0" normalizeH="0" baseline="0" noProof="0" dirty="0">
                          <a:ln>
                            <a:noFill/>
                          </a:ln>
                          <a:solidFill>
                            <a:srgbClr val="00446A"/>
                          </a:solidFill>
                          <a:effectLst/>
                          <a:uLnTx/>
                          <a:uFillTx/>
                          <a:latin typeface="+mn-lt"/>
                          <a:ea typeface="+mn-ea"/>
                          <a:cs typeface="+mn-cs"/>
                        </a:rPr>
                        <a:t> a High-Deductible-Health-Plan (HDHP) (which would </a:t>
                      </a:r>
                      <a:r>
                        <a:rPr kumimoji="0" lang="en-US" sz="2000" b="0" i="0" u="none" strike="noStrike" kern="1200" cap="none" spc="0" normalizeH="0" baseline="0" noProof="0" dirty="0">
                          <a:ln>
                            <a:noFill/>
                          </a:ln>
                          <a:solidFill>
                            <a:schemeClr val="tx2"/>
                          </a:solidFill>
                          <a:effectLst/>
                          <a:uLnTx/>
                          <a:uFillTx/>
                          <a:latin typeface="+mn-lt"/>
                          <a:ea typeface="+mn-ea"/>
                          <a:cs typeface="+mn-cs"/>
                        </a:rPr>
                        <a:t>be Signature Deductible 3)</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1792">
                <a:tc>
                  <a:txBody>
                    <a:bodyPr/>
                    <a:lstStyle/>
                    <a:p>
                      <a:pPr marL="274320" marR="0" lvl="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kumimoji="0" lang="en-US" sz="2000" b="1" i="0" u="none" strike="noStrike" kern="1200" cap="none" spc="0" normalizeH="0" baseline="0" noProof="0" dirty="0">
                          <a:ln>
                            <a:noFill/>
                          </a:ln>
                          <a:solidFill>
                            <a:schemeClr val="bg2"/>
                          </a:solidFill>
                          <a:effectLst/>
                          <a:uLnTx/>
                          <a:uFillTx/>
                          <a:latin typeface="+mn-lt"/>
                          <a:ea typeface="+mn-ea"/>
                          <a:cs typeface="+mn-cs"/>
                        </a:rPr>
                        <a:t>NOT</a:t>
                      </a:r>
                      <a:r>
                        <a:rPr kumimoji="0" lang="en-US" sz="2000" b="0" i="0" u="none" strike="noStrike" kern="1200" cap="none" spc="0" normalizeH="0" baseline="0" noProof="0" dirty="0">
                          <a:ln>
                            <a:noFill/>
                          </a:ln>
                          <a:solidFill>
                            <a:srgbClr val="00446A"/>
                          </a:solidFill>
                          <a:effectLst/>
                          <a:uLnTx/>
                          <a:uFillTx/>
                          <a:latin typeface="+mn-lt"/>
                          <a:ea typeface="+mn-ea"/>
                          <a:cs typeface="+mn-cs"/>
                        </a:rPr>
                        <a:t> enrolled in Medicare</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1792">
                <a:tc>
                  <a:txBody>
                    <a:bodyPr/>
                    <a:lstStyle/>
                    <a:p>
                      <a:pPr marL="274320" marR="0" lvl="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kumimoji="0" lang="en-US" sz="2000" b="1" i="0" u="none" strike="noStrike" kern="1200" cap="none" spc="0" normalizeH="0" baseline="0" noProof="0" dirty="0">
                          <a:ln>
                            <a:noFill/>
                          </a:ln>
                          <a:solidFill>
                            <a:schemeClr val="bg2"/>
                          </a:solidFill>
                          <a:effectLst/>
                          <a:uLnTx/>
                          <a:uFillTx/>
                          <a:latin typeface="+mn-lt"/>
                          <a:ea typeface="+mn-ea"/>
                          <a:cs typeface="+mn-cs"/>
                        </a:rPr>
                        <a:t>NOT</a:t>
                      </a:r>
                      <a:r>
                        <a:rPr kumimoji="0" lang="en-US" sz="2000" b="0" i="0" u="none" strike="noStrike" kern="1200" cap="none" spc="0" normalizeH="0" baseline="0" noProof="0" dirty="0">
                          <a:ln>
                            <a:noFill/>
                          </a:ln>
                          <a:solidFill>
                            <a:srgbClr val="00446A"/>
                          </a:solidFill>
                          <a:effectLst/>
                          <a:uLnTx/>
                          <a:uFillTx/>
                          <a:latin typeface="+mn-lt"/>
                          <a:ea typeface="+mn-ea"/>
                          <a:cs typeface="+mn-cs"/>
                        </a:rPr>
                        <a:t> covered under other health insurance*</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21792">
                <a:tc>
                  <a:txBody>
                    <a:bodyPr/>
                    <a:lstStyle/>
                    <a:p>
                      <a:pPr marL="274320" marR="0" lvl="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kumimoji="0" lang="en-US" sz="2000" b="1" i="0" u="none" strike="noStrike" kern="1200" cap="none" spc="0" normalizeH="0" baseline="0" noProof="0" dirty="0">
                          <a:ln>
                            <a:noFill/>
                          </a:ln>
                          <a:solidFill>
                            <a:schemeClr val="bg2"/>
                          </a:solidFill>
                          <a:effectLst/>
                          <a:uLnTx/>
                          <a:uFillTx/>
                          <a:latin typeface="+mn-lt"/>
                          <a:ea typeface="+mn-ea"/>
                          <a:cs typeface="+mn-cs"/>
                        </a:rPr>
                        <a:t>NOT</a:t>
                      </a:r>
                      <a:r>
                        <a:rPr kumimoji="0" lang="en-US" sz="2000" b="0" i="0" u="none" strike="noStrike" kern="1200" cap="none" spc="0" normalizeH="0" baseline="0" noProof="0" dirty="0">
                          <a:ln>
                            <a:noFill/>
                          </a:ln>
                          <a:solidFill>
                            <a:srgbClr val="00446A"/>
                          </a:solidFill>
                          <a:effectLst/>
                          <a:uLnTx/>
                          <a:uFillTx/>
                          <a:latin typeface="+mn-lt"/>
                          <a:ea typeface="+mn-ea"/>
                          <a:cs typeface="+mn-cs"/>
                        </a:rPr>
                        <a:t> claimed as a dependent on another </a:t>
                      </a:r>
                      <a:br>
                        <a:rPr kumimoji="0" lang="en-US" sz="2000" b="0" i="0" u="none" strike="noStrike" kern="1200" cap="none" spc="0" normalizeH="0" baseline="0" noProof="0" dirty="0">
                          <a:ln>
                            <a:noFill/>
                          </a:ln>
                          <a:solidFill>
                            <a:srgbClr val="00446A"/>
                          </a:solidFill>
                          <a:effectLst/>
                          <a:uLnTx/>
                          <a:uFillTx/>
                          <a:latin typeface="+mn-lt"/>
                          <a:ea typeface="+mn-ea"/>
                          <a:cs typeface="+mn-cs"/>
                        </a:rPr>
                      </a:br>
                      <a:r>
                        <a:rPr kumimoji="0" lang="en-US" sz="2000" b="0" i="0" u="none" strike="noStrike" kern="1200" cap="none" spc="0" normalizeH="0" baseline="0" noProof="0" dirty="0">
                          <a:ln>
                            <a:noFill/>
                          </a:ln>
                          <a:solidFill>
                            <a:srgbClr val="00446A"/>
                          </a:solidFill>
                          <a:effectLst/>
                          <a:uLnTx/>
                          <a:uFillTx/>
                          <a:latin typeface="+mn-lt"/>
                          <a:ea typeface="+mn-ea"/>
                          <a:cs typeface="+mn-cs"/>
                        </a:rPr>
                        <a:t>person’s tax return</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6" name="TextBox 15"/>
          <p:cNvSpPr txBox="1"/>
          <p:nvPr/>
        </p:nvSpPr>
        <p:spPr>
          <a:xfrm>
            <a:off x="468877" y="6643653"/>
            <a:ext cx="5161780" cy="369332"/>
          </a:xfrm>
          <a:prstGeom prst="rect">
            <a:avLst/>
          </a:prstGeom>
          <a:noFill/>
        </p:spPr>
        <p:txBody>
          <a:bodyPr wrap="square" lIns="0" tIns="0" rIns="0" bIns="0" rtlCol="0">
            <a:spAutoFit/>
          </a:bodyPr>
          <a:lstStyle/>
          <a:p>
            <a:r>
              <a:rPr lang="en-US" sz="1200" i="1" dirty="0">
                <a:solidFill>
                  <a:srgbClr val="4D4D4E"/>
                </a:solidFill>
              </a:rPr>
              <a:t>*other health insurance does not include: specific disease or illness insurance, accident, disability, dental care, vision care and long-term care insurance</a:t>
            </a:r>
          </a:p>
        </p:txBody>
      </p:sp>
      <p:sp>
        <p:nvSpPr>
          <p:cNvPr id="21" name="TextBox 20">
            <a:extLst>
              <a:ext uri="{FF2B5EF4-FFF2-40B4-BE49-F238E27FC236}">
                <a16:creationId xmlns:a16="http://schemas.microsoft.com/office/drawing/2014/main" id="{71ACD673-9892-E749-8915-E451E610BF32}"/>
              </a:ext>
            </a:extLst>
          </p:cNvPr>
          <p:cNvSpPr txBox="1"/>
          <p:nvPr/>
        </p:nvSpPr>
        <p:spPr>
          <a:xfrm>
            <a:off x="468877" y="491864"/>
            <a:ext cx="5611081" cy="1650452"/>
          </a:xfrm>
          <a:prstGeom prst="rect">
            <a:avLst/>
          </a:prstGeom>
          <a:noFill/>
        </p:spPr>
        <p:txBody>
          <a:bodyPr wrap="square" lIns="0" tIns="0" rIns="0" bIns="0" rtlCol="0">
            <a:spAutoFit/>
          </a:bodyPr>
          <a:lstStyle/>
          <a:p>
            <a:pPr>
              <a:lnSpc>
                <a:spcPts val="4200"/>
              </a:lnSpc>
            </a:pPr>
            <a:r>
              <a:rPr lang="en-US" sz="3000" b="1" dirty="0">
                <a:solidFill>
                  <a:schemeClr val="tx2"/>
                </a:solidFill>
              </a:rPr>
              <a:t>WHO IS ELIGIBLE FOR A </a:t>
            </a:r>
            <a:r>
              <a:rPr lang="en-US" sz="5000" b="1" dirty="0">
                <a:solidFill>
                  <a:schemeClr val="tx2"/>
                </a:solidFill>
              </a:rPr>
              <a:t>HEALTH SAVINGS ACCOUNT (HSA)?</a:t>
            </a:r>
            <a:endParaRPr lang="en-US" sz="5000" b="1" dirty="0">
              <a:solidFill>
                <a:schemeClr val="tx2"/>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921" y="2423203"/>
            <a:ext cx="4034589" cy="4034589"/>
          </a:xfrm>
          <a:prstGeom prst="rect">
            <a:avLst/>
          </a:prstGeom>
        </p:spPr>
      </p:pic>
      <p:sp>
        <p:nvSpPr>
          <p:cNvPr id="13"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14"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18</a:t>
            </a:fld>
            <a:endParaRPr lang="en-US" dirty="0"/>
          </a:p>
        </p:txBody>
      </p:sp>
      <p:pic>
        <p:nvPicPr>
          <p:cNvPr id="18" name="Picture 2">
            <a:extLst>
              <a:ext uri="{FF2B5EF4-FFF2-40B4-BE49-F238E27FC236}">
                <a16:creationId xmlns:a16="http://schemas.microsoft.com/office/drawing/2014/main" id="{20A04260-8EA6-4B8A-A0B6-C377FEABF665}"/>
              </a:ext>
            </a:extLst>
          </p:cNvPr>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625483" y="491864"/>
            <a:ext cx="2715591" cy="9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457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ight Triangle 55">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4294967295"/>
          </p:nvPr>
        </p:nvSpPr>
        <p:spPr>
          <a:xfrm>
            <a:off x="468877" y="1602067"/>
            <a:ext cx="7375652" cy="615553"/>
          </a:xfrm>
        </p:spPr>
        <p:txBody>
          <a:bodyPr>
            <a:noAutofit/>
          </a:bodyPr>
          <a:lstStyle/>
          <a:p>
            <a:pPr marL="0" indent="0">
              <a:buNone/>
            </a:pPr>
            <a:r>
              <a:rPr lang="en-US" sz="2000" dirty="0">
                <a:solidFill>
                  <a:schemeClr val="accent2"/>
                </a:solidFill>
              </a:rPr>
              <a:t>You, your employer or a family member may </a:t>
            </a:r>
            <a:r>
              <a:rPr lang="en-US" sz="2000" b="1" dirty="0">
                <a:solidFill>
                  <a:schemeClr val="accent2"/>
                </a:solidFill>
              </a:rPr>
              <a:t>contribute money  </a:t>
            </a:r>
            <a:r>
              <a:rPr lang="en-US" sz="2000" dirty="0">
                <a:solidFill>
                  <a:schemeClr val="accent2"/>
                </a:solidFill>
              </a:rPr>
              <a:t>to the HSA (either a lump sum payment or through payroll deductions).</a:t>
            </a:r>
          </a:p>
        </p:txBody>
      </p:sp>
      <p:sp>
        <p:nvSpPr>
          <p:cNvPr id="31" name="TextBox 30"/>
          <p:cNvSpPr txBox="1"/>
          <p:nvPr/>
        </p:nvSpPr>
        <p:spPr>
          <a:xfrm>
            <a:off x="7103060" y="2880360"/>
            <a:ext cx="2481884" cy="3313728"/>
          </a:xfrm>
          <a:prstGeom prst="rect">
            <a:avLst/>
          </a:prstGeom>
          <a:solidFill>
            <a:schemeClr val="tx2">
              <a:alpha val="10000"/>
            </a:schemeClr>
          </a:solidFill>
        </p:spPr>
        <p:txBody>
          <a:bodyPr wrap="square" rtlCol="0">
            <a:spAutoFit/>
          </a:bodyPr>
          <a:lstStyle/>
          <a:p>
            <a:pPr algn="ctr">
              <a:lnSpc>
                <a:spcPts val="2400"/>
              </a:lnSpc>
            </a:pPr>
            <a:r>
              <a:rPr lang="en-US" b="1" cap="all" spc="111" dirty="0">
                <a:solidFill>
                  <a:srgbClr val="003C71"/>
                </a:solidFill>
              </a:rPr>
              <a:t>HSA Year End Reporting</a:t>
            </a:r>
          </a:p>
          <a:p>
            <a:pPr algn="ctr">
              <a:spcBef>
                <a:spcPts val="1337"/>
              </a:spcBef>
            </a:pPr>
            <a:r>
              <a:rPr lang="en-US" b="1" dirty="0">
                <a:solidFill>
                  <a:srgbClr val="7BAFD4"/>
                </a:solidFill>
              </a:rPr>
              <a:t>HSA Bank Statement</a:t>
            </a:r>
          </a:p>
          <a:p>
            <a:pPr algn="ctr">
              <a:spcBef>
                <a:spcPts val="669"/>
              </a:spcBef>
            </a:pPr>
            <a:r>
              <a:rPr lang="en-US" sz="1600" dirty="0">
                <a:solidFill>
                  <a:srgbClr val="003C71"/>
                </a:solidFill>
              </a:rPr>
              <a:t>Includes contributions, payments to providers, interest earned, and fees.</a:t>
            </a:r>
          </a:p>
          <a:p>
            <a:pPr algn="ctr">
              <a:spcBef>
                <a:spcPts val="1337"/>
              </a:spcBef>
            </a:pPr>
            <a:r>
              <a:rPr lang="en-US" b="1" dirty="0">
                <a:solidFill>
                  <a:srgbClr val="7BAFD4"/>
                </a:solidFill>
              </a:rPr>
              <a:t>8889 Tax Form</a:t>
            </a:r>
          </a:p>
          <a:p>
            <a:pPr algn="ctr">
              <a:spcBef>
                <a:spcPts val="669"/>
              </a:spcBef>
            </a:pPr>
            <a:r>
              <a:rPr lang="en-US" sz="1600" dirty="0">
                <a:solidFill>
                  <a:srgbClr val="003C71"/>
                </a:solidFill>
              </a:rPr>
              <a:t>Needs to be completed with your year end </a:t>
            </a:r>
            <a:br>
              <a:rPr lang="en-US" sz="1600" dirty="0">
                <a:solidFill>
                  <a:srgbClr val="003C71"/>
                </a:solidFill>
              </a:rPr>
            </a:br>
            <a:r>
              <a:rPr lang="en-US" sz="1600" dirty="0">
                <a:solidFill>
                  <a:srgbClr val="003C71"/>
                </a:solidFill>
              </a:rPr>
              <a:t>tax return.</a:t>
            </a:r>
          </a:p>
        </p:txBody>
      </p:sp>
      <p:sp>
        <p:nvSpPr>
          <p:cNvPr id="35" name="TextBox 34">
            <a:extLst>
              <a:ext uri="{FF2B5EF4-FFF2-40B4-BE49-F238E27FC236}">
                <a16:creationId xmlns:a16="http://schemas.microsoft.com/office/drawing/2014/main" id="{71ACD673-9892-E749-8915-E451E610BF32}"/>
              </a:ext>
            </a:extLst>
          </p:cNvPr>
          <p:cNvSpPr txBox="1"/>
          <p:nvPr/>
        </p:nvSpPr>
        <p:spPr>
          <a:xfrm>
            <a:off x="468877" y="491864"/>
            <a:ext cx="5952352" cy="1077218"/>
          </a:xfrm>
          <a:prstGeom prst="rect">
            <a:avLst/>
          </a:prstGeom>
          <a:noFill/>
        </p:spPr>
        <p:txBody>
          <a:bodyPr wrap="square" lIns="0" tIns="0" rIns="0" bIns="0" rtlCol="0">
            <a:spAutoFit/>
          </a:bodyPr>
          <a:lstStyle/>
          <a:p>
            <a:pPr>
              <a:lnSpc>
                <a:spcPts val="4200"/>
              </a:lnSpc>
            </a:pPr>
            <a:r>
              <a:rPr lang="en-US" sz="3800" b="1" dirty="0">
                <a:solidFill>
                  <a:schemeClr val="tx2"/>
                </a:solidFill>
              </a:rPr>
              <a:t>CONTRIBUTING TO A HEALTH SAVINGS ACCOUNT (HSA)</a:t>
            </a:r>
            <a:endParaRPr lang="en-US" sz="3800" b="1" dirty="0">
              <a:solidFill>
                <a:schemeClr val="tx2"/>
              </a:solidFill>
              <a:latin typeface="Calibri" panose="020F0502020204030204" pitchFamily="34" charset="0"/>
              <a:cs typeface="Calibri" panose="020F0502020204030204" pitchFamily="34" charset="0"/>
            </a:endParaRPr>
          </a:p>
        </p:txBody>
      </p:sp>
      <p:grpSp>
        <p:nvGrpSpPr>
          <p:cNvPr id="2" name="Group 1"/>
          <p:cNvGrpSpPr/>
          <p:nvPr/>
        </p:nvGrpSpPr>
        <p:grpSpPr>
          <a:xfrm>
            <a:off x="457200" y="2448911"/>
            <a:ext cx="6808558" cy="4111837"/>
            <a:chOff x="457200" y="2555088"/>
            <a:chExt cx="6808558" cy="4111837"/>
          </a:xfrm>
        </p:grpSpPr>
        <p:grpSp>
          <p:nvGrpSpPr>
            <p:cNvPr id="66" name="Group 65"/>
            <p:cNvGrpSpPr/>
            <p:nvPr/>
          </p:nvGrpSpPr>
          <p:grpSpPr>
            <a:xfrm>
              <a:off x="469542" y="2555088"/>
              <a:ext cx="3411729" cy="957870"/>
              <a:chOff x="3385311" y="2880360"/>
              <a:chExt cx="3411729" cy="957870"/>
            </a:xfrm>
          </p:grpSpPr>
          <p:sp>
            <p:nvSpPr>
              <p:cNvPr id="49" name="Content Placeholder 1"/>
              <p:cNvSpPr txBox="1">
                <a:spLocks/>
              </p:cNvSpPr>
              <p:nvPr/>
            </p:nvSpPr>
            <p:spPr>
              <a:xfrm>
                <a:off x="3385311" y="3423702"/>
                <a:ext cx="3411729" cy="414528"/>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69"/>
                  </a:spcBef>
                  <a:buNone/>
                </a:pPr>
                <a:r>
                  <a:rPr lang="en-US" sz="4800" b="1" dirty="0">
                    <a:solidFill>
                      <a:srgbClr val="003C71"/>
                    </a:solidFill>
                    <a:latin typeface="+mn-lt"/>
                  </a:rPr>
                  <a:t>$3,650</a:t>
                </a:r>
              </a:p>
            </p:txBody>
          </p:sp>
          <p:sp>
            <p:nvSpPr>
              <p:cNvPr id="50" name="TextBox 49"/>
              <p:cNvSpPr txBox="1"/>
              <p:nvPr/>
            </p:nvSpPr>
            <p:spPr>
              <a:xfrm>
                <a:off x="3385311" y="2880360"/>
                <a:ext cx="3411728" cy="307777"/>
              </a:xfrm>
              <a:prstGeom prst="rect">
                <a:avLst/>
              </a:prstGeom>
              <a:noFill/>
            </p:spPr>
            <p:txBody>
              <a:bodyPr wrap="square" lIns="0" tIns="0" rIns="0" bIns="0" rtlCol="0">
                <a:spAutoFit/>
              </a:bodyPr>
              <a:lstStyle/>
              <a:p>
                <a:r>
                  <a:rPr lang="en-US" b="1" cap="all" dirty="0">
                    <a:solidFill>
                      <a:schemeClr val="tx2"/>
                    </a:solidFill>
                  </a:rPr>
                  <a:t>SINGLE CONTRIBUTION</a:t>
                </a:r>
              </a:p>
            </p:txBody>
          </p:sp>
          <p:cxnSp>
            <p:nvCxnSpPr>
              <p:cNvPr id="51" name="Straight Connector 50"/>
              <p:cNvCxnSpPr/>
              <p:nvPr/>
            </p:nvCxnSpPr>
            <p:spPr>
              <a:xfrm>
                <a:off x="3385311" y="3261644"/>
                <a:ext cx="3108960" cy="0"/>
              </a:xfrm>
              <a:prstGeom prst="line">
                <a:avLst/>
              </a:prstGeom>
              <a:ln w="38100">
                <a:solidFill>
                  <a:schemeClr val="accent6">
                    <a:alpha val="50196"/>
                  </a:schemeClr>
                </a:solidFill>
              </a:ln>
            </p:spPr>
            <p:style>
              <a:lnRef idx="1">
                <a:schemeClr val="accent1"/>
              </a:lnRef>
              <a:fillRef idx="0">
                <a:schemeClr val="accent1"/>
              </a:fillRef>
              <a:effectRef idx="0">
                <a:schemeClr val="accent1"/>
              </a:effectRef>
              <a:fontRef idx="minor">
                <a:schemeClr val="tx1"/>
              </a:fontRef>
            </p:style>
          </p:cxnSp>
        </p:grpSp>
        <p:sp>
          <p:nvSpPr>
            <p:cNvPr id="54" name="Content Placeholder 1"/>
            <p:cNvSpPr txBox="1">
              <a:spLocks/>
            </p:cNvSpPr>
            <p:nvPr/>
          </p:nvSpPr>
          <p:spPr>
            <a:xfrm>
              <a:off x="4163025" y="4175396"/>
              <a:ext cx="2332448" cy="112851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200"/>
                </a:lnSpc>
                <a:spcBef>
                  <a:spcPts val="669"/>
                </a:spcBef>
                <a:buNone/>
              </a:pPr>
              <a:r>
                <a:rPr lang="en-US" b="1" cap="all" spc="111" dirty="0">
                  <a:solidFill>
                    <a:schemeClr val="tx2"/>
                  </a:solidFill>
                  <a:latin typeface="Calibri"/>
                </a:rPr>
                <a:t>2022</a:t>
              </a:r>
              <a:r>
                <a:rPr lang="en-US" sz="2000" b="1" cap="all" spc="111" dirty="0">
                  <a:solidFill>
                    <a:schemeClr val="tx2"/>
                  </a:solidFill>
                  <a:latin typeface="Calibri"/>
                </a:rPr>
                <a:t> </a:t>
              </a:r>
              <a:br>
                <a:rPr lang="en-US" sz="2000" b="1" cap="all" spc="111" dirty="0">
                  <a:solidFill>
                    <a:schemeClr val="tx2"/>
                  </a:solidFill>
                  <a:latin typeface="Calibri"/>
                </a:rPr>
              </a:br>
              <a:r>
                <a:rPr lang="en-US" sz="2000" b="1" cap="all" spc="111" dirty="0">
                  <a:solidFill>
                    <a:schemeClr val="tx2"/>
                  </a:solidFill>
                  <a:latin typeface="Calibri"/>
                </a:rPr>
                <a:t>HSA maximum contribution Limits</a:t>
              </a:r>
              <a:endParaRPr lang="en-US" sz="2000" cap="all" spc="111" dirty="0">
                <a:solidFill>
                  <a:schemeClr val="tx2"/>
                </a:solidFill>
                <a:latin typeface="Calibri"/>
              </a:endParaRPr>
            </a:p>
          </p:txBody>
        </p:sp>
        <p:grpSp>
          <p:nvGrpSpPr>
            <p:cNvPr id="16" name="Group 15"/>
            <p:cNvGrpSpPr/>
            <p:nvPr/>
          </p:nvGrpSpPr>
          <p:grpSpPr>
            <a:xfrm>
              <a:off x="469542" y="3980285"/>
              <a:ext cx="3411729" cy="957870"/>
              <a:chOff x="3385311" y="4325440"/>
              <a:chExt cx="3411729" cy="957870"/>
            </a:xfrm>
          </p:grpSpPr>
          <p:sp>
            <p:nvSpPr>
              <p:cNvPr id="60" name="Content Placeholder 1"/>
              <p:cNvSpPr txBox="1">
                <a:spLocks/>
              </p:cNvSpPr>
              <p:nvPr/>
            </p:nvSpPr>
            <p:spPr>
              <a:xfrm>
                <a:off x="3385311" y="4868782"/>
                <a:ext cx="3411729" cy="414528"/>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69"/>
                  </a:spcBef>
                  <a:buNone/>
                </a:pPr>
                <a:r>
                  <a:rPr lang="en-US" sz="4800" b="1" dirty="0">
                    <a:solidFill>
                      <a:srgbClr val="003C71"/>
                    </a:solidFill>
                    <a:latin typeface="+mn-lt"/>
                  </a:rPr>
                  <a:t>$7,300</a:t>
                </a:r>
              </a:p>
            </p:txBody>
          </p:sp>
          <p:sp>
            <p:nvSpPr>
              <p:cNvPr id="61" name="TextBox 60"/>
              <p:cNvSpPr txBox="1"/>
              <p:nvPr/>
            </p:nvSpPr>
            <p:spPr>
              <a:xfrm>
                <a:off x="3385311" y="4325440"/>
                <a:ext cx="3411728" cy="307777"/>
              </a:xfrm>
              <a:prstGeom prst="rect">
                <a:avLst/>
              </a:prstGeom>
              <a:noFill/>
            </p:spPr>
            <p:txBody>
              <a:bodyPr wrap="square" lIns="0" tIns="0" rIns="0" bIns="0" rtlCol="0">
                <a:spAutoFit/>
              </a:bodyPr>
              <a:lstStyle/>
              <a:p>
                <a:r>
                  <a:rPr lang="en-US" b="1" cap="all" dirty="0">
                    <a:solidFill>
                      <a:schemeClr val="tx2"/>
                    </a:solidFill>
                  </a:rPr>
                  <a:t>FAMILY CONTRIBUTION</a:t>
                </a:r>
              </a:p>
            </p:txBody>
          </p:sp>
          <p:cxnSp>
            <p:nvCxnSpPr>
              <p:cNvPr id="62" name="Straight Connector 61"/>
              <p:cNvCxnSpPr/>
              <p:nvPr/>
            </p:nvCxnSpPr>
            <p:spPr>
              <a:xfrm>
                <a:off x="3385311" y="4706724"/>
                <a:ext cx="3108960" cy="0"/>
              </a:xfrm>
              <a:prstGeom prst="line">
                <a:avLst/>
              </a:prstGeom>
              <a:ln w="38100">
                <a:solidFill>
                  <a:schemeClr val="accent6">
                    <a:alpha val="50196"/>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469542" y="5458851"/>
              <a:ext cx="3411728" cy="307777"/>
            </a:xfrm>
            <a:prstGeom prst="rect">
              <a:avLst/>
            </a:prstGeom>
            <a:noFill/>
          </p:spPr>
          <p:txBody>
            <a:bodyPr wrap="square" lIns="0" tIns="0" rIns="0" bIns="0" rtlCol="0">
              <a:spAutoFit/>
            </a:bodyPr>
            <a:lstStyle/>
            <a:p>
              <a:r>
                <a:rPr lang="en-US" b="1" cap="all" dirty="0">
                  <a:solidFill>
                    <a:schemeClr val="tx2"/>
                  </a:solidFill>
                </a:rPr>
                <a:t>“Catch-Up” contribution </a:t>
              </a:r>
            </a:p>
          </p:txBody>
        </p:sp>
        <p:cxnSp>
          <p:nvCxnSpPr>
            <p:cNvPr id="53" name="Straight Connector 52"/>
            <p:cNvCxnSpPr/>
            <p:nvPr/>
          </p:nvCxnSpPr>
          <p:spPr>
            <a:xfrm>
              <a:off x="469542" y="5840135"/>
              <a:ext cx="3108960" cy="0"/>
            </a:xfrm>
            <a:prstGeom prst="line">
              <a:avLst/>
            </a:prstGeom>
            <a:ln w="28575">
              <a:solidFill>
                <a:schemeClr val="accent6">
                  <a:alpha val="50196"/>
                </a:schemeClr>
              </a:solidFill>
            </a:ln>
          </p:spPr>
          <p:style>
            <a:lnRef idx="1">
              <a:schemeClr val="accent1"/>
            </a:lnRef>
            <a:fillRef idx="0">
              <a:schemeClr val="accent1"/>
            </a:fillRef>
            <a:effectRef idx="0">
              <a:schemeClr val="accent1"/>
            </a:effectRef>
            <a:fontRef idx="minor">
              <a:schemeClr val="tx1"/>
            </a:fontRef>
          </p:style>
        </p:cxnSp>
        <p:sp>
          <p:nvSpPr>
            <p:cNvPr id="55" name="Content Placeholder 1"/>
            <p:cNvSpPr txBox="1">
              <a:spLocks/>
            </p:cNvSpPr>
            <p:nvPr/>
          </p:nvSpPr>
          <p:spPr>
            <a:xfrm>
              <a:off x="1314071" y="6200313"/>
              <a:ext cx="2590800" cy="414528"/>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3500"/>
                </a:lnSpc>
                <a:spcBef>
                  <a:spcPts val="669"/>
                </a:spcBef>
                <a:buNone/>
              </a:pPr>
              <a:r>
                <a:rPr lang="en-US" sz="4800" b="1" dirty="0">
                  <a:solidFill>
                    <a:schemeClr val="tx2"/>
                  </a:solidFill>
                  <a:latin typeface="+mn-lt"/>
                </a:rPr>
                <a:t>$1,000</a:t>
              </a:r>
            </a:p>
          </p:txBody>
        </p:sp>
        <p:sp>
          <p:nvSpPr>
            <p:cNvPr id="57" name="TextBox 56"/>
            <p:cNvSpPr txBox="1"/>
            <p:nvPr/>
          </p:nvSpPr>
          <p:spPr>
            <a:xfrm>
              <a:off x="3153770" y="6092886"/>
              <a:ext cx="4111988" cy="492443"/>
            </a:xfrm>
            <a:prstGeom prst="rect">
              <a:avLst/>
            </a:prstGeom>
            <a:noFill/>
          </p:spPr>
          <p:txBody>
            <a:bodyPr wrap="square" lIns="0" tIns="0" rIns="0" bIns="0" rtlCol="0">
              <a:spAutoFit/>
            </a:bodyPr>
            <a:lstStyle/>
            <a:p>
              <a:pPr>
                <a:spcBef>
                  <a:spcPts val="1337"/>
                </a:spcBef>
                <a:buClr>
                  <a:srgbClr val="7BAFD4"/>
                </a:buClr>
                <a:defRPr/>
              </a:pPr>
              <a:r>
                <a:rPr lang="en-US" sz="1600" dirty="0">
                  <a:solidFill>
                    <a:srgbClr val="4D4D4E"/>
                  </a:solidFill>
                </a:rPr>
                <a:t>Individuals who are age 55 and older can contribute an additional contribution annually</a:t>
              </a:r>
            </a:p>
          </p:txBody>
        </p:sp>
        <p:grpSp>
          <p:nvGrpSpPr>
            <p:cNvPr id="58" name="Group 30"/>
            <p:cNvGrpSpPr>
              <a:grpSpLocks noChangeAspect="1"/>
            </p:cNvGrpSpPr>
            <p:nvPr/>
          </p:nvGrpSpPr>
          <p:grpSpPr bwMode="auto">
            <a:xfrm>
              <a:off x="457200" y="6011288"/>
              <a:ext cx="698500" cy="655637"/>
              <a:chOff x="3619" y="669"/>
              <a:chExt cx="440" cy="413"/>
            </a:xfrm>
            <a:solidFill>
              <a:schemeClr val="tx2"/>
            </a:solidFill>
          </p:grpSpPr>
          <p:sp>
            <p:nvSpPr>
              <p:cNvPr id="59" name="Freeform 31"/>
              <p:cNvSpPr>
                <a:spLocks/>
              </p:cNvSpPr>
              <p:nvPr/>
            </p:nvSpPr>
            <p:spPr bwMode="auto">
              <a:xfrm>
                <a:off x="3619" y="669"/>
                <a:ext cx="261" cy="360"/>
              </a:xfrm>
              <a:custGeom>
                <a:avLst/>
                <a:gdLst>
                  <a:gd name="T0" fmla="*/ 132 w 171"/>
                  <a:gd name="T1" fmla="*/ 240 h 240"/>
                  <a:gd name="T2" fmla="*/ 6 w 171"/>
                  <a:gd name="T3" fmla="*/ 240 h 240"/>
                  <a:gd name="T4" fmla="*/ 2 w 171"/>
                  <a:gd name="T5" fmla="*/ 238 h 240"/>
                  <a:gd name="T6" fmla="*/ 0 w 171"/>
                  <a:gd name="T7" fmla="*/ 234 h 240"/>
                  <a:gd name="T8" fmla="*/ 6 w 171"/>
                  <a:gd name="T9" fmla="*/ 184 h 240"/>
                  <a:gd name="T10" fmla="*/ 61 w 171"/>
                  <a:gd name="T11" fmla="*/ 153 h 240"/>
                  <a:gd name="T12" fmla="*/ 84 w 171"/>
                  <a:gd name="T13" fmla="*/ 145 h 240"/>
                  <a:gd name="T14" fmla="*/ 84 w 171"/>
                  <a:gd name="T15" fmla="*/ 123 h 240"/>
                  <a:gd name="T16" fmla="*/ 66 w 171"/>
                  <a:gd name="T17" fmla="*/ 88 h 240"/>
                  <a:gd name="T18" fmla="*/ 59 w 171"/>
                  <a:gd name="T19" fmla="*/ 72 h 240"/>
                  <a:gd name="T20" fmla="*/ 61 w 171"/>
                  <a:gd name="T21" fmla="*/ 61 h 240"/>
                  <a:gd name="T22" fmla="*/ 65 w 171"/>
                  <a:gd name="T23" fmla="*/ 56 h 240"/>
                  <a:gd name="T24" fmla="*/ 66 w 171"/>
                  <a:gd name="T25" fmla="*/ 22 h 240"/>
                  <a:gd name="T26" fmla="*/ 80 w 171"/>
                  <a:gd name="T27" fmla="*/ 17 h 240"/>
                  <a:gd name="T28" fmla="*/ 123 w 171"/>
                  <a:gd name="T29" fmla="*/ 0 h 240"/>
                  <a:gd name="T30" fmla="*/ 123 w 171"/>
                  <a:gd name="T31" fmla="*/ 0 h 240"/>
                  <a:gd name="T32" fmla="*/ 168 w 171"/>
                  <a:gd name="T33" fmla="*/ 22 h 240"/>
                  <a:gd name="T34" fmla="*/ 163 w 171"/>
                  <a:gd name="T35" fmla="*/ 56 h 240"/>
                  <a:gd name="T36" fmla="*/ 169 w 171"/>
                  <a:gd name="T37" fmla="*/ 71 h 240"/>
                  <a:gd name="T38" fmla="*/ 166 w 171"/>
                  <a:gd name="T39" fmla="*/ 82 h 240"/>
                  <a:gd name="T40" fmla="*/ 162 w 171"/>
                  <a:gd name="T41" fmla="*/ 88 h 240"/>
                  <a:gd name="T42" fmla="*/ 144 w 171"/>
                  <a:gd name="T43" fmla="*/ 123 h 240"/>
                  <a:gd name="T44" fmla="*/ 144 w 171"/>
                  <a:gd name="T45" fmla="*/ 145 h 240"/>
                  <a:gd name="T46" fmla="*/ 168 w 171"/>
                  <a:gd name="T47" fmla="*/ 154 h 240"/>
                  <a:gd name="T48" fmla="*/ 169 w 171"/>
                  <a:gd name="T49" fmla="*/ 154 h 240"/>
                  <a:gd name="T50" fmla="*/ 166 w 171"/>
                  <a:gd name="T51" fmla="*/ 166 h 240"/>
                  <a:gd name="T52" fmla="*/ 164 w 171"/>
                  <a:gd name="T53" fmla="*/ 165 h 240"/>
                  <a:gd name="T54" fmla="*/ 136 w 171"/>
                  <a:gd name="T55" fmla="*/ 155 h 240"/>
                  <a:gd name="T56" fmla="*/ 132 w 171"/>
                  <a:gd name="T57" fmla="*/ 150 h 240"/>
                  <a:gd name="T58" fmla="*/ 132 w 171"/>
                  <a:gd name="T59" fmla="*/ 120 h 240"/>
                  <a:gd name="T60" fmla="*/ 136 w 171"/>
                  <a:gd name="T61" fmla="*/ 114 h 240"/>
                  <a:gd name="T62" fmla="*/ 150 w 171"/>
                  <a:gd name="T63" fmla="*/ 84 h 240"/>
                  <a:gd name="T64" fmla="*/ 155 w 171"/>
                  <a:gd name="T65" fmla="*/ 78 h 240"/>
                  <a:gd name="T66" fmla="*/ 157 w 171"/>
                  <a:gd name="T67" fmla="*/ 71 h 240"/>
                  <a:gd name="T68" fmla="*/ 155 w 171"/>
                  <a:gd name="T69" fmla="*/ 65 h 240"/>
                  <a:gd name="T70" fmla="*/ 150 w 171"/>
                  <a:gd name="T71" fmla="*/ 59 h 240"/>
                  <a:gd name="T72" fmla="*/ 152 w 171"/>
                  <a:gd name="T73" fmla="*/ 52 h 240"/>
                  <a:gd name="T74" fmla="*/ 156 w 171"/>
                  <a:gd name="T75" fmla="*/ 25 h 240"/>
                  <a:gd name="T76" fmla="*/ 123 w 171"/>
                  <a:gd name="T77" fmla="*/ 12 h 240"/>
                  <a:gd name="T78" fmla="*/ 123 w 171"/>
                  <a:gd name="T79" fmla="*/ 12 h 240"/>
                  <a:gd name="T80" fmla="*/ 90 w 171"/>
                  <a:gd name="T81" fmla="*/ 25 h 240"/>
                  <a:gd name="T82" fmla="*/ 83 w 171"/>
                  <a:gd name="T83" fmla="*/ 29 h 240"/>
                  <a:gd name="T84" fmla="*/ 75 w 171"/>
                  <a:gd name="T85" fmla="*/ 30 h 240"/>
                  <a:gd name="T86" fmla="*/ 77 w 171"/>
                  <a:gd name="T87" fmla="*/ 53 h 240"/>
                  <a:gd name="T88" fmla="*/ 78 w 171"/>
                  <a:gd name="T89" fmla="*/ 60 h 240"/>
                  <a:gd name="T90" fmla="*/ 72 w 171"/>
                  <a:gd name="T91" fmla="*/ 66 h 240"/>
                  <a:gd name="T92" fmla="*/ 71 w 171"/>
                  <a:gd name="T93" fmla="*/ 72 h 240"/>
                  <a:gd name="T94" fmla="*/ 72 w 171"/>
                  <a:gd name="T95" fmla="*/ 78 h 240"/>
                  <a:gd name="T96" fmla="*/ 76 w 171"/>
                  <a:gd name="T97" fmla="*/ 79 h 240"/>
                  <a:gd name="T98" fmla="*/ 78 w 171"/>
                  <a:gd name="T99" fmla="*/ 84 h 240"/>
                  <a:gd name="T100" fmla="*/ 92 w 171"/>
                  <a:gd name="T101" fmla="*/ 114 h 240"/>
                  <a:gd name="T102" fmla="*/ 96 w 171"/>
                  <a:gd name="T103" fmla="*/ 120 h 240"/>
                  <a:gd name="T104" fmla="*/ 96 w 171"/>
                  <a:gd name="T105" fmla="*/ 150 h 240"/>
                  <a:gd name="T106" fmla="*/ 92 w 171"/>
                  <a:gd name="T107" fmla="*/ 155 h 240"/>
                  <a:gd name="T108" fmla="*/ 65 w 171"/>
                  <a:gd name="T109" fmla="*/ 165 h 240"/>
                  <a:gd name="T110" fmla="*/ 18 w 171"/>
                  <a:gd name="T111" fmla="*/ 188 h 240"/>
                  <a:gd name="T112" fmla="*/ 12 w 171"/>
                  <a:gd name="T113" fmla="*/ 228 h 240"/>
                  <a:gd name="T114" fmla="*/ 132 w 171"/>
                  <a:gd name="T115" fmla="*/ 228 h 240"/>
                  <a:gd name="T116" fmla="*/ 132 w 171"/>
                  <a:gd name="T117"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 h="240">
                    <a:moveTo>
                      <a:pt x="132" y="240"/>
                    </a:moveTo>
                    <a:cubicBezTo>
                      <a:pt x="6" y="240"/>
                      <a:pt x="6" y="240"/>
                      <a:pt x="6" y="240"/>
                    </a:cubicBezTo>
                    <a:cubicBezTo>
                      <a:pt x="4" y="240"/>
                      <a:pt x="3" y="239"/>
                      <a:pt x="2" y="238"/>
                    </a:cubicBezTo>
                    <a:cubicBezTo>
                      <a:pt x="0" y="237"/>
                      <a:pt x="0" y="235"/>
                      <a:pt x="0" y="234"/>
                    </a:cubicBezTo>
                    <a:cubicBezTo>
                      <a:pt x="0" y="232"/>
                      <a:pt x="0" y="202"/>
                      <a:pt x="6" y="184"/>
                    </a:cubicBezTo>
                    <a:cubicBezTo>
                      <a:pt x="11" y="170"/>
                      <a:pt x="33" y="162"/>
                      <a:pt x="61" y="153"/>
                    </a:cubicBezTo>
                    <a:cubicBezTo>
                      <a:pt x="69" y="151"/>
                      <a:pt x="76" y="148"/>
                      <a:pt x="84" y="145"/>
                    </a:cubicBezTo>
                    <a:cubicBezTo>
                      <a:pt x="84" y="123"/>
                      <a:pt x="84" y="123"/>
                      <a:pt x="84" y="123"/>
                    </a:cubicBezTo>
                    <a:cubicBezTo>
                      <a:pt x="78" y="119"/>
                      <a:pt x="67" y="109"/>
                      <a:pt x="66" y="88"/>
                    </a:cubicBezTo>
                    <a:cubicBezTo>
                      <a:pt x="62" y="85"/>
                      <a:pt x="59" y="79"/>
                      <a:pt x="59" y="72"/>
                    </a:cubicBezTo>
                    <a:cubicBezTo>
                      <a:pt x="59" y="68"/>
                      <a:pt x="60" y="64"/>
                      <a:pt x="61" y="61"/>
                    </a:cubicBezTo>
                    <a:cubicBezTo>
                      <a:pt x="62" y="59"/>
                      <a:pt x="63" y="57"/>
                      <a:pt x="65" y="56"/>
                    </a:cubicBezTo>
                    <a:cubicBezTo>
                      <a:pt x="62" y="47"/>
                      <a:pt x="58" y="31"/>
                      <a:pt x="66" y="22"/>
                    </a:cubicBezTo>
                    <a:cubicBezTo>
                      <a:pt x="69" y="18"/>
                      <a:pt x="74" y="17"/>
                      <a:pt x="80" y="17"/>
                    </a:cubicBezTo>
                    <a:cubicBezTo>
                      <a:pt x="87" y="5"/>
                      <a:pt x="107" y="0"/>
                      <a:pt x="123" y="0"/>
                    </a:cubicBezTo>
                    <a:cubicBezTo>
                      <a:pt x="123" y="0"/>
                      <a:pt x="123" y="0"/>
                      <a:pt x="123" y="0"/>
                    </a:cubicBezTo>
                    <a:cubicBezTo>
                      <a:pt x="141" y="0"/>
                      <a:pt x="164" y="6"/>
                      <a:pt x="168" y="22"/>
                    </a:cubicBezTo>
                    <a:cubicBezTo>
                      <a:pt x="171" y="35"/>
                      <a:pt x="166" y="48"/>
                      <a:pt x="163" y="56"/>
                    </a:cubicBezTo>
                    <a:cubicBezTo>
                      <a:pt x="167" y="59"/>
                      <a:pt x="169" y="64"/>
                      <a:pt x="169" y="71"/>
                    </a:cubicBezTo>
                    <a:cubicBezTo>
                      <a:pt x="169" y="75"/>
                      <a:pt x="168" y="79"/>
                      <a:pt x="166" y="82"/>
                    </a:cubicBezTo>
                    <a:cubicBezTo>
                      <a:pt x="165" y="85"/>
                      <a:pt x="164" y="87"/>
                      <a:pt x="162" y="88"/>
                    </a:cubicBezTo>
                    <a:cubicBezTo>
                      <a:pt x="160" y="109"/>
                      <a:pt x="150" y="119"/>
                      <a:pt x="144" y="123"/>
                    </a:cubicBezTo>
                    <a:cubicBezTo>
                      <a:pt x="144" y="145"/>
                      <a:pt x="144" y="145"/>
                      <a:pt x="144" y="145"/>
                    </a:cubicBezTo>
                    <a:cubicBezTo>
                      <a:pt x="152" y="148"/>
                      <a:pt x="160" y="151"/>
                      <a:pt x="168" y="154"/>
                    </a:cubicBezTo>
                    <a:cubicBezTo>
                      <a:pt x="169" y="154"/>
                      <a:pt x="169" y="154"/>
                      <a:pt x="169" y="154"/>
                    </a:cubicBezTo>
                    <a:cubicBezTo>
                      <a:pt x="166" y="166"/>
                      <a:pt x="166" y="166"/>
                      <a:pt x="166" y="166"/>
                    </a:cubicBezTo>
                    <a:cubicBezTo>
                      <a:pt x="164" y="165"/>
                      <a:pt x="164" y="165"/>
                      <a:pt x="164" y="165"/>
                    </a:cubicBezTo>
                    <a:cubicBezTo>
                      <a:pt x="155" y="162"/>
                      <a:pt x="146" y="159"/>
                      <a:pt x="136" y="155"/>
                    </a:cubicBezTo>
                    <a:cubicBezTo>
                      <a:pt x="133" y="154"/>
                      <a:pt x="132" y="152"/>
                      <a:pt x="132" y="150"/>
                    </a:cubicBezTo>
                    <a:cubicBezTo>
                      <a:pt x="132" y="120"/>
                      <a:pt x="132" y="120"/>
                      <a:pt x="132" y="120"/>
                    </a:cubicBezTo>
                    <a:cubicBezTo>
                      <a:pt x="132" y="117"/>
                      <a:pt x="133" y="115"/>
                      <a:pt x="136" y="114"/>
                    </a:cubicBezTo>
                    <a:cubicBezTo>
                      <a:pt x="136" y="114"/>
                      <a:pt x="150" y="107"/>
                      <a:pt x="150" y="84"/>
                    </a:cubicBezTo>
                    <a:cubicBezTo>
                      <a:pt x="150" y="80"/>
                      <a:pt x="152" y="78"/>
                      <a:pt x="155" y="78"/>
                    </a:cubicBezTo>
                    <a:cubicBezTo>
                      <a:pt x="156" y="77"/>
                      <a:pt x="157" y="75"/>
                      <a:pt x="157" y="71"/>
                    </a:cubicBezTo>
                    <a:cubicBezTo>
                      <a:pt x="157" y="68"/>
                      <a:pt x="156" y="65"/>
                      <a:pt x="155" y="65"/>
                    </a:cubicBezTo>
                    <a:cubicBezTo>
                      <a:pt x="152" y="65"/>
                      <a:pt x="150" y="62"/>
                      <a:pt x="150" y="59"/>
                    </a:cubicBezTo>
                    <a:cubicBezTo>
                      <a:pt x="150" y="57"/>
                      <a:pt x="151" y="55"/>
                      <a:pt x="152" y="52"/>
                    </a:cubicBezTo>
                    <a:cubicBezTo>
                      <a:pt x="154" y="46"/>
                      <a:pt x="159" y="35"/>
                      <a:pt x="156" y="25"/>
                    </a:cubicBezTo>
                    <a:cubicBezTo>
                      <a:pt x="154" y="18"/>
                      <a:pt x="140" y="12"/>
                      <a:pt x="123" y="12"/>
                    </a:cubicBezTo>
                    <a:cubicBezTo>
                      <a:pt x="123" y="12"/>
                      <a:pt x="123" y="12"/>
                      <a:pt x="123" y="12"/>
                    </a:cubicBezTo>
                    <a:cubicBezTo>
                      <a:pt x="106" y="12"/>
                      <a:pt x="91" y="18"/>
                      <a:pt x="90" y="25"/>
                    </a:cubicBezTo>
                    <a:cubicBezTo>
                      <a:pt x="89" y="28"/>
                      <a:pt x="86" y="30"/>
                      <a:pt x="83" y="29"/>
                    </a:cubicBezTo>
                    <a:cubicBezTo>
                      <a:pt x="79" y="29"/>
                      <a:pt x="76" y="29"/>
                      <a:pt x="75" y="30"/>
                    </a:cubicBezTo>
                    <a:cubicBezTo>
                      <a:pt x="71" y="34"/>
                      <a:pt x="75" y="49"/>
                      <a:pt x="77" y="53"/>
                    </a:cubicBezTo>
                    <a:cubicBezTo>
                      <a:pt x="77" y="57"/>
                      <a:pt x="78" y="58"/>
                      <a:pt x="78" y="60"/>
                    </a:cubicBezTo>
                    <a:cubicBezTo>
                      <a:pt x="78" y="63"/>
                      <a:pt x="75" y="65"/>
                      <a:pt x="72" y="66"/>
                    </a:cubicBezTo>
                    <a:cubicBezTo>
                      <a:pt x="72" y="66"/>
                      <a:pt x="71" y="68"/>
                      <a:pt x="71" y="72"/>
                    </a:cubicBezTo>
                    <a:cubicBezTo>
                      <a:pt x="71" y="75"/>
                      <a:pt x="72" y="77"/>
                      <a:pt x="72" y="78"/>
                    </a:cubicBezTo>
                    <a:cubicBezTo>
                      <a:pt x="74" y="78"/>
                      <a:pt x="75" y="78"/>
                      <a:pt x="76" y="79"/>
                    </a:cubicBezTo>
                    <a:cubicBezTo>
                      <a:pt x="77" y="80"/>
                      <a:pt x="78" y="82"/>
                      <a:pt x="78" y="84"/>
                    </a:cubicBezTo>
                    <a:cubicBezTo>
                      <a:pt x="78" y="107"/>
                      <a:pt x="92" y="114"/>
                      <a:pt x="92" y="114"/>
                    </a:cubicBezTo>
                    <a:cubicBezTo>
                      <a:pt x="94" y="115"/>
                      <a:pt x="96" y="117"/>
                      <a:pt x="96" y="120"/>
                    </a:cubicBezTo>
                    <a:cubicBezTo>
                      <a:pt x="96" y="150"/>
                      <a:pt x="96" y="150"/>
                      <a:pt x="96" y="150"/>
                    </a:cubicBezTo>
                    <a:cubicBezTo>
                      <a:pt x="96" y="152"/>
                      <a:pt x="94" y="154"/>
                      <a:pt x="92" y="155"/>
                    </a:cubicBezTo>
                    <a:cubicBezTo>
                      <a:pt x="83" y="159"/>
                      <a:pt x="74" y="162"/>
                      <a:pt x="65" y="165"/>
                    </a:cubicBezTo>
                    <a:cubicBezTo>
                      <a:pt x="44" y="172"/>
                      <a:pt x="20" y="179"/>
                      <a:pt x="18" y="188"/>
                    </a:cubicBezTo>
                    <a:cubicBezTo>
                      <a:pt x="14" y="199"/>
                      <a:pt x="12" y="218"/>
                      <a:pt x="12" y="228"/>
                    </a:cubicBezTo>
                    <a:cubicBezTo>
                      <a:pt x="132" y="228"/>
                      <a:pt x="132" y="228"/>
                      <a:pt x="132" y="228"/>
                    </a:cubicBezTo>
                    <a:lnTo>
                      <a:pt x="132"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2"/>
              <p:cNvSpPr>
                <a:spLocks noEditPoints="1"/>
              </p:cNvSpPr>
              <p:nvPr/>
            </p:nvSpPr>
            <p:spPr bwMode="auto">
              <a:xfrm>
                <a:off x="3857" y="885"/>
                <a:ext cx="202" cy="197"/>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3"/>
              <p:cNvSpPr>
                <a:spLocks/>
              </p:cNvSpPr>
              <p:nvPr/>
            </p:nvSpPr>
            <p:spPr bwMode="auto">
              <a:xfrm>
                <a:off x="3928" y="931"/>
                <a:ext cx="61" cy="102"/>
              </a:xfrm>
              <a:custGeom>
                <a:avLst/>
                <a:gdLst>
                  <a:gd name="T0" fmla="*/ 20 w 40"/>
                  <a:gd name="T1" fmla="*/ 68 h 68"/>
                  <a:gd name="T2" fmla="*/ 0 w 40"/>
                  <a:gd name="T3" fmla="*/ 48 h 68"/>
                  <a:gd name="T4" fmla="*/ 6 w 40"/>
                  <a:gd name="T5" fmla="*/ 42 h 68"/>
                  <a:gd name="T6" fmla="*/ 12 w 40"/>
                  <a:gd name="T7" fmla="*/ 48 h 68"/>
                  <a:gd name="T8" fmla="*/ 20 w 40"/>
                  <a:gd name="T9" fmla="*/ 56 h 68"/>
                  <a:gd name="T10" fmla="*/ 28 w 40"/>
                  <a:gd name="T11" fmla="*/ 48 h 68"/>
                  <a:gd name="T12" fmla="*/ 20 w 40"/>
                  <a:gd name="T13" fmla="*/ 40 h 68"/>
                  <a:gd name="T14" fmla="*/ 0 w 40"/>
                  <a:gd name="T15" fmla="*/ 20 h 68"/>
                  <a:gd name="T16" fmla="*/ 20 w 40"/>
                  <a:gd name="T17" fmla="*/ 0 h 68"/>
                  <a:gd name="T18" fmla="*/ 40 w 40"/>
                  <a:gd name="T19" fmla="*/ 20 h 68"/>
                  <a:gd name="T20" fmla="*/ 34 w 40"/>
                  <a:gd name="T21" fmla="*/ 26 h 68"/>
                  <a:gd name="T22" fmla="*/ 28 w 40"/>
                  <a:gd name="T23" fmla="*/ 20 h 68"/>
                  <a:gd name="T24" fmla="*/ 20 w 40"/>
                  <a:gd name="T25" fmla="*/ 12 h 68"/>
                  <a:gd name="T26" fmla="*/ 12 w 40"/>
                  <a:gd name="T27" fmla="*/ 20 h 68"/>
                  <a:gd name="T28" fmla="*/ 20 w 40"/>
                  <a:gd name="T29" fmla="*/ 28 h 68"/>
                  <a:gd name="T30" fmla="*/ 40 w 40"/>
                  <a:gd name="T31" fmla="*/ 48 h 68"/>
                  <a:gd name="T32" fmla="*/ 20 w 40"/>
                  <a:gd name="T3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68">
                    <a:moveTo>
                      <a:pt x="20" y="68"/>
                    </a:moveTo>
                    <a:cubicBezTo>
                      <a:pt x="9" y="68"/>
                      <a:pt x="0" y="59"/>
                      <a:pt x="0" y="48"/>
                    </a:cubicBezTo>
                    <a:cubicBezTo>
                      <a:pt x="0" y="44"/>
                      <a:pt x="3" y="42"/>
                      <a:pt x="6" y="42"/>
                    </a:cubicBezTo>
                    <a:cubicBezTo>
                      <a:pt x="9" y="42"/>
                      <a:pt x="12" y="44"/>
                      <a:pt x="12" y="48"/>
                    </a:cubicBezTo>
                    <a:cubicBezTo>
                      <a:pt x="12" y="52"/>
                      <a:pt x="15" y="56"/>
                      <a:pt x="20" y="56"/>
                    </a:cubicBezTo>
                    <a:cubicBezTo>
                      <a:pt x="24" y="56"/>
                      <a:pt x="28" y="52"/>
                      <a:pt x="28" y="48"/>
                    </a:cubicBezTo>
                    <a:cubicBezTo>
                      <a:pt x="28" y="43"/>
                      <a:pt x="24" y="40"/>
                      <a:pt x="20" y="40"/>
                    </a:cubicBezTo>
                    <a:cubicBezTo>
                      <a:pt x="9" y="40"/>
                      <a:pt x="0" y="31"/>
                      <a:pt x="0" y="20"/>
                    </a:cubicBezTo>
                    <a:cubicBezTo>
                      <a:pt x="0" y="9"/>
                      <a:pt x="9" y="0"/>
                      <a:pt x="20" y="0"/>
                    </a:cubicBezTo>
                    <a:cubicBezTo>
                      <a:pt x="31" y="0"/>
                      <a:pt x="40" y="9"/>
                      <a:pt x="40" y="20"/>
                    </a:cubicBezTo>
                    <a:cubicBezTo>
                      <a:pt x="40" y="23"/>
                      <a:pt x="37" y="26"/>
                      <a:pt x="34" y="26"/>
                    </a:cubicBezTo>
                    <a:cubicBezTo>
                      <a:pt x="30" y="26"/>
                      <a:pt x="28" y="23"/>
                      <a:pt x="28" y="20"/>
                    </a:cubicBezTo>
                    <a:cubicBezTo>
                      <a:pt x="28" y="16"/>
                      <a:pt x="24" y="12"/>
                      <a:pt x="20" y="12"/>
                    </a:cubicBezTo>
                    <a:cubicBezTo>
                      <a:pt x="15" y="12"/>
                      <a:pt x="12" y="16"/>
                      <a:pt x="12" y="20"/>
                    </a:cubicBezTo>
                    <a:cubicBezTo>
                      <a:pt x="12" y="24"/>
                      <a:pt x="15" y="28"/>
                      <a:pt x="20" y="28"/>
                    </a:cubicBezTo>
                    <a:cubicBezTo>
                      <a:pt x="31" y="28"/>
                      <a:pt x="40" y="37"/>
                      <a:pt x="40" y="48"/>
                    </a:cubicBezTo>
                    <a:cubicBezTo>
                      <a:pt x="40" y="59"/>
                      <a:pt x="31" y="68"/>
                      <a:pt x="20"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4"/>
              <p:cNvSpPr>
                <a:spLocks/>
              </p:cNvSpPr>
              <p:nvPr/>
            </p:nvSpPr>
            <p:spPr bwMode="auto">
              <a:xfrm>
                <a:off x="3949" y="1015"/>
                <a:ext cx="18" cy="32"/>
              </a:xfrm>
              <a:custGeom>
                <a:avLst/>
                <a:gdLst>
                  <a:gd name="T0" fmla="*/ 6 w 12"/>
                  <a:gd name="T1" fmla="*/ 21 h 21"/>
                  <a:gd name="T2" fmla="*/ 0 w 12"/>
                  <a:gd name="T3" fmla="*/ 15 h 21"/>
                  <a:gd name="T4" fmla="*/ 0 w 12"/>
                  <a:gd name="T5" fmla="*/ 6 h 21"/>
                  <a:gd name="T6" fmla="*/ 6 w 12"/>
                  <a:gd name="T7" fmla="*/ 0 h 21"/>
                  <a:gd name="T8" fmla="*/ 12 w 12"/>
                  <a:gd name="T9" fmla="*/ 6 h 21"/>
                  <a:gd name="T10" fmla="*/ 12 w 12"/>
                  <a:gd name="T11" fmla="*/ 15 h 21"/>
                  <a:gd name="T12" fmla="*/ 6 w 1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2" h="21">
                    <a:moveTo>
                      <a:pt x="6" y="21"/>
                    </a:moveTo>
                    <a:cubicBezTo>
                      <a:pt x="3" y="21"/>
                      <a:pt x="0" y="18"/>
                      <a:pt x="0" y="15"/>
                    </a:cubicBezTo>
                    <a:cubicBezTo>
                      <a:pt x="0" y="6"/>
                      <a:pt x="0" y="6"/>
                      <a:pt x="0" y="6"/>
                    </a:cubicBezTo>
                    <a:cubicBezTo>
                      <a:pt x="0" y="2"/>
                      <a:pt x="3" y="0"/>
                      <a:pt x="6" y="0"/>
                    </a:cubicBezTo>
                    <a:cubicBezTo>
                      <a:pt x="9" y="0"/>
                      <a:pt x="12" y="2"/>
                      <a:pt x="12" y="6"/>
                    </a:cubicBezTo>
                    <a:cubicBezTo>
                      <a:pt x="12" y="15"/>
                      <a:pt x="12" y="15"/>
                      <a:pt x="12" y="15"/>
                    </a:cubicBezTo>
                    <a:cubicBezTo>
                      <a:pt x="12" y="18"/>
                      <a:pt x="9" y="21"/>
                      <a:pt x="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5"/>
              <p:cNvSpPr>
                <a:spLocks/>
              </p:cNvSpPr>
              <p:nvPr/>
            </p:nvSpPr>
            <p:spPr bwMode="auto">
              <a:xfrm>
                <a:off x="3949" y="918"/>
                <a:ext cx="18" cy="31"/>
              </a:xfrm>
              <a:custGeom>
                <a:avLst/>
                <a:gdLst>
                  <a:gd name="T0" fmla="*/ 6 w 12"/>
                  <a:gd name="T1" fmla="*/ 21 h 21"/>
                  <a:gd name="T2" fmla="*/ 0 w 12"/>
                  <a:gd name="T3" fmla="*/ 15 h 21"/>
                  <a:gd name="T4" fmla="*/ 0 w 12"/>
                  <a:gd name="T5" fmla="*/ 6 h 21"/>
                  <a:gd name="T6" fmla="*/ 6 w 12"/>
                  <a:gd name="T7" fmla="*/ 0 h 21"/>
                  <a:gd name="T8" fmla="*/ 12 w 12"/>
                  <a:gd name="T9" fmla="*/ 6 h 21"/>
                  <a:gd name="T10" fmla="*/ 12 w 12"/>
                  <a:gd name="T11" fmla="*/ 15 h 21"/>
                  <a:gd name="T12" fmla="*/ 6 w 1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2" h="21">
                    <a:moveTo>
                      <a:pt x="6" y="21"/>
                    </a:moveTo>
                    <a:cubicBezTo>
                      <a:pt x="3" y="21"/>
                      <a:pt x="0" y="18"/>
                      <a:pt x="0" y="15"/>
                    </a:cubicBezTo>
                    <a:cubicBezTo>
                      <a:pt x="0" y="6"/>
                      <a:pt x="0" y="6"/>
                      <a:pt x="0" y="6"/>
                    </a:cubicBezTo>
                    <a:cubicBezTo>
                      <a:pt x="0" y="2"/>
                      <a:pt x="3" y="0"/>
                      <a:pt x="6" y="0"/>
                    </a:cubicBezTo>
                    <a:cubicBezTo>
                      <a:pt x="9" y="0"/>
                      <a:pt x="12" y="2"/>
                      <a:pt x="12" y="6"/>
                    </a:cubicBezTo>
                    <a:cubicBezTo>
                      <a:pt x="12" y="15"/>
                      <a:pt x="12" y="15"/>
                      <a:pt x="12" y="15"/>
                    </a:cubicBezTo>
                    <a:cubicBezTo>
                      <a:pt x="12" y="18"/>
                      <a:pt x="9" y="21"/>
                      <a:pt x="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2" name="Freeform 61"/>
            <p:cNvSpPr>
              <a:spLocks noEditPoints="1"/>
            </p:cNvSpPr>
            <p:nvPr/>
          </p:nvSpPr>
          <p:spPr bwMode="auto">
            <a:xfrm>
              <a:off x="4049149" y="3006679"/>
              <a:ext cx="2592284" cy="2586212"/>
            </a:xfrm>
            <a:custGeom>
              <a:avLst/>
              <a:gdLst>
                <a:gd name="T0" fmla="*/ 282 w 288"/>
                <a:gd name="T1" fmla="*/ 24 h 288"/>
                <a:gd name="T2" fmla="*/ 240 w 288"/>
                <a:gd name="T3" fmla="*/ 24 h 288"/>
                <a:gd name="T4" fmla="*/ 240 w 288"/>
                <a:gd name="T5" fmla="*/ 6 h 288"/>
                <a:gd name="T6" fmla="*/ 234 w 288"/>
                <a:gd name="T7" fmla="*/ 0 h 288"/>
                <a:gd name="T8" fmla="*/ 198 w 288"/>
                <a:gd name="T9" fmla="*/ 0 h 288"/>
                <a:gd name="T10" fmla="*/ 192 w 288"/>
                <a:gd name="T11" fmla="*/ 6 h 288"/>
                <a:gd name="T12" fmla="*/ 192 w 288"/>
                <a:gd name="T13" fmla="*/ 24 h 288"/>
                <a:gd name="T14" fmla="*/ 96 w 288"/>
                <a:gd name="T15" fmla="*/ 24 h 288"/>
                <a:gd name="T16" fmla="*/ 96 w 288"/>
                <a:gd name="T17" fmla="*/ 6 h 288"/>
                <a:gd name="T18" fmla="*/ 90 w 288"/>
                <a:gd name="T19" fmla="*/ 0 h 288"/>
                <a:gd name="T20" fmla="*/ 54 w 288"/>
                <a:gd name="T21" fmla="*/ 0 h 288"/>
                <a:gd name="T22" fmla="*/ 48 w 288"/>
                <a:gd name="T23" fmla="*/ 6 h 288"/>
                <a:gd name="T24" fmla="*/ 48 w 288"/>
                <a:gd name="T25" fmla="*/ 24 h 288"/>
                <a:gd name="T26" fmla="*/ 6 w 288"/>
                <a:gd name="T27" fmla="*/ 24 h 288"/>
                <a:gd name="T28" fmla="*/ 0 w 288"/>
                <a:gd name="T29" fmla="*/ 30 h 288"/>
                <a:gd name="T30" fmla="*/ 0 w 288"/>
                <a:gd name="T31" fmla="*/ 282 h 288"/>
                <a:gd name="T32" fmla="*/ 6 w 288"/>
                <a:gd name="T33" fmla="*/ 288 h 288"/>
                <a:gd name="T34" fmla="*/ 282 w 288"/>
                <a:gd name="T35" fmla="*/ 288 h 288"/>
                <a:gd name="T36" fmla="*/ 288 w 288"/>
                <a:gd name="T37" fmla="*/ 282 h 288"/>
                <a:gd name="T38" fmla="*/ 288 w 288"/>
                <a:gd name="T39" fmla="*/ 30 h 288"/>
                <a:gd name="T40" fmla="*/ 282 w 288"/>
                <a:gd name="T41" fmla="*/ 24 h 288"/>
                <a:gd name="T42" fmla="*/ 204 w 288"/>
                <a:gd name="T43" fmla="*/ 12 h 288"/>
                <a:gd name="T44" fmla="*/ 228 w 288"/>
                <a:gd name="T45" fmla="*/ 12 h 288"/>
                <a:gd name="T46" fmla="*/ 228 w 288"/>
                <a:gd name="T47" fmla="*/ 48 h 288"/>
                <a:gd name="T48" fmla="*/ 204 w 288"/>
                <a:gd name="T49" fmla="*/ 48 h 288"/>
                <a:gd name="T50" fmla="*/ 204 w 288"/>
                <a:gd name="T51" fmla="*/ 12 h 288"/>
                <a:gd name="T52" fmla="*/ 60 w 288"/>
                <a:gd name="T53" fmla="*/ 12 h 288"/>
                <a:gd name="T54" fmla="*/ 84 w 288"/>
                <a:gd name="T55" fmla="*/ 12 h 288"/>
                <a:gd name="T56" fmla="*/ 84 w 288"/>
                <a:gd name="T57" fmla="*/ 48 h 288"/>
                <a:gd name="T58" fmla="*/ 60 w 288"/>
                <a:gd name="T59" fmla="*/ 48 h 288"/>
                <a:gd name="T60" fmla="*/ 60 w 288"/>
                <a:gd name="T61" fmla="*/ 12 h 288"/>
                <a:gd name="T62" fmla="*/ 48 w 288"/>
                <a:gd name="T63" fmla="*/ 36 h 288"/>
                <a:gd name="T64" fmla="*/ 48 w 288"/>
                <a:gd name="T65" fmla="*/ 54 h 288"/>
                <a:gd name="T66" fmla="*/ 54 w 288"/>
                <a:gd name="T67" fmla="*/ 60 h 288"/>
                <a:gd name="T68" fmla="*/ 90 w 288"/>
                <a:gd name="T69" fmla="*/ 60 h 288"/>
                <a:gd name="T70" fmla="*/ 96 w 288"/>
                <a:gd name="T71" fmla="*/ 54 h 288"/>
                <a:gd name="T72" fmla="*/ 96 w 288"/>
                <a:gd name="T73" fmla="*/ 36 h 288"/>
                <a:gd name="T74" fmla="*/ 192 w 288"/>
                <a:gd name="T75" fmla="*/ 36 h 288"/>
                <a:gd name="T76" fmla="*/ 192 w 288"/>
                <a:gd name="T77" fmla="*/ 54 h 288"/>
                <a:gd name="T78" fmla="*/ 198 w 288"/>
                <a:gd name="T79" fmla="*/ 60 h 288"/>
                <a:gd name="T80" fmla="*/ 234 w 288"/>
                <a:gd name="T81" fmla="*/ 60 h 288"/>
                <a:gd name="T82" fmla="*/ 240 w 288"/>
                <a:gd name="T83" fmla="*/ 54 h 288"/>
                <a:gd name="T84" fmla="*/ 240 w 288"/>
                <a:gd name="T85" fmla="*/ 36 h 288"/>
                <a:gd name="T86" fmla="*/ 276 w 288"/>
                <a:gd name="T87" fmla="*/ 36 h 288"/>
                <a:gd name="T88" fmla="*/ 276 w 288"/>
                <a:gd name="T89" fmla="*/ 84 h 288"/>
                <a:gd name="T90" fmla="*/ 12 w 288"/>
                <a:gd name="T91" fmla="*/ 84 h 288"/>
                <a:gd name="T92" fmla="*/ 12 w 288"/>
                <a:gd name="T93" fmla="*/ 36 h 288"/>
                <a:gd name="T94" fmla="*/ 48 w 288"/>
                <a:gd name="T95" fmla="*/ 36 h 288"/>
                <a:gd name="T96" fmla="*/ 12 w 288"/>
                <a:gd name="T97" fmla="*/ 276 h 288"/>
                <a:gd name="T98" fmla="*/ 12 w 288"/>
                <a:gd name="T99" fmla="*/ 96 h 288"/>
                <a:gd name="T100" fmla="*/ 276 w 288"/>
                <a:gd name="T101" fmla="*/ 96 h 288"/>
                <a:gd name="T102" fmla="*/ 276 w 288"/>
                <a:gd name="T103" fmla="*/ 276 h 288"/>
                <a:gd name="T104" fmla="*/ 12 w 288"/>
                <a:gd name="T105" fmla="*/ 27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88">
                  <a:moveTo>
                    <a:pt x="282" y="24"/>
                  </a:moveTo>
                  <a:cubicBezTo>
                    <a:pt x="240" y="24"/>
                    <a:pt x="240" y="24"/>
                    <a:pt x="240" y="24"/>
                  </a:cubicBezTo>
                  <a:cubicBezTo>
                    <a:pt x="240" y="6"/>
                    <a:pt x="240" y="6"/>
                    <a:pt x="240" y="6"/>
                  </a:cubicBezTo>
                  <a:cubicBezTo>
                    <a:pt x="240" y="2"/>
                    <a:pt x="237" y="0"/>
                    <a:pt x="234" y="0"/>
                  </a:cubicBezTo>
                  <a:cubicBezTo>
                    <a:pt x="198" y="0"/>
                    <a:pt x="198" y="0"/>
                    <a:pt x="198" y="0"/>
                  </a:cubicBezTo>
                  <a:cubicBezTo>
                    <a:pt x="194" y="0"/>
                    <a:pt x="192" y="2"/>
                    <a:pt x="192" y="6"/>
                  </a:cubicBezTo>
                  <a:cubicBezTo>
                    <a:pt x="192" y="24"/>
                    <a:pt x="192" y="24"/>
                    <a:pt x="192" y="24"/>
                  </a:cubicBezTo>
                  <a:cubicBezTo>
                    <a:pt x="96" y="24"/>
                    <a:pt x="96" y="24"/>
                    <a:pt x="96" y="24"/>
                  </a:cubicBezTo>
                  <a:cubicBezTo>
                    <a:pt x="96" y="6"/>
                    <a:pt x="96" y="6"/>
                    <a:pt x="96" y="6"/>
                  </a:cubicBezTo>
                  <a:cubicBezTo>
                    <a:pt x="96" y="2"/>
                    <a:pt x="93" y="0"/>
                    <a:pt x="90" y="0"/>
                  </a:cubicBezTo>
                  <a:cubicBezTo>
                    <a:pt x="54" y="0"/>
                    <a:pt x="54" y="0"/>
                    <a:pt x="54" y="0"/>
                  </a:cubicBezTo>
                  <a:cubicBezTo>
                    <a:pt x="50" y="0"/>
                    <a:pt x="48" y="2"/>
                    <a:pt x="48" y="6"/>
                  </a:cubicBezTo>
                  <a:cubicBezTo>
                    <a:pt x="48" y="24"/>
                    <a:pt x="48" y="24"/>
                    <a:pt x="48" y="24"/>
                  </a:cubicBezTo>
                  <a:cubicBezTo>
                    <a:pt x="6" y="24"/>
                    <a:pt x="6" y="24"/>
                    <a:pt x="6" y="24"/>
                  </a:cubicBezTo>
                  <a:cubicBezTo>
                    <a:pt x="2" y="24"/>
                    <a:pt x="0" y="26"/>
                    <a:pt x="0" y="30"/>
                  </a:cubicBezTo>
                  <a:cubicBezTo>
                    <a:pt x="0" y="282"/>
                    <a:pt x="0" y="282"/>
                    <a:pt x="0" y="282"/>
                  </a:cubicBezTo>
                  <a:cubicBezTo>
                    <a:pt x="0" y="285"/>
                    <a:pt x="2" y="288"/>
                    <a:pt x="6" y="288"/>
                  </a:cubicBezTo>
                  <a:cubicBezTo>
                    <a:pt x="282" y="288"/>
                    <a:pt x="282" y="288"/>
                    <a:pt x="282" y="288"/>
                  </a:cubicBezTo>
                  <a:cubicBezTo>
                    <a:pt x="285" y="288"/>
                    <a:pt x="288" y="285"/>
                    <a:pt x="288" y="282"/>
                  </a:cubicBezTo>
                  <a:cubicBezTo>
                    <a:pt x="288" y="30"/>
                    <a:pt x="288" y="30"/>
                    <a:pt x="288" y="30"/>
                  </a:cubicBezTo>
                  <a:cubicBezTo>
                    <a:pt x="288" y="26"/>
                    <a:pt x="285" y="24"/>
                    <a:pt x="282" y="24"/>
                  </a:cubicBezTo>
                  <a:close/>
                  <a:moveTo>
                    <a:pt x="204" y="12"/>
                  </a:moveTo>
                  <a:cubicBezTo>
                    <a:pt x="228" y="12"/>
                    <a:pt x="228" y="12"/>
                    <a:pt x="228" y="12"/>
                  </a:cubicBezTo>
                  <a:cubicBezTo>
                    <a:pt x="228" y="48"/>
                    <a:pt x="228" y="48"/>
                    <a:pt x="228" y="48"/>
                  </a:cubicBezTo>
                  <a:cubicBezTo>
                    <a:pt x="204" y="48"/>
                    <a:pt x="204" y="48"/>
                    <a:pt x="204" y="48"/>
                  </a:cubicBezTo>
                  <a:lnTo>
                    <a:pt x="204" y="12"/>
                  </a:lnTo>
                  <a:close/>
                  <a:moveTo>
                    <a:pt x="60" y="12"/>
                  </a:moveTo>
                  <a:cubicBezTo>
                    <a:pt x="84" y="12"/>
                    <a:pt x="84" y="12"/>
                    <a:pt x="84" y="12"/>
                  </a:cubicBezTo>
                  <a:cubicBezTo>
                    <a:pt x="84" y="48"/>
                    <a:pt x="84" y="48"/>
                    <a:pt x="84" y="48"/>
                  </a:cubicBezTo>
                  <a:cubicBezTo>
                    <a:pt x="60" y="48"/>
                    <a:pt x="60" y="48"/>
                    <a:pt x="60" y="48"/>
                  </a:cubicBezTo>
                  <a:lnTo>
                    <a:pt x="60" y="12"/>
                  </a:lnTo>
                  <a:close/>
                  <a:moveTo>
                    <a:pt x="48" y="36"/>
                  </a:moveTo>
                  <a:cubicBezTo>
                    <a:pt x="48" y="54"/>
                    <a:pt x="48" y="54"/>
                    <a:pt x="48" y="54"/>
                  </a:cubicBezTo>
                  <a:cubicBezTo>
                    <a:pt x="48" y="57"/>
                    <a:pt x="50" y="60"/>
                    <a:pt x="54" y="60"/>
                  </a:cubicBezTo>
                  <a:cubicBezTo>
                    <a:pt x="90" y="60"/>
                    <a:pt x="90" y="60"/>
                    <a:pt x="90" y="60"/>
                  </a:cubicBezTo>
                  <a:cubicBezTo>
                    <a:pt x="93" y="60"/>
                    <a:pt x="96" y="57"/>
                    <a:pt x="96" y="54"/>
                  </a:cubicBezTo>
                  <a:cubicBezTo>
                    <a:pt x="96" y="36"/>
                    <a:pt x="96" y="36"/>
                    <a:pt x="96" y="36"/>
                  </a:cubicBezTo>
                  <a:cubicBezTo>
                    <a:pt x="192" y="36"/>
                    <a:pt x="192" y="36"/>
                    <a:pt x="192" y="36"/>
                  </a:cubicBezTo>
                  <a:cubicBezTo>
                    <a:pt x="192" y="54"/>
                    <a:pt x="192" y="54"/>
                    <a:pt x="192" y="54"/>
                  </a:cubicBezTo>
                  <a:cubicBezTo>
                    <a:pt x="192" y="57"/>
                    <a:pt x="194" y="60"/>
                    <a:pt x="198" y="60"/>
                  </a:cubicBezTo>
                  <a:cubicBezTo>
                    <a:pt x="234" y="60"/>
                    <a:pt x="234" y="60"/>
                    <a:pt x="234" y="60"/>
                  </a:cubicBezTo>
                  <a:cubicBezTo>
                    <a:pt x="237" y="60"/>
                    <a:pt x="240" y="57"/>
                    <a:pt x="240" y="54"/>
                  </a:cubicBezTo>
                  <a:cubicBezTo>
                    <a:pt x="240" y="36"/>
                    <a:pt x="240" y="36"/>
                    <a:pt x="240" y="36"/>
                  </a:cubicBezTo>
                  <a:cubicBezTo>
                    <a:pt x="276" y="36"/>
                    <a:pt x="276" y="36"/>
                    <a:pt x="276" y="36"/>
                  </a:cubicBezTo>
                  <a:cubicBezTo>
                    <a:pt x="276" y="84"/>
                    <a:pt x="276" y="84"/>
                    <a:pt x="276" y="84"/>
                  </a:cubicBezTo>
                  <a:cubicBezTo>
                    <a:pt x="12" y="84"/>
                    <a:pt x="12" y="84"/>
                    <a:pt x="12" y="84"/>
                  </a:cubicBezTo>
                  <a:cubicBezTo>
                    <a:pt x="12" y="36"/>
                    <a:pt x="12" y="36"/>
                    <a:pt x="12" y="36"/>
                  </a:cubicBezTo>
                  <a:lnTo>
                    <a:pt x="48" y="36"/>
                  </a:lnTo>
                  <a:close/>
                  <a:moveTo>
                    <a:pt x="12" y="276"/>
                  </a:moveTo>
                  <a:cubicBezTo>
                    <a:pt x="12" y="96"/>
                    <a:pt x="12" y="96"/>
                    <a:pt x="12" y="96"/>
                  </a:cubicBezTo>
                  <a:cubicBezTo>
                    <a:pt x="276" y="96"/>
                    <a:pt x="276" y="96"/>
                    <a:pt x="276" y="96"/>
                  </a:cubicBezTo>
                  <a:cubicBezTo>
                    <a:pt x="276" y="276"/>
                    <a:pt x="276" y="276"/>
                    <a:pt x="276" y="276"/>
                  </a:cubicBezTo>
                  <a:lnTo>
                    <a:pt x="12" y="2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6"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37"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19</a:t>
            </a:fld>
            <a:endParaRPr lang="en-US" dirty="0"/>
          </a:p>
        </p:txBody>
      </p:sp>
      <p:pic>
        <p:nvPicPr>
          <p:cNvPr id="39" name="Picture 2">
            <a:extLst>
              <a:ext uri="{FF2B5EF4-FFF2-40B4-BE49-F238E27FC236}">
                <a16:creationId xmlns:a16="http://schemas.microsoft.com/office/drawing/2014/main" id="{2D3F706F-46DA-47BC-B71D-F311D8CEAFCB}"/>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625483" y="491864"/>
            <a:ext cx="2715591" cy="9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9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320C23F-C630-B746-904D-2E53C93B992A}"/>
              </a:ext>
            </a:extLst>
          </p:cNvPr>
          <p:cNvSpPr/>
          <p:nvPr/>
        </p:nvSpPr>
        <p:spPr>
          <a:xfrm>
            <a:off x="469543" y="1751215"/>
            <a:ext cx="3701404" cy="4121641"/>
          </a:xfrm>
          <a:prstGeom prst="rect">
            <a:avLst/>
          </a:prstGeom>
        </p:spPr>
        <p:txBody>
          <a:bodyPr wrap="square" lIns="0" tIns="0" rIns="0" bIns="0">
            <a:spAutoFit/>
          </a:bodyPr>
          <a:lstStyle/>
          <a:p>
            <a:pPr>
              <a:spcBef>
                <a:spcPts val="1337"/>
              </a:spcBef>
              <a:buClr>
                <a:schemeClr val="bg2"/>
              </a:buClr>
            </a:pPr>
            <a:r>
              <a:rPr lang="en-US" b="1" kern="1300" cap="all" dirty="0">
                <a:solidFill>
                  <a:srgbClr val="7BAFD4"/>
                </a:solidFill>
              </a:rPr>
              <a:t>Medical Coverage</a:t>
            </a:r>
            <a:br>
              <a:rPr lang="en-US" b="1" kern="1300" cap="all" dirty="0">
                <a:solidFill>
                  <a:srgbClr val="7BAFD4"/>
                </a:solidFill>
              </a:rPr>
            </a:br>
            <a:r>
              <a:rPr lang="en-US" sz="1400" dirty="0">
                <a:solidFill>
                  <a:srgbClr val="003C71"/>
                </a:solidFill>
              </a:rPr>
              <a:t>Daemen University will continue to provide medical insurance through </a:t>
            </a:r>
            <a:r>
              <a:rPr lang="en-US" sz="1400" dirty="0" err="1">
                <a:solidFill>
                  <a:srgbClr val="003C71"/>
                </a:solidFill>
              </a:rPr>
              <a:t>Univera</a:t>
            </a:r>
            <a:r>
              <a:rPr lang="en-US" sz="1400" dirty="0">
                <a:solidFill>
                  <a:srgbClr val="003C71"/>
                </a:solidFill>
              </a:rPr>
              <a:t> for the 2022 plan year.</a:t>
            </a:r>
          </a:p>
          <a:p>
            <a:pPr marL="751383" lvl="2" indent="-305647">
              <a:spcBef>
                <a:spcPts val="669"/>
              </a:spcBef>
              <a:buClr>
                <a:schemeClr val="bg2"/>
              </a:buClr>
              <a:buFont typeface="Wingdings" panose="05000000000000000000" pitchFamily="2" charset="2"/>
              <a:buChar char="§"/>
            </a:pPr>
            <a:r>
              <a:rPr lang="en-US" sz="1400" dirty="0">
                <a:solidFill>
                  <a:srgbClr val="003C71"/>
                </a:solidFill>
              </a:rPr>
              <a:t>Signature Copay 1</a:t>
            </a:r>
          </a:p>
          <a:p>
            <a:pPr marL="751383" lvl="2" indent="-305647">
              <a:spcBef>
                <a:spcPts val="669"/>
              </a:spcBef>
              <a:buClr>
                <a:schemeClr val="bg2"/>
              </a:buClr>
              <a:buFont typeface="Wingdings" panose="05000000000000000000" pitchFamily="2" charset="2"/>
              <a:buChar char="§"/>
            </a:pPr>
            <a:r>
              <a:rPr lang="en-US" sz="1400" dirty="0">
                <a:solidFill>
                  <a:srgbClr val="003C71"/>
                </a:solidFill>
              </a:rPr>
              <a:t>Signature Deductible 3</a:t>
            </a:r>
            <a:endParaRPr lang="en-US" sz="1400" b="1" dirty="0">
              <a:solidFill>
                <a:srgbClr val="7BAFD4"/>
              </a:solidFill>
            </a:endParaRPr>
          </a:p>
          <a:p>
            <a:pPr marL="751383" lvl="2" indent="-305647">
              <a:spcBef>
                <a:spcPts val="669"/>
              </a:spcBef>
              <a:buClr>
                <a:schemeClr val="bg2"/>
              </a:buClr>
              <a:buFont typeface="Wingdings" panose="05000000000000000000" pitchFamily="2" charset="2"/>
              <a:buChar char="§"/>
            </a:pPr>
            <a:endParaRPr lang="en-US" sz="1400" b="1" dirty="0">
              <a:solidFill>
                <a:srgbClr val="7BAFD4"/>
              </a:solidFill>
            </a:endParaRPr>
          </a:p>
          <a:p>
            <a:pPr>
              <a:spcBef>
                <a:spcPts val="1337"/>
              </a:spcBef>
              <a:buClr>
                <a:schemeClr val="bg2"/>
              </a:buClr>
            </a:pPr>
            <a:r>
              <a:rPr lang="en-US" b="1" kern="1300" cap="all" dirty="0">
                <a:solidFill>
                  <a:srgbClr val="7BAFD4"/>
                </a:solidFill>
              </a:rPr>
              <a:t>Health Savings Account (HSA)</a:t>
            </a:r>
            <a:br>
              <a:rPr lang="en-US" b="1" kern="1300" cap="all" dirty="0">
                <a:solidFill>
                  <a:srgbClr val="7BAFD4"/>
                </a:solidFill>
              </a:rPr>
            </a:br>
            <a:r>
              <a:rPr lang="en-US" sz="1400" dirty="0">
                <a:solidFill>
                  <a:srgbClr val="003C71"/>
                </a:solidFill>
              </a:rPr>
              <a:t>Administered by </a:t>
            </a:r>
            <a:r>
              <a:rPr lang="en-US" sz="1400" dirty="0" err="1">
                <a:solidFill>
                  <a:srgbClr val="003C71"/>
                </a:solidFill>
              </a:rPr>
              <a:t>LakeShore</a:t>
            </a:r>
            <a:r>
              <a:rPr lang="en-US" sz="1400" dirty="0">
                <a:solidFill>
                  <a:srgbClr val="003C71"/>
                </a:solidFill>
              </a:rPr>
              <a:t> Savings Bank.</a:t>
            </a:r>
          </a:p>
          <a:p>
            <a:pPr marL="305647" lvl="1" indent="-305647">
              <a:spcBef>
                <a:spcPts val="669"/>
              </a:spcBef>
              <a:buClr>
                <a:schemeClr val="bg2"/>
              </a:buClr>
              <a:buFont typeface="Wingdings" panose="05000000000000000000" pitchFamily="2" charset="2"/>
              <a:buChar char="§"/>
            </a:pPr>
            <a:r>
              <a:rPr lang="en-US" sz="1400" dirty="0">
                <a:solidFill>
                  <a:srgbClr val="003C71"/>
                </a:solidFill>
              </a:rPr>
              <a:t>Daemen University will continue to offer an annual contribution to participating employees.</a:t>
            </a:r>
          </a:p>
          <a:p>
            <a:pPr marL="305647" lvl="1" indent="-305647">
              <a:spcBef>
                <a:spcPts val="669"/>
              </a:spcBef>
              <a:buClr>
                <a:schemeClr val="bg2"/>
              </a:buClr>
              <a:buFont typeface="Wingdings" panose="05000000000000000000" pitchFamily="2" charset="2"/>
              <a:buChar char="§"/>
            </a:pPr>
            <a:r>
              <a:rPr lang="en-US" sz="1400" dirty="0">
                <a:solidFill>
                  <a:srgbClr val="003C71"/>
                </a:solidFill>
              </a:rPr>
              <a:t>There has been an increase in the single and family maximum contribution limits. </a:t>
            </a:r>
          </a:p>
          <a:p>
            <a:pPr marL="751383" lvl="2" indent="-305647">
              <a:spcBef>
                <a:spcPts val="669"/>
              </a:spcBef>
              <a:buClr>
                <a:schemeClr val="bg2"/>
              </a:buClr>
              <a:buFont typeface="Wingdings" panose="05000000000000000000" pitchFamily="2" charset="2"/>
              <a:buChar char="§"/>
            </a:pPr>
            <a:endParaRPr lang="en-US" sz="1400" b="1" dirty="0">
              <a:solidFill>
                <a:srgbClr val="7BAFD4"/>
              </a:solidFill>
            </a:endParaRPr>
          </a:p>
        </p:txBody>
      </p:sp>
      <p:sp>
        <p:nvSpPr>
          <p:cNvPr id="26" name="Rectangle 25">
            <a:extLst>
              <a:ext uri="{FF2B5EF4-FFF2-40B4-BE49-F238E27FC236}">
                <a16:creationId xmlns:a16="http://schemas.microsoft.com/office/drawing/2014/main" id="{F320C23F-C630-B746-904D-2E53C93B992A}"/>
              </a:ext>
            </a:extLst>
          </p:cNvPr>
          <p:cNvSpPr/>
          <p:nvPr/>
        </p:nvSpPr>
        <p:spPr>
          <a:xfrm>
            <a:off x="4512088" y="1751214"/>
            <a:ext cx="3970595" cy="3906198"/>
          </a:xfrm>
          <a:prstGeom prst="rect">
            <a:avLst/>
          </a:prstGeom>
        </p:spPr>
        <p:txBody>
          <a:bodyPr wrap="square" lIns="0" tIns="0" rIns="0" bIns="0">
            <a:spAutoFit/>
          </a:bodyPr>
          <a:lstStyle/>
          <a:p>
            <a:pPr>
              <a:spcBef>
                <a:spcPts val="1337"/>
              </a:spcBef>
              <a:buClr>
                <a:schemeClr val="bg2"/>
              </a:buClr>
            </a:pPr>
            <a:r>
              <a:rPr lang="en-US" b="1" kern="1300" cap="all" dirty="0">
                <a:solidFill>
                  <a:srgbClr val="7BAFD4"/>
                </a:solidFill>
              </a:rPr>
              <a:t>Flexible Spending Account (FSA)</a:t>
            </a:r>
            <a:br>
              <a:rPr lang="en-US" b="1" kern="1300" cap="all" dirty="0">
                <a:solidFill>
                  <a:srgbClr val="7BAFD4"/>
                </a:solidFill>
              </a:rPr>
            </a:br>
            <a:r>
              <a:rPr lang="en-US" sz="1400" dirty="0">
                <a:solidFill>
                  <a:srgbClr val="003C71"/>
                </a:solidFill>
              </a:rPr>
              <a:t>Administered by Pro-Flex.</a:t>
            </a:r>
          </a:p>
          <a:p>
            <a:pPr marL="305647" lvl="1" indent="-305647">
              <a:spcBef>
                <a:spcPts val="669"/>
              </a:spcBef>
              <a:buClr>
                <a:schemeClr val="bg2"/>
              </a:buClr>
              <a:buFont typeface="Wingdings" panose="05000000000000000000" pitchFamily="2" charset="2"/>
              <a:buChar char="§"/>
            </a:pPr>
            <a:r>
              <a:rPr lang="en-US" sz="1400" dirty="0">
                <a:solidFill>
                  <a:srgbClr val="003C71"/>
                </a:solidFill>
              </a:rPr>
              <a:t>Daemen University will continue to offer a FSA to participating employees.</a:t>
            </a:r>
          </a:p>
          <a:p>
            <a:pPr marL="305647" lvl="1" indent="-305647">
              <a:spcBef>
                <a:spcPts val="669"/>
              </a:spcBef>
              <a:buClr>
                <a:schemeClr val="bg2"/>
              </a:buClr>
              <a:buFont typeface="Wingdings" panose="05000000000000000000" pitchFamily="2" charset="2"/>
              <a:buChar char="§"/>
            </a:pPr>
            <a:r>
              <a:rPr lang="en-US" sz="1400" dirty="0">
                <a:solidFill>
                  <a:srgbClr val="003C71"/>
                </a:solidFill>
              </a:rPr>
              <a:t>Health Care and Dependent Care options.</a:t>
            </a:r>
          </a:p>
          <a:p>
            <a:pPr marL="305647" lvl="1" indent="-305647">
              <a:spcBef>
                <a:spcPts val="669"/>
              </a:spcBef>
              <a:buClr>
                <a:schemeClr val="bg2"/>
              </a:buClr>
              <a:buFont typeface="Wingdings" panose="05000000000000000000" pitchFamily="2" charset="2"/>
              <a:buChar char="§"/>
            </a:pPr>
            <a:r>
              <a:rPr lang="en-US" sz="1400" dirty="0">
                <a:solidFill>
                  <a:srgbClr val="003C71"/>
                </a:solidFill>
              </a:rPr>
              <a:t>There is no increase to the maximum contribution limits for 2022.</a:t>
            </a:r>
            <a:br>
              <a:rPr lang="en-US" sz="1400" dirty="0">
                <a:solidFill>
                  <a:srgbClr val="003C71"/>
                </a:solidFill>
              </a:rPr>
            </a:br>
            <a:endParaRPr lang="en-US" sz="1400" dirty="0">
              <a:solidFill>
                <a:srgbClr val="003C71"/>
              </a:solidFill>
            </a:endParaRPr>
          </a:p>
          <a:p>
            <a:pPr>
              <a:spcBef>
                <a:spcPts val="1337"/>
              </a:spcBef>
              <a:buClr>
                <a:schemeClr val="bg2"/>
              </a:buClr>
            </a:pPr>
            <a:r>
              <a:rPr lang="en-US" b="1" kern="1300" cap="all" dirty="0">
                <a:solidFill>
                  <a:srgbClr val="7BAFD4"/>
                </a:solidFill>
              </a:rPr>
              <a:t>Additional Coverage</a:t>
            </a:r>
          </a:p>
          <a:p>
            <a:pPr marL="285750" indent="-285750">
              <a:spcBef>
                <a:spcPts val="669"/>
              </a:spcBef>
              <a:buClr>
                <a:schemeClr val="bg2"/>
              </a:buClr>
              <a:buFont typeface="Wingdings" panose="05000000000000000000" pitchFamily="2" charset="2"/>
              <a:buChar char="§"/>
            </a:pPr>
            <a:r>
              <a:rPr lang="en-US" sz="1400" dirty="0">
                <a:solidFill>
                  <a:srgbClr val="003C71"/>
                </a:solidFill>
              </a:rPr>
              <a:t>**NEW Guardian will be the provider for: Life/</a:t>
            </a:r>
            <a:r>
              <a:rPr lang="en-US" sz="1400" dirty="0" err="1">
                <a:solidFill>
                  <a:srgbClr val="003C71"/>
                </a:solidFill>
              </a:rPr>
              <a:t>AD&amp;D</a:t>
            </a:r>
            <a:r>
              <a:rPr lang="en-US" sz="1400" dirty="0">
                <a:solidFill>
                  <a:srgbClr val="003C71"/>
                </a:solidFill>
              </a:rPr>
              <a:t>, Voluntary Life, LTD, NYS DBL, Dental and Vision</a:t>
            </a:r>
          </a:p>
          <a:p>
            <a:pPr marL="0" lvl="1">
              <a:spcBef>
                <a:spcPts val="669"/>
              </a:spcBef>
              <a:buClr>
                <a:schemeClr val="bg2"/>
              </a:buClr>
            </a:pPr>
            <a:endParaRPr lang="en-US" sz="1400" dirty="0">
              <a:solidFill>
                <a:srgbClr val="00467F"/>
              </a:solidFill>
            </a:endParaRPr>
          </a:p>
          <a:p>
            <a:pPr marL="305647" lvl="1" indent="-305647">
              <a:spcBef>
                <a:spcPts val="669"/>
              </a:spcBef>
              <a:buClr>
                <a:schemeClr val="bg2"/>
              </a:buClr>
              <a:buFont typeface="Wingdings" panose="05000000000000000000" pitchFamily="2" charset="2"/>
              <a:buChar char="§"/>
            </a:pPr>
            <a:endParaRPr lang="en-US" sz="1400" dirty="0">
              <a:solidFill>
                <a:srgbClr val="003C71"/>
              </a:solidFill>
            </a:endParaRPr>
          </a:p>
        </p:txBody>
      </p:sp>
      <p:sp>
        <p:nvSpPr>
          <p:cNvPr id="25" name="TextBox 24">
            <a:extLst>
              <a:ext uri="{FF2B5EF4-FFF2-40B4-BE49-F238E27FC236}">
                <a16:creationId xmlns:a16="http://schemas.microsoft.com/office/drawing/2014/main" id="{71ACD673-9892-E749-8915-E451E610BF32}"/>
              </a:ext>
            </a:extLst>
          </p:cNvPr>
          <p:cNvSpPr txBox="1"/>
          <p:nvPr/>
        </p:nvSpPr>
        <p:spPr>
          <a:xfrm>
            <a:off x="469542" y="491864"/>
            <a:ext cx="5925492" cy="538609"/>
          </a:xfrm>
          <a:prstGeom prst="rect">
            <a:avLst/>
          </a:prstGeom>
          <a:noFill/>
        </p:spPr>
        <p:txBody>
          <a:bodyPr wrap="square" lIns="0" tIns="0" rIns="0" bIns="0" rtlCol="0">
            <a:spAutoFit/>
          </a:bodyPr>
          <a:lstStyle/>
          <a:p>
            <a:pPr>
              <a:lnSpc>
                <a:spcPts val="4200"/>
              </a:lnSpc>
            </a:pPr>
            <a:r>
              <a:rPr lang="en-US" sz="3800" b="1" dirty="0">
                <a:solidFill>
                  <a:schemeClr val="tx2"/>
                </a:solidFill>
                <a:latin typeface="Calibri" panose="020F0502020204030204" pitchFamily="34" charset="0"/>
                <a:cs typeface="Calibri" panose="020F0502020204030204" pitchFamily="34" charset="0"/>
              </a:rPr>
              <a:t>WHAT TO EXPECT FOR 2022</a:t>
            </a:r>
          </a:p>
        </p:txBody>
      </p:sp>
      <p:sp>
        <p:nvSpPr>
          <p:cNvPr id="5" name="Footer Placeholder 4">
            <a:extLst>
              <a:ext uri="{FF2B5EF4-FFF2-40B4-BE49-F238E27FC236}">
                <a16:creationId xmlns:a16="http://schemas.microsoft.com/office/drawing/2014/main" id="{D5A11488-22E5-1C42-8C9C-B8516F310A67}"/>
              </a:ext>
            </a:extLst>
          </p:cNvPr>
          <p:cNvSpPr>
            <a:spLocks noGrp="1"/>
          </p:cNvSpPr>
          <p:nvPr>
            <p:ph type="ftr" sz="quarter" idx="3"/>
          </p:nvPr>
        </p:nvSpPr>
        <p:spPr>
          <a:xfrm>
            <a:off x="691971" y="7203864"/>
            <a:ext cx="4015083" cy="413808"/>
          </a:xfrm>
          <a:prstGeom prst="rect">
            <a:avLst/>
          </a:prstGeom>
        </p:spPr>
        <p:txBody>
          <a:bodyPr lIns="0" rIns="0" anchor="ctr" anchorCtr="0"/>
          <a:lstStyle>
            <a:lvl1pPr>
              <a:defRPr sz="1200" b="1"/>
            </a:lvl1pPr>
          </a:lstStyle>
          <a:p>
            <a:r>
              <a:rPr lang="en-US" dirty="0">
                <a:solidFill>
                  <a:srgbClr val="003B71"/>
                </a:solidFill>
              </a:rPr>
              <a:t>BENEFITS 2022  </a:t>
            </a:r>
            <a:r>
              <a:rPr lang="en-US" b="0" dirty="0">
                <a:solidFill>
                  <a:srgbClr val="4D4D4E"/>
                </a:solidFill>
              </a:rPr>
              <a:t>LAWLEY  |  EMPLOYEE BENEFITS</a:t>
            </a:r>
          </a:p>
        </p:txBody>
      </p:sp>
      <p:sp>
        <p:nvSpPr>
          <p:cNvPr id="6" name="Slide Number Placeholder 5">
            <a:extLst>
              <a:ext uri="{FF2B5EF4-FFF2-40B4-BE49-F238E27FC236}">
                <a16:creationId xmlns:a16="http://schemas.microsoft.com/office/drawing/2014/main" id="{B1381AF3-EB6F-CA4C-BB43-6EDE982C3B4A}"/>
              </a:ext>
            </a:extLst>
          </p:cNvPr>
          <p:cNvSpPr>
            <a:spLocks noGrp="1"/>
          </p:cNvSpPr>
          <p:nvPr>
            <p:ph type="sldNum" sz="quarter" idx="4"/>
          </p:nvPr>
        </p:nvSpPr>
        <p:spPr>
          <a:xfrm>
            <a:off x="469542" y="7203864"/>
            <a:ext cx="444858" cy="413808"/>
          </a:xfrm>
          <a:prstGeom prst="rect">
            <a:avLst/>
          </a:prstGeom>
        </p:spPr>
        <p:txBody>
          <a:bodyPr lIns="0" rIns="0" anchor="ctr" anchorCtr="0"/>
          <a:lstStyle>
            <a:lvl1pPr algn="l">
              <a:defRPr sz="1200" b="1">
                <a:solidFill>
                  <a:srgbClr val="003B71"/>
                </a:solidFill>
              </a:defRPr>
            </a:lvl1pPr>
          </a:lstStyle>
          <a:p>
            <a:fld id="{0C46CFFE-2478-4DD8-ACCA-A7180522E68C}" type="slidenum">
              <a:rPr lang="en-US" smtClean="0"/>
              <a:pPr/>
              <a:t>2</a:t>
            </a:fld>
            <a:endParaRPr lang="en-US" dirty="0"/>
          </a:p>
        </p:txBody>
      </p:sp>
      <p:grpSp>
        <p:nvGrpSpPr>
          <p:cNvPr id="18" name="Group 17"/>
          <p:cNvGrpSpPr>
            <a:grpSpLocks noChangeAspect="1"/>
          </p:cNvGrpSpPr>
          <p:nvPr/>
        </p:nvGrpSpPr>
        <p:grpSpPr bwMode="auto">
          <a:xfrm>
            <a:off x="7568809" y="5262296"/>
            <a:ext cx="2256171" cy="1831542"/>
            <a:chOff x="4654" y="1977"/>
            <a:chExt cx="441" cy="358"/>
          </a:xfrm>
          <a:solidFill>
            <a:schemeClr val="accent5"/>
          </a:solidFill>
        </p:grpSpPr>
        <p:sp>
          <p:nvSpPr>
            <p:cNvPr id="19" name="Freeform 18"/>
            <p:cNvSpPr>
              <a:spLocks noEditPoints="1"/>
            </p:cNvSpPr>
            <p:nvPr/>
          </p:nvSpPr>
          <p:spPr bwMode="auto">
            <a:xfrm>
              <a:off x="4782" y="2102"/>
              <a:ext cx="184" cy="179"/>
            </a:xfrm>
            <a:custGeom>
              <a:avLst/>
              <a:gdLst>
                <a:gd name="T0" fmla="*/ 78 w 120"/>
                <a:gd name="T1" fmla="*/ 120 h 120"/>
                <a:gd name="T2" fmla="*/ 42 w 120"/>
                <a:gd name="T3" fmla="*/ 120 h 120"/>
                <a:gd name="T4" fmla="*/ 36 w 120"/>
                <a:gd name="T5" fmla="*/ 114 h 120"/>
                <a:gd name="T6" fmla="*/ 36 w 120"/>
                <a:gd name="T7" fmla="*/ 84 h 120"/>
                <a:gd name="T8" fmla="*/ 6 w 120"/>
                <a:gd name="T9" fmla="*/ 84 h 120"/>
                <a:gd name="T10" fmla="*/ 0 w 120"/>
                <a:gd name="T11" fmla="*/ 78 h 120"/>
                <a:gd name="T12" fmla="*/ 0 w 120"/>
                <a:gd name="T13" fmla="*/ 42 h 120"/>
                <a:gd name="T14" fmla="*/ 6 w 120"/>
                <a:gd name="T15" fmla="*/ 36 h 120"/>
                <a:gd name="T16" fmla="*/ 36 w 120"/>
                <a:gd name="T17" fmla="*/ 36 h 120"/>
                <a:gd name="T18" fmla="*/ 36 w 120"/>
                <a:gd name="T19" fmla="*/ 6 h 120"/>
                <a:gd name="T20" fmla="*/ 42 w 120"/>
                <a:gd name="T21" fmla="*/ 0 h 120"/>
                <a:gd name="T22" fmla="*/ 78 w 120"/>
                <a:gd name="T23" fmla="*/ 0 h 120"/>
                <a:gd name="T24" fmla="*/ 84 w 120"/>
                <a:gd name="T25" fmla="*/ 6 h 120"/>
                <a:gd name="T26" fmla="*/ 84 w 120"/>
                <a:gd name="T27" fmla="*/ 36 h 120"/>
                <a:gd name="T28" fmla="*/ 114 w 120"/>
                <a:gd name="T29" fmla="*/ 36 h 120"/>
                <a:gd name="T30" fmla="*/ 120 w 120"/>
                <a:gd name="T31" fmla="*/ 42 h 120"/>
                <a:gd name="T32" fmla="*/ 120 w 120"/>
                <a:gd name="T33" fmla="*/ 78 h 120"/>
                <a:gd name="T34" fmla="*/ 114 w 120"/>
                <a:gd name="T35" fmla="*/ 84 h 120"/>
                <a:gd name="T36" fmla="*/ 84 w 120"/>
                <a:gd name="T37" fmla="*/ 84 h 120"/>
                <a:gd name="T38" fmla="*/ 84 w 120"/>
                <a:gd name="T39" fmla="*/ 114 h 120"/>
                <a:gd name="T40" fmla="*/ 78 w 120"/>
                <a:gd name="T41" fmla="*/ 120 h 120"/>
                <a:gd name="T42" fmla="*/ 48 w 120"/>
                <a:gd name="T43" fmla="*/ 108 h 120"/>
                <a:gd name="T44" fmla="*/ 72 w 120"/>
                <a:gd name="T45" fmla="*/ 108 h 120"/>
                <a:gd name="T46" fmla="*/ 72 w 120"/>
                <a:gd name="T47" fmla="*/ 78 h 120"/>
                <a:gd name="T48" fmla="*/ 78 w 120"/>
                <a:gd name="T49" fmla="*/ 72 h 120"/>
                <a:gd name="T50" fmla="*/ 108 w 120"/>
                <a:gd name="T51" fmla="*/ 72 h 120"/>
                <a:gd name="T52" fmla="*/ 108 w 120"/>
                <a:gd name="T53" fmla="*/ 48 h 120"/>
                <a:gd name="T54" fmla="*/ 78 w 120"/>
                <a:gd name="T55" fmla="*/ 48 h 120"/>
                <a:gd name="T56" fmla="*/ 72 w 120"/>
                <a:gd name="T57" fmla="*/ 42 h 120"/>
                <a:gd name="T58" fmla="*/ 72 w 120"/>
                <a:gd name="T59" fmla="*/ 12 h 120"/>
                <a:gd name="T60" fmla="*/ 48 w 120"/>
                <a:gd name="T61" fmla="*/ 12 h 120"/>
                <a:gd name="T62" fmla="*/ 48 w 120"/>
                <a:gd name="T63" fmla="*/ 42 h 120"/>
                <a:gd name="T64" fmla="*/ 42 w 120"/>
                <a:gd name="T65" fmla="*/ 48 h 120"/>
                <a:gd name="T66" fmla="*/ 12 w 120"/>
                <a:gd name="T67" fmla="*/ 48 h 120"/>
                <a:gd name="T68" fmla="*/ 12 w 120"/>
                <a:gd name="T69" fmla="*/ 72 h 120"/>
                <a:gd name="T70" fmla="*/ 42 w 120"/>
                <a:gd name="T71" fmla="*/ 72 h 120"/>
                <a:gd name="T72" fmla="*/ 48 w 120"/>
                <a:gd name="T73" fmla="*/ 78 h 120"/>
                <a:gd name="T74" fmla="*/ 48 w 120"/>
                <a:gd name="T75"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20">
                  <a:moveTo>
                    <a:pt x="78" y="120"/>
                  </a:moveTo>
                  <a:cubicBezTo>
                    <a:pt x="42" y="120"/>
                    <a:pt x="42" y="120"/>
                    <a:pt x="42" y="120"/>
                  </a:cubicBezTo>
                  <a:cubicBezTo>
                    <a:pt x="39" y="120"/>
                    <a:pt x="36" y="118"/>
                    <a:pt x="36" y="114"/>
                  </a:cubicBezTo>
                  <a:cubicBezTo>
                    <a:pt x="36" y="84"/>
                    <a:pt x="36" y="84"/>
                    <a:pt x="36" y="84"/>
                  </a:cubicBezTo>
                  <a:cubicBezTo>
                    <a:pt x="6" y="84"/>
                    <a:pt x="6" y="84"/>
                    <a:pt x="6" y="84"/>
                  </a:cubicBezTo>
                  <a:cubicBezTo>
                    <a:pt x="3" y="84"/>
                    <a:pt x="0" y="82"/>
                    <a:pt x="0" y="78"/>
                  </a:cubicBezTo>
                  <a:cubicBezTo>
                    <a:pt x="0" y="42"/>
                    <a:pt x="0" y="42"/>
                    <a:pt x="0" y="42"/>
                  </a:cubicBezTo>
                  <a:cubicBezTo>
                    <a:pt x="0" y="39"/>
                    <a:pt x="3" y="36"/>
                    <a:pt x="6" y="36"/>
                  </a:cubicBezTo>
                  <a:cubicBezTo>
                    <a:pt x="36" y="36"/>
                    <a:pt x="36" y="36"/>
                    <a:pt x="36" y="36"/>
                  </a:cubicBezTo>
                  <a:cubicBezTo>
                    <a:pt x="36" y="6"/>
                    <a:pt x="36" y="6"/>
                    <a:pt x="36" y="6"/>
                  </a:cubicBezTo>
                  <a:cubicBezTo>
                    <a:pt x="36" y="3"/>
                    <a:pt x="39" y="0"/>
                    <a:pt x="42" y="0"/>
                  </a:cubicBezTo>
                  <a:cubicBezTo>
                    <a:pt x="78" y="0"/>
                    <a:pt x="78" y="0"/>
                    <a:pt x="78" y="0"/>
                  </a:cubicBezTo>
                  <a:cubicBezTo>
                    <a:pt x="82" y="0"/>
                    <a:pt x="84" y="3"/>
                    <a:pt x="84" y="6"/>
                  </a:cubicBezTo>
                  <a:cubicBezTo>
                    <a:pt x="84" y="36"/>
                    <a:pt x="84" y="36"/>
                    <a:pt x="84" y="36"/>
                  </a:cubicBezTo>
                  <a:cubicBezTo>
                    <a:pt x="114" y="36"/>
                    <a:pt x="114" y="36"/>
                    <a:pt x="114" y="36"/>
                  </a:cubicBezTo>
                  <a:cubicBezTo>
                    <a:pt x="118" y="36"/>
                    <a:pt x="120" y="39"/>
                    <a:pt x="120" y="42"/>
                  </a:cubicBezTo>
                  <a:cubicBezTo>
                    <a:pt x="120" y="78"/>
                    <a:pt x="120" y="78"/>
                    <a:pt x="120" y="78"/>
                  </a:cubicBezTo>
                  <a:cubicBezTo>
                    <a:pt x="120" y="82"/>
                    <a:pt x="118" y="84"/>
                    <a:pt x="114" y="84"/>
                  </a:cubicBezTo>
                  <a:cubicBezTo>
                    <a:pt x="84" y="84"/>
                    <a:pt x="84" y="84"/>
                    <a:pt x="84" y="84"/>
                  </a:cubicBezTo>
                  <a:cubicBezTo>
                    <a:pt x="84" y="114"/>
                    <a:pt x="84" y="114"/>
                    <a:pt x="84" y="114"/>
                  </a:cubicBezTo>
                  <a:cubicBezTo>
                    <a:pt x="84" y="118"/>
                    <a:pt x="82" y="120"/>
                    <a:pt x="78" y="120"/>
                  </a:cubicBezTo>
                  <a:close/>
                  <a:moveTo>
                    <a:pt x="48" y="108"/>
                  </a:moveTo>
                  <a:cubicBezTo>
                    <a:pt x="72" y="108"/>
                    <a:pt x="72" y="108"/>
                    <a:pt x="72" y="108"/>
                  </a:cubicBezTo>
                  <a:cubicBezTo>
                    <a:pt x="72" y="78"/>
                    <a:pt x="72" y="78"/>
                    <a:pt x="72" y="78"/>
                  </a:cubicBezTo>
                  <a:cubicBezTo>
                    <a:pt x="72" y="75"/>
                    <a:pt x="75" y="72"/>
                    <a:pt x="78" y="72"/>
                  </a:cubicBezTo>
                  <a:cubicBezTo>
                    <a:pt x="108" y="72"/>
                    <a:pt x="108" y="72"/>
                    <a:pt x="108" y="72"/>
                  </a:cubicBezTo>
                  <a:cubicBezTo>
                    <a:pt x="108" y="48"/>
                    <a:pt x="108" y="48"/>
                    <a:pt x="108" y="48"/>
                  </a:cubicBezTo>
                  <a:cubicBezTo>
                    <a:pt x="78" y="48"/>
                    <a:pt x="78" y="48"/>
                    <a:pt x="78" y="48"/>
                  </a:cubicBezTo>
                  <a:cubicBezTo>
                    <a:pt x="75" y="48"/>
                    <a:pt x="72" y="46"/>
                    <a:pt x="72" y="42"/>
                  </a:cubicBezTo>
                  <a:cubicBezTo>
                    <a:pt x="72" y="12"/>
                    <a:pt x="72" y="12"/>
                    <a:pt x="72" y="12"/>
                  </a:cubicBezTo>
                  <a:cubicBezTo>
                    <a:pt x="48" y="12"/>
                    <a:pt x="48" y="12"/>
                    <a:pt x="48" y="12"/>
                  </a:cubicBezTo>
                  <a:cubicBezTo>
                    <a:pt x="48" y="42"/>
                    <a:pt x="48" y="42"/>
                    <a:pt x="48" y="42"/>
                  </a:cubicBezTo>
                  <a:cubicBezTo>
                    <a:pt x="48" y="46"/>
                    <a:pt x="46" y="48"/>
                    <a:pt x="42" y="48"/>
                  </a:cubicBezTo>
                  <a:cubicBezTo>
                    <a:pt x="12" y="48"/>
                    <a:pt x="12" y="48"/>
                    <a:pt x="12" y="48"/>
                  </a:cubicBezTo>
                  <a:cubicBezTo>
                    <a:pt x="12" y="72"/>
                    <a:pt x="12" y="72"/>
                    <a:pt x="12" y="72"/>
                  </a:cubicBezTo>
                  <a:cubicBezTo>
                    <a:pt x="42" y="72"/>
                    <a:pt x="42" y="72"/>
                    <a:pt x="42" y="72"/>
                  </a:cubicBezTo>
                  <a:cubicBezTo>
                    <a:pt x="46" y="72"/>
                    <a:pt x="48" y="75"/>
                    <a:pt x="48" y="78"/>
                  </a:cubicBezTo>
                  <a:lnTo>
                    <a:pt x="48" y="10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endParaRPr lang="en-US"/>
            </a:p>
          </p:txBody>
        </p:sp>
        <p:sp>
          <p:nvSpPr>
            <p:cNvPr id="20" name="Freeform 19"/>
            <p:cNvSpPr>
              <a:spLocks noEditPoints="1"/>
            </p:cNvSpPr>
            <p:nvPr/>
          </p:nvSpPr>
          <p:spPr bwMode="auto">
            <a:xfrm>
              <a:off x="4654" y="2031"/>
              <a:ext cx="441" cy="304"/>
            </a:xfrm>
            <a:custGeom>
              <a:avLst/>
              <a:gdLst>
                <a:gd name="T0" fmla="*/ 258 w 288"/>
                <a:gd name="T1" fmla="*/ 204 h 204"/>
                <a:gd name="T2" fmla="*/ 30 w 288"/>
                <a:gd name="T3" fmla="*/ 204 h 204"/>
                <a:gd name="T4" fmla="*/ 0 w 288"/>
                <a:gd name="T5" fmla="*/ 174 h 204"/>
                <a:gd name="T6" fmla="*/ 0 w 288"/>
                <a:gd name="T7" fmla="*/ 30 h 204"/>
                <a:gd name="T8" fmla="*/ 30 w 288"/>
                <a:gd name="T9" fmla="*/ 0 h 204"/>
                <a:gd name="T10" fmla="*/ 258 w 288"/>
                <a:gd name="T11" fmla="*/ 0 h 204"/>
                <a:gd name="T12" fmla="*/ 288 w 288"/>
                <a:gd name="T13" fmla="*/ 30 h 204"/>
                <a:gd name="T14" fmla="*/ 288 w 288"/>
                <a:gd name="T15" fmla="*/ 174 h 204"/>
                <a:gd name="T16" fmla="*/ 258 w 288"/>
                <a:gd name="T17" fmla="*/ 204 h 204"/>
                <a:gd name="T18" fmla="*/ 30 w 288"/>
                <a:gd name="T19" fmla="*/ 12 h 204"/>
                <a:gd name="T20" fmla="*/ 12 w 288"/>
                <a:gd name="T21" fmla="*/ 30 h 204"/>
                <a:gd name="T22" fmla="*/ 12 w 288"/>
                <a:gd name="T23" fmla="*/ 174 h 204"/>
                <a:gd name="T24" fmla="*/ 30 w 288"/>
                <a:gd name="T25" fmla="*/ 192 h 204"/>
                <a:gd name="T26" fmla="*/ 258 w 288"/>
                <a:gd name="T27" fmla="*/ 192 h 204"/>
                <a:gd name="T28" fmla="*/ 276 w 288"/>
                <a:gd name="T29" fmla="*/ 174 h 204"/>
                <a:gd name="T30" fmla="*/ 276 w 288"/>
                <a:gd name="T31" fmla="*/ 30 h 204"/>
                <a:gd name="T32" fmla="*/ 258 w 288"/>
                <a:gd name="T33" fmla="*/ 12 h 204"/>
                <a:gd name="T34" fmla="*/ 30 w 288"/>
                <a:gd name="T35" fmla="*/ 1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204">
                  <a:moveTo>
                    <a:pt x="258" y="204"/>
                  </a:moveTo>
                  <a:cubicBezTo>
                    <a:pt x="30" y="204"/>
                    <a:pt x="30" y="204"/>
                    <a:pt x="30" y="204"/>
                  </a:cubicBezTo>
                  <a:cubicBezTo>
                    <a:pt x="14" y="204"/>
                    <a:pt x="0" y="191"/>
                    <a:pt x="0" y="174"/>
                  </a:cubicBezTo>
                  <a:cubicBezTo>
                    <a:pt x="0" y="30"/>
                    <a:pt x="0" y="30"/>
                    <a:pt x="0" y="30"/>
                  </a:cubicBezTo>
                  <a:cubicBezTo>
                    <a:pt x="0" y="14"/>
                    <a:pt x="14" y="0"/>
                    <a:pt x="30" y="0"/>
                  </a:cubicBezTo>
                  <a:cubicBezTo>
                    <a:pt x="258" y="0"/>
                    <a:pt x="258" y="0"/>
                    <a:pt x="258" y="0"/>
                  </a:cubicBezTo>
                  <a:cubicBezTo>
                    <a:pt x="275" y="0"/>
                    <a:pt x="288" y="14"/>
                    <a:pt x="288" y="30"/>
                  </a:cubicBezTo>
                  <a:cubicBezTo>
                    <a:pt x="288" y="174"/>
                    <a:pt x="288" y="174"/>
                    <a:pt x="288" y="174"/>
                  </a:cubicBezTo>
                  <a:cubicBezTo>
                    <a:pt x="288" y="191"/>
                    <a:pt x="275" y="204"/>
                    <a:pt x="258" y="204"/>
                  </a:cubicBezTo>
                  <a:close/>
                  <a:moveTo>
                    <a:pt x="30" y="12"/>
                  </a:moveTo>
                  <a:cubicBezTo>
                    <a:pt x="21" y="12"/>
                    <a:pt x="12" y="20"/>
                    <a:pt x="12" y="30"/>
                  </a:cubicBezTo>
                  <a:cubicBezTo>
                    <a:pt x="12" y="174"/>
                    <a:pt x="12" y="174"/>
                    <a:pt x="12" y="174"/>
                  </a:cubicBezTo>
                  <a:cubicBezTo>
                    <a:pt x="12" y="184"/>
                    <a:pt x="21" y="192"/>
                    <a:pt x="30" y="192"/>
                  </a:cubicBezTo>
                  <a:cubicBezTo>
                    <a:pt x="258" y="192"/>
                    <a:pt x="258" y="192"/>
                    <a:pt x="258" y="192"/>
                  </a:cubicBezTo>
                  <a:cubicBezTo>
                    <a:pt x="268" y="192"/>
                    <a:pt x="276" y="184"/>
                    <a:pt x="276" y="174"/>
                  </a:cubicBezTo>
                  <a:cubicBezTo>
                    <a:pt x="276" y="30"/>
                    <a:pt x="276" y="30"/>
                    <a:pt x="276" y="30"/>
                  </a:cubicBezTo>
                  <a:cubicBezTo>
                    <a:pt x="276" y="20"/>
                    <a:pt x="268" y="12"/>
                    <a:pt x="258"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endParaRPr lang="en-US"/>
            </a:p>
          </p:txBody>
        </p:sp>
        <p:sp>
          <p:nvSpPr>
            <p:cNvPr id="21" name="Freeform 20"/>
            <p:cNvSpPr>
              <a:spLocks/>
            </p:cNvSpPr>
            <p:nvPr/>
          </p:nvSpPr>
          <p:spPr bwMode="auto">
            <a:xfrm>
              <a:off x="4801" y="1977"/>
              <a:ext cx="147" cy="71"/>
            </a:xfrm>
            <a:custGeom>
              <a:avLst/>
              <a:gdLst>
                <a:gd name="T0" fmla="*/ 90 w 96"/>
                <a:gd name="T1" fmla="*/ 48 h 48"/>
                <a:gd name="T2" fmla="*/ 84 w 96"/>
                <a:gd name="T3" fmla="*/ 42 h 48"/>
                <a:gd name="T4" fmla="*/ 84 w 96"/>
                <a:gd name="T5" fmla="*/ 24 h 48"/>
                <a:gd name="T6" fmla="*/ 72 w 96"/>
                <a:gd name="T7" fmla="*/ 12 h 48"/>
                <a:gd name="T8" fmla="*/ 24 w 96"/>
                <a:gd name="T9" fmla="*/ 12 h 48"/>
                <a:gd name="T10" fmla="*/ 12 w 96"/>
                <a:gd name="T11" fmla="*/ 24 h 48"/>
                <a:gd name="T12" fmla="*/ 12 w 96"/>
                <a:gd name="T13" fmla="*/ 42 h 48"/>
                <a:gd name="T14" fmla="*/ 6 w 96"/>
                <a:gd name="T15" fmla="*/ 48 h 48"/>
                <a:gd name="T16" fmla="*/ 0 w 96"/>
                <a:gd name="T17" fmla="*/ 42 h 48"/>
                <a:gd name="T18" fmla="*/ 0 w 96"/>
                <a:gd name="T19" fmla="*/ 24 h 48"/>
                <a:gd name="T20" fmla="*/ 24 w 96"/>
                <a:gd name="T21" fmla="*/ 0 h 48"/>
                <a:gd name="T22" fmla="*/ 72 w 96"/>
                <a:gd name="T23" fmla="*/ 0 h 48"/>
                <a:gd name="T24" fmla="*/ 96 w 96"/>
                <a:gd name="T25" fmla="*/ 24 h 48"/>
                <a:gd name="T26" fmla="*/ 96 w 96"/>
                <a:gd name="T27" fmla="*/ 42 h 48"/>
                <a:gd name="T28" fmla="*/ 90 w 96"/>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48">
                  <a:moveTo>
                    <a:pt x="90" y="48"/>
                  </a:moveTo>
                  <a:cubicBezTo>
                    <a:pt x="87" y="48"/>
                    <a:pt x="84" y="46"/>
                    <a:pt x="84" y="42"/>
                  </a:cubicBezTo>
                  <a:cubicBezTo>
                    <a:pt x="84" y="24"/>
                    <a:pt x="84" y="24"/>
                    <a:pt x="84" y="24"/>
                  </a:cubicBezTo>
                  <a:cubicBezTo>
                    <a:pt x="84" y="18"/>
                    <a:pt x="79" y="12"/>
                    <a:pt x="72" y="12"/>
                  </a:cubicBezTo>
                  <a:cubicBezTo>
                    <a:pt x="24" y="12"/>
                    <a:pt x="24" y="12"/>
                    <a:pt x="24" y="12"/>
                  </a:cubicBezTo>
                  <a:cubicBezTo>
                    <a:pt x="18" y="12"/>
                    <a:pt x="12" y="18"/>
                    <a:pt x="12" y="24"/>
                  </a:cubicBezTo>
                  <a:cubicBezTo>
                    <a:pt x="12" y="42"/>
                    <a:pt x="12" y="42"/>
                    <a:pt x="12" y="42"/>
                  </a:cubicBezTo>
                  <a:cubicBezTo>
                    <a:pt x="12" y="46"/>
                    <a:pt x="10" y="48"/>
                    <a:pt x="6" y="48"/>
                  </a:cubicBezTo>
                  <a:cubicBezTo>
                    <a:pt x="3" y="48"/>
                    <a:pt x="0" y="46"/>
                    <a:pt x="0" y="42"/>
                  </a:cubicBezTo>
                  <a:cubicBezTo>
                    <a:pt x="0" y="24"/>
                    <a:pt x="0" y="24"/>
                    <a:pt x="0" y="24"/>
                  </a:cubicBezTo>
                  <a:cubicBezTo>
                    <a:pt x="0" y="11"/>
                    <a:pt x="11" y="0"/>
                    <a:pt x="24" y="0"/>
                  </a:cubicBezTo>
                  <a:cubicBezTo>
                    <a:pt x="72" y="0"/>
                    <a:pt x="72" y="0"/>
                    <a:pt x="72" y="0"/>
                  </a:cubicBezTo>
                  <a:cubicBezTo>
                    <a:pt x="86" y="0"/>
                    <a:pt x="96" y="11"/>
                    <a:pt x="96" y="24"/>
                  </a:cubicBezTo>
                  <a:cubicBezTo>
                    <a:pt x="96" y="42"/>
                    <a:pt x="96" y="42"/>
                    <a:pt x="96" y="42"/>
                  </a:cubicBezTo>
                  <a:cubicBezTo>
                    <a:pt x="96" y="46"/>
                    <a:pt x="94" y="48"/>
                    <a:pt x="9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endParaRPr lang="en-US"/>
            </a:p>
          </p:txBody>
        </p:sp>
      </p:grpSp>
    </p:spTree>
    <p:extLst>
      <p:ext uri="{BB962C8B-B14F-4D97-AF65-F5344CB8AC3E}">
        <p14:creationId xmlns:p14="http://schemas.microsoft.com/office/powerpoint/2010/main" val="4118788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01896" y="2202736"/>
            <a:ext cx="6356504" cy="5575917"/>
            <a:chOff x="3701896" y="2202736"/>
            <a:chExt cx="6356504" cy="5575917"/>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9597"/>
            <a:stretch/>
          </p:blipFill>
          <p:spPr>
            <a:xfrm flipH="1">
              <a:off x="4807721" y="2788724"/>
              <a:ext cx="5250678" cy="4416728"/>
            </a:xfrm>
            <a:prstGeom prst="rect">
              <a:avLst/>
            </a:prstGeom>
          </p:spPr>
        </p:pic>
        <p:sp>
          <p:nvSpPr>
            <p:cNvPr id="3" name="Rectangle 2"/>
            <p:cNvSpPr/>
            <p:nvPr/>
          </p:nvSpPr>
          <p:spPr>
            <a:xfrm>
              <a:off x="4482483" y="6635589"/>
              <a:ext cx="5575917" cy="615873"/>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rot="16200000" flipH="1">
              <a:off x="2354880" y="3549752"/>
              <a:ext cx="5575917" cy="2881885"/>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ight Triangle 35">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4294967295"/>
          </p:nvPr>
        </p:nvSpPr>
        <p:spPr>
          <a:xfrm>
            <a:off x="1054595" y="1608613"/>
            <a:ext cx="6052058" cy="615553"/>
          </a:xfrm>
        </p:spPr>
        <p:txBody>
          <a:bodyPr>
            <a:noAutofit/>
          </a:bodyPr>
          <a:lstStyle/>
          <a:p>
            <a:pPr marL="0" lvl="0" indent="0">
              <a:buNone/>
            </a:pPr>
            <a:r>
              <a:rPr lang="en-US" sz="2000" dirty="0">
                <a:solidFill>
                  <a:schemeClr val="accent2"/>
                </a:solidFill>
              </a:rPr>
              <a:t>You can use money in your HSA to pay for any qualified medical expense. A full list is available on the IRS website, </a:t>
            </a:r>
            <a:r>
              <a:rPr lang="en-US" sz="2000" b="1" u="sng" dirty="0">
                <a:solidFill>
                  <a:schemeClr val="bg2"/>
                </a:solidFill>
              </a:rPr>
              <a:t>www.irs.gov</a:t>
            </a:r>
            <a:r>
              <a:rPr lang="en-US" sz="2000" dirty="0">
                <a:solidFill>
                  <a:schemeClr val="bg2"/>
                </a:solidFill>
              </a:rPr>
              <a:t> </a:t>
            </a:r>
            <a:r>
              <a:rPr lang="en-US" sz="2000" dirty="0">
                <a:solidFill>
                  <a:schemeClr val="accent2"/>
                </a:solidFill>
              </a:rPr>
              <a:t>in</a:t>
            </a:r>
            <a:r>
              <a:rPr lang="en-US" sz="2000" dirty="0">
                <a:solidFill>
                  <a:srgbClr val="4D4D4E"/>
                </a:solidFill>
              </a:rPr>
              <a:t> </a:t>
            </a:r>
            <a:r>
              <a:rPr lang="en-US" sz="2000" b="1" u="sng" dirty="0">
                <a:solidFill>
                  <a:schemeClr val="bg2"/>
                </a:solidFill>
              </a:rPr>
              <a:t>IRS Publication 502</a:t>
            </a:r>
            <a:endParaRPr lang="en-US" sz="2000" dirty="0">
              <a:solidFill>
                <a:schemeClr val="bg2"/>
              </a:solidFill>
            </a:endParaRPr>
          </a:p>
        </p:txBody>
      </p:sp>
      <p:sp>
        <p:nvSpPr>
          <p:cNvPr id="23" name="TextBox 22"/>
          <p:cNvSpPr txBox="1"/>
          <p:nvPr/>
        </p:nvSpPr>
        <p:spPr>
          <a:xfrm>
            <a:off x="468877" y="6266258"/>
            <a:ext cx="4776891" cy="738664"/>
          </a:xfrm>
          <a:prstGeom prst="rect">
            <a:avLst/>
          </a:prstGeom>
          <a:noFill/>
        </p:spPr>
        <p:txBody>
          <a:bodyPr wrap="square" lIns="0" tIns="0" rIns="0" bIns="0" rtlCol="0">
            <a:spAutoFit/>
          </a:bodyPr>
          <a:lstStyle/>
          <a:p>
            <a:r>
              <a:rPr lang="en-US" sz="1200" b="1" cap="all" spc="111" dirty="0">
                <a:solidFill>
                  <a:schemeClr val="tx2"/>
                </a:solidFill>
              </a:rPr>
              <a:t>Non-Qualified Medical Expenses </a:t>
            </a:r>
            <a:br>
              <a:rPr lang="en-US" sz="1200" b="1" cap="all" spc="111" dirty="0">
                <a:solidFill>
                  <a:schemeClr val="tx2"/>
                </a:solidFill>
              </a:rPr>
            </a:br>
            <a:r>
              <a:rPr lang="en-US" sz="1200" dirty="0">
                <a:solidFill>
                  <a:schemeClr val="accent2"/>
                </a:solidFill>
              </a:rPr>
              <a:t>You will be required to pay income tax on the withdrawal, and you may also be required to pay another 20 percent tax, unless you make the withdrawal after you reach age 65, become disabled or after your death. </a:t>
            </a:r>
          </a:p>
        </p:txBody>
      </p:sp>
      <p:sp>
        <p:nvSpPr>
          <p:cNvPr id="25" name="TextBox 24">
            <a:extLst>
              <a:ext uri="{FF2B5EF4-FFF2-40B4-BE49-F238E27FC236}">
                <a16:creationId xmlns:a16="http://schemas.microsoft.com/office/drawing/2014/main" id="{71ACD673-9892-E749-8915-E451E610BF32}"/>
              </a:ext>
            </a:extLst>
          </p:cNvPr>
          <p:cNvSpPr txBox="1"/>
          <p:nvPr/>
        </p:nvSpPr>
        <p:spPr>
          <a:xfrm>
            <a:off x="468877" y="491864"/>
            <a:ext cx="5626459" cy="1077218"/>
          </a:xfrm>
          <a:prstGeom prst="rect">
            <a:avLst/>
          </a:prstGeom>
          <a:noFill/>
        </p:spPr>
        <p:txBody>
          <a:bodyPr wrap="square" lIns="0" tIns="0" rIns="0" bIns="0" rtlCol="0">
            <a:spAutoFit/>
          </a:bodyPr>
          <a:lstStyle/>
          <a:p>
            <a:pPr>
              <a:lnSpc>
                <a:spcPts val="4200"/>
              </a:lnSpc>
            </a:pPr>
            <a:r>
              <a:rPr lang="en-US" sz="3800" b="1" dirty="0">
                <a:solidFill>
                  <a:srgbClr val="003B71"/>
                </a:solidFill>
              </a:rPr>
              <a:t>HEALTH SAVINGS </a:t>
            </a:r>
            <a:br>
              <a:rPr lang="en-US" sz="3800" b="1" dirty="0">
                <a:solidFill>
                  <a:srgbClr val="003B71"/>
                </a:solidFill>
              </a:rPr>
            </a:br>
            <a:r>
              <a:rPr lang="en-US" sz="3800" b="1" dirty="0">
                <a:solidFill>
                  <a:srgbClr val="003B71"/>
                </a:solidFill>
              </a:rPr>
              <a:t>ACCOUNT (HSA)</a:t>
            </a:r>
            <a:endParaRPr lang="en-US" sz="3800" b="1" dirty="0">
              <a:solidFill>
                <a:srgbClr val="003B71"/>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F7775CF6-16CF-AA4C-A17D-1E4F2861F35A}"/>
              </a:ext>
            </a:extLst>
          </p:cNvPr>
          <p:cNvSpPr txBox="1"/>
          <p:nvPr/>
        </p:nvSpPr>
        <p:spPr>
          <a:xfrm>
            <a:off x="1209539" y="3367007"/>
            <a:ext cx="2339067" cy="246221"/>
          </a:xfrm>
          <a:prstGeom prst="rect">
            <a:avLst/>
          </a:prstGeom>
          <a:noFill/>
        </p:spPr>
        <p:txBody>
          <a:bodyPr wrap="square" lIns="0" tIns="0" rIns="0" bIns="0" rtlCol="0">
            <a:spAutoFit/>
          </a:bodyPr>
          <a:lstStyle/>
          <a:p>
            <a:pPr defTabSz="914400">
              <a:buClr>
                <a:srgbClr val="7BAFD4"/>
              </a:buClr>
              <a:defRPr/>
            </a:pPr>
            <a:r>
              <a:rPr lang="en-US" sz="1600" b="1" dirty="0">
                <a:solidFill>
                  <a:schemeClr val="tx2"/>
                </a:solidFill>
                <a:latin typeface="Calibri" panose="020F0502020204030204" pitchFamily="34" charset="0"/>
              </a:rPr>
              <a:t>Copays or Deductibles</a:t>
            </a:r>
          </a:p>
        </p:txBody>
      </p:sp>
      <p:sp>
        <p:nvSpPr>
          <p:cNvPr id="30" name="TextBox 29">
            <a:extLst>
              <a:ext uri="{FF2B5EF4-FFF2-40B4-BE49-F238E27FC236}">
                <a16:creationId xmlns:a16="http://schemas.microsoft.com/office/drawing/2014/main" id="{F7775CF6-16CF-AA4C-A17D-1E4F2861F35A}"/>
              </a:ext>
            </a:extLst>
          </p:cNvPr>
          <p:cNvSpPr txBox="1"/>
          <p:nvPr/>
        </p:nvSpPr>
        <p:spPr>
          <a:xfrm>
            <a:off x="1209539" y="4143422"/>
            <a:ext cx="2737619" cy="246221"/>
          </a:xfrm>
          <a:prstGeom prst="rect">
            <a:avLst/>
          </a:prstGeom>
          <a:noFill/>
        </p:spPr>
        <p:txBody>
          <a:bodyPr wrap="square" lIns="0" tIns="0" rIns="0" bIns="0" rtlCol="0">
            <a:spAutoFit/>
          </a:bodyPr>
          <a:lstStyle/>
          <a:p>
            <a:pPr defTabSz="914400">
              <a:buClr>
                <a:srgbClr val="7BAFD4"/>
              </a:buClr>
              <a:defRPr/>
            </a:pPr>
            <a:r>
              <a:rPr lang="en-US" sz="1600" b="1" dirty="0">
                <a:solidFill>
                  <a:schemeClr val="tx2"/>
                </a:solidFill>
                <a:latin typeface="Calibri" panose="020F0502020204030204" pitchFamily="34" charset="0"/>
              </a:rPr>
              <a:t>Dental Care, Braces, Dentures</a:t>
            </a:r>
          </a:p>
        </p:txBody>
      </p:sp>
      <p:sp>
        <p:nvSpPr>
          <p:cNvPr id="31" name="TextBox 30">
            <a:extLst>
              <a:ext uri="{FF2B5EF4-FFF2-40B4-BE49-F238E27FC236}">
                <a16:creationId xmlns:a16="http://schemas.microsoft.com/office/drawing/2014/main" id="{F7775CF6-16CF-AA4C-A17D-1E4F2861F35A}"/>
              </a:ext>
            </a:extLst>
          </p:cNvPr>
          <p:cNvSpPr txBox="1"/>
          <p:nvPr/>
        </p:nvSpPr>
        <p:spPr>
          <a:xfrm>
            <a:off x="1209539" y="4919837"/>
            <a:ext cx="2785745" cy="246221"/>
          </a:xfrm>
          <a:prstGeom prst="rect">
            <a:avLst/>
          </a:prstGeom>
          <a:noFill/>
        </p:spPr>
        <p:txBody>
          <a:bodyPr wrap="square" lIns="0" tIns="0" rIns="0" bIns="0" rtlCol="0">
            <a:spAutoFit/>
          </a:bodyPr>
          <a:lstStyle/>
          <a:p>
            <a:pPr defTabSz="914400">
              <a:buClr>
                <a:srgbClr val="7BAFD4"/>
              </a:buClr>
              <a:defRPr/>
            </a:pPr>
            <a:r>
              <a:rPr lang="en-US" sz="1600" b="1" dirty="0">
                <a:solidFill>
                  <a:schemeClr val="tx2"/>
                </a:solidFill>
                <a:latin typeface="Calibri" panose="020F0502020204030204" pitchFamily="34" charset="0"/>
              </a:rPr>
              <a:t>Diagnostic Tests &amp; Devices</a:t>
            </a:r>
          </a:p>
        </p:txBody>
      </p:sp>
      <p:sp>
        <p:nvSpPr>
          <p:cNvPr id="39" name="TextBox 38">
            <a:extLst>
              <a:ext uri="{FF2B5EF4-FFF2-40B4-BE49-F238E27FC236}">
                <a16:creationId xmlns:a16="http://schemas.microsoft.com/office/drawing/2014/main" id="{F7775CF6-16CF-AA4C-A17D-1E4F2861F35A}"/>
              </a:ext>
            </a:extLst>
          </p:cNvPr>
          <p:cNvSpPr txBox="1"/>
          <p:nvPr/>
        </p:nvSpPr>
        <p:spPr>
          <a:xfrm>
            <a:off x="1209539" y="5696252"/>
            <a:ext cx="2191477" cy="246221"/>
          </a:xfrm>
          <a:prstGeom prst="rect">
            <a:avLst/>
          </a:prstGeom>
          <a:noFill/>
        </p:spPr>
        <p:txBody>
          <a:bodyPr wrap="square" lIns="0" tIns="0" rIns="0" bIns="0" rtlCol="0">
            <a:spAutoFit/>
          </a:bodyPr>
          <a:lstStyle/>
          <a:p>
            <a:pPr defTabSz="914400">
              <a:buClr>
                <a:srgbClr val="7BAFD4"/>
              </a:buClr>
              <a:defRPr/>
            </a:pPr>
            <a:r>
              <a:rPr lang="en-US" sz="1600" b="1" dirty="0">
                <a:solidFill>
                  <a:schemeClr val="tx2"/>
                </a:solidFill>
                <a:latin typeface="Calibri" panose="020F0502020204030204" pitchFamily="34" charset="0"/>
              </a:rPr>
              <a:t>Doctor and Hospital Visits</a:t>
            </a:r>
          </a:p>
        </p:txBody>
      </p:sp>
      <p:sp>
        <p:nvSpPr>
          <p:cNvPr id="40" name="TextBox 39">
            <a:extLst>
              <a:ext uri="{FF2B5EF4-FFF2-40B4-BE49-F238E27FC236}">
                <a16:creationId xmlns:a16="http://schemas.microsoft.com/office/drawing/2014/main" id="{F7775CF6-16CF-AA4C-A17D-1E4F2861F35A}"/>
              </a:ext>
            </a:extLst>
          </p:cNvPr>
          <p:cNvSpPr txBox="1"/>
          <p:nvPr/>
        </p:nvSpPr>
        <p:spPr>
          <a:xfrm>
            <a:off x="4853358" y="3367007"/>
            <a:ext cx="3192618" cy="246221"/>
          </a:xfrm>
          <a:prstGeom prst="rect">
            <a:avLst/>
          </a:prstGeom>
          <a:noFill/>
        </p:spPr>
        <p:txBody>
          <a:bodyPr wrap="square" lIns="0" tIns="0" rIns="0" bIns="0" rtlCol="0">
            <a:spAutoFit/>
          </a:bodyPr>
          <a:lstStyle/>
          <a:p>
            <a:pPr defTabSz="914400">
              <a:buClr>
                <a:srgbClr val="7BAFD4"/>
              </a:buClr>
              <a:defRPr/>
            </a:pPr>
            <a:r>
              <a:rPr lang="en-US" sz="1600" b="1" dirty="0">
                <a:solidFill>
                  <a:schemeClr val="tx2"/>
                </a:solidFill>
                <a:latin typeface="Calibri" panose="020F0502020204030204" pitchFamily="34" charset="0"/>
              </a:rPr>
              <a:t>Select Insurance Premiums</a:t>
            </a:r>
          </a:p>
        </p:txBody>
      </p:sp>
      <p:sp>
        <p:nvSpPr>
          <p:cNvPr id="41" name="TextBox 40">
            <a:extLst>
              <a:ext uri="{FF2B5EF4-FFF2-40B4-BE49-F238E27FC236}">
                <a16:creationId xmlns:a16="http://schemas.microsoft.com/office/drawing/2014/main" id="{F7775CF6-16CF-AA4C-A17D-1E4F2861F35A}"/>
              </a:ext>
            </a:extLst>
          </p:cNvPr>
          <p:cNvSpPr txBox="1"/>
          <p:nvPr/>
        </p:nvSpPr>
        <p:spPr>
          <a:xfrm>
            <a:off x="4853358" y="4143422"/>
            <a:ext cx="3736606" cy="246221"/>
          </a:xfrm>
          <a:prstGeom prst="rect">
            <a:avLst/>
          </a:prstGeom>
          <a:noFill/>
        </p:spPr>
        <p:txBody>
          <a:bodyPr wrap="square" lIns="0" tIns="0" rIns="0" bIns="0" rtlCol="0">
            <a:spAutoFit/>
          </a:bodyPr>
          <a:lstStyle/>
          <a:p>
            <a:pPr defTabSz="914400">
              <a:buClr>
                <a:srgbClr val="7BAFD4"/>
              </a:buClr>
              <a:defRPr/>
            </a:pPr>
            <a:r>
              <a:rPr lang="en-US" sz="1600" b="1" dirty="0">
                <a:solidFill>
                  <a:schemeClr val="tx2"/>
                </a:solidFill>
                <a:latin typeface="Calibri" panose="020F0502020204030204" pitchFamily="34" charset="0"/>
              </a:rPr>
              <a:t>Vision Care, Glasses, Contacts</a:t>
            </a:r>
          </a:p>
        </p:txBody>
      </p:sp>
      <p:sp>
        <p:nvSpPr>
          <p:cNvPr id="42" name="TextBox 41">
            <a:extLst>
              <a:ext uri="{FF2B5EF4-FFF2-40B4-BE49-F238E27FC236}">
                <a16:creationId xmlns:a16="http://schemas.microsoft.com/office/drawing/2014/main" id="{F7775CF6-16CF-AA4C-A17D-1E4F2861F35A}"/>
              </a:ext>
            </a:extLst>
          </p:cNvPr>
          <p:cNvSpPr txBox="1"/>
          <p:nvPr/>
        </p:nvSpPr>
        <p:spPr>
          <a:xfrm>
            <a:off x="4853358" y="4919837"/>
            <a:ext cx="2991171" cy="246221"/>
          </a:xfrm>
          <a:prstGeom prst="rect">
            <a:avLst/>
          </a:prstGeom>
          <a:noFill/>
        </p:spPr>
        <p:txBody>
          <a:bodyPr wrap="square" lIns="0" tIns="0" rIns="0" bIns="0" rtlCol="0">
            <a:spAutoFit/>
          </a:bodyPr>
          <a:lstStyle/>
          <a:p>
            <a:pPr defTabSz="914400">
              <a:buClr>
                <a:srgbClr val="7BAFD4"/>
              </a:buClr>
              <a:defRPr/>
            </a:pPr>
            <a:r>
              <a:rPr lang="en-US" sz="1600" b="1" dirty="0">
                <a:solidFill>
                  <a:schemeClr val="tx2"/>
                </a:solidFill>
                <a:latin typeface="Calibri" panose="020F0502020204030204" pitchFamily="34" charset="0"/>
              </a:rPr>
              <a:t>Medical Equipment</a:t>
            </a:r>
          </a:p>
        </p:txBody>
      </p:sp>
      <p:sp>
        <p:nvSpPr>
          <p:cNvPr id="47" name="TextBox 46">
            <a:extLst>
              <a:ext uri="{FF2B5EF4-FFF2-40B4-BE49-F238E27FC236}">
                <a16:creationId xmlns:a16="http://schemas.microsoft.com/office/drawing/2014/main" id="{F7775CF6-16CF-AA4C-A17D-1E4F2861F35A}"/>
              </a:ext>
            </a:extLst>
          </p:cNvPr>
          <p:cNvSpPr txBox="1"/>
          <p:nvPr/>
        </p:nvSpPr>
        <p:spPr>
          <a:xfrm>
            <a:off x="4853358" y="5696252"/>
            <a:ext cx="2991171" cy="246221"/>
          </a:xfrm>
          <a:prstGeom prst="rect">
            <a:avLst/>
          </a:prstGeom>
          <a:noFill/>
        </p:spPr>
        <p:txBody>
          <a:bodyPr wrap="square" lIns="0" tIns="0" rIns="0" bIns="0" rtlCol="0">
            <a:spAutoFit/>
          </a:bodyPr>
          <a:lstStyle/>
          <a:p>
            <a:pPr defTabSz="914400">
              <a:buClr>
                <a:srgbClr val="7BAFD4"/>
              </a:buClr>
              <a:defRPr/>
            </a:pPr>
            <a:r>
              <a:rPr lang="en-US" sz="1600" b="1" dirty="0">
                <a:solidFill>
                  <a:schemeClr val="tx2"/>
                </a:solidFill>
                <a:latin typeface="Calibri" panose="020F0502020204030204" pitchFamily="34" charset="0"/>
              </a:rPr>
              <a:t>Prescriptions</a:t>
            </a:r>
          </a:p>
        </p:txBody>
      </p:sp>
      <p:grpSp>
        <p:nvGrpSpPr>
          <p:cNvPr id="51" name="Group 50"/>
          <p:cNvGrpSpPr/>
          <p:nvPr/>
        </p:nvGrpSpPr>
        <p:grpSpPr>
          <a:xfrm>
            <a:off x="469539" y="2671285"/>
            <a:ext cx="7040882" cy="400110"/>
            <a:chOff x="469539" y="2642411"/>
            <a:chExt cx="7040882" cy="400110"/>
          </a:xfrm>
        </p:grpSpPr>
        <p:sp>
          <p:nvSpPr>
            <p:cNvPr id="48" name="Rectangle 47">
              <a:extLst>
                <a:ext uri="{FF2B5EF4-FFF2-40B4-BE49-F238E27FC236}">
                  <a16:creationId xmlns:a16="http://schemas.microsoft.com/office/drawing/2014/main" id="{BF1292A8-9C94-314F-8769-4F85D4724A7B}"/>
                </a:ext>
              </a:extLst>
            </p:cNvPr>
            <p:cNvSpPr/>
            <p:nvPr/>
          </p:nvSpPr>
          <p:spPr>
            <a:xfrm>
              <a:off x="469540" y="2673190"/>
              <a:ext cx="2926080" cy="3385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610F986-AD70-3F4F-B9F5-B8C77D99A996}"/>
                </a:ext>
              </a:extLst>
            </p:cNvPr>
            <p:cNvSpPr txBox="1"/>
            <p:nvPr/>
          </p:nvSpPr>
          <p:spPr>
            <a:xfrm>
              <a:off x="469539" y="2642411"/>
              <a:ext cx="2926081" cy="400110"/>
            </a:xfrm>
            <a:prstGeom prst="rect">
              <a:avLst/>
            </a:prstGeom>
            <a:noFill/>
          </p:spPr>
          <p:txBody>
            <a:bodyPr wrap="square" rtlCol="0" anchor="ctr" anchorCtr="0">
              <a:spAutoFit/>
            </a:bodyPr>
            <a:lstStyle/>
            <a:p>
              <a:r>
                <a:rPr lang="en-US" b="1" dirty="0">
                  <a:solidFill>
                    <a:schemeClr val="bg1"/>
                  </a:solidFill>
                </a:rPr>
                <a:t>QUALIFIED HSA EXPENSES</a:t>
              </a:r>
            </a:p>
          </p:txBody>
        </p:sp>
        <p:cxnSp>
          <p:nvCxnSpPr>
            <p:cNvPr id="50" name="Straight Connector 49">
              <a:extLst>
                <a:ext uri="{FF2B5EF4-FFF2-40B4-BE49-F238E27FC236}">
                  <a16:creationId xmlns:a16="http://schemas.microsoft.com/office/drawing/2014/main" id="{6E3E62FE-EF49-E143-BC9D-5D189B5C046B}"/>
                </a:ext>
              </a:extLst>
            </p:cNvPr>
            <p:cNvCxnSpPr>
              <a:cxnSpLocks/>
            </p:cNvCxnSpPr>
            <p:nvPr/>
          </p:nvCxnSpPr>
          <p:spPr>
            <a:xfrm flipH="1">
              <a:off x="469541" y="3011744"/>
              <a:ext cx="704088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7" name="Group 183"/>
          <p:cNvGrpSpPr>
            <a:grpSpLocks noChangeAspect="1"/>
          </p:cNvGrpSpPr>
          <p:nvPr/>
        </p:nvGrpSpPr>
        <p:grpSpPr bwMode="auto">
          <a:xfrm>
            <a:off x="4218738" y="5585632"/>
            <a:ext cx="365760" cy="428546"/>
            <a:chOff x="3654" y="3221"/>
            <a:chExt cx="367" cy="430"/>
          </a:xfrm>
          <a:solidFill>
            <a:schemeClr val="tx2"/>
          </a:solidFill>
        </p:grpSpPr>
        <p:sp>
          <p:nvSpPr>
            <p:cNvPr id="52" name="Freeform 184"/>
            <p:cNvSpPr>
              <a:spLocks/>
            </p:cNvSpPr>
            <p:nvPr/>
          </p:nvSpPr>
          <p:spPr bwMode="auto">
            <a:xfrm>
              <a:off x="3672" y="3275"/>
              <a:ext cx="331" cy="376"/>
            </a:xfrm>
            <a:custGeom>
              <a:avLst/>
              <a:gdLst>
                <a:gd name="T0" fmla="*/ 174 w 216"/>
                <a:gd name="T1" fmla="*/ 252 h 252"/>
                <a:gd name="T2" fmla="*/ 42 w 216"/>
                <a:gd name="T3" fmla="*/ 252 h 252"/>
                <a:gd name="T4" fmla="*/ 0 w 216"/>
                <a:gd name="T5" fmla="*/ 210 h 252"/>
                <a:gd name="T6" fmla="*/ 0 w 216"/>
                <a:gd name="T7" fmla="*/ 6 h 252"/>
                <a:gd name="T8" fmla="*/ 6 w 216"/>
                <a:gd name="T9" fmla="*/ 0 h 252"/>
                <a:gd name="T10" fmla="*/ 12 w 216"/>
                <a:gd name="T11" fmla="*/ 6 h 252"/>
                <a:gd name="T12" fmla="*/ 12 w 216"/>
                <a:gd name="T13" fmla="*/ 210 h 252"/>
                <a:gd name="T14" fmla="*/ 42 w 216"/>
                <a:gd name="T15" fmla="*/ 240 h 252"/>
                <a:gd name="T16" fmla="*/ 174 w 216"/>
                <a:gd name="T17" fmla="*/ 240 h 252"/>
                <a:gd name="T18" fmla="*/ 204 w 216"/>
                <a:gd name="T19" fmla="*/ 210 h 252"/>
                <a:gd name="T20" fmla="*/ 204 w 216"/>
                <a:gd name="T21" fmla="*/ 6 h 252"/>
                <a:gd name="T22" fmla="*/ 210 w 216"/>
                <a:gd name="T23" fmla="*/ 0 h 252"/>
                <a:gd name="T24" fmla="*/ 216 w 216"/>
                <a:gd name="T25" fmla="*/ 6 h 252"/>
                <a:gd name="T26" fmla="*/ 216 w 216"/>
                <a:gd name="T27" fmla="*/ 210 h 252"/>
                <a:gd name="T28" fmla="*/ 174 w 216"/>
                <a:gd name="T29"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252">
                  <a:moveTo>
                    <a:pt x="174" y="252"/>
                  </a:moveTo>
                  <a:cubicBezTo>
                    <a:pt x="42" y="252"/>
                    <a:pt x="42" y="252"/>
                    <a:pt x="42" y="252"/>
                  </a:cubicBezTo>
                  <a:cubicBezTo>
                    <a:pt x="18" y="252"/>
                    <a:pt x="0" y="233"/>
                    <a:pt x="0" y="210"/>
                  </a:cubicBezTo>
                  <a:cubicBezTo>
                    <a:pt x="0" y="6"/>
                    <a:pt x="0" y="6"/>
                    <a:pt x="0" y="6"/>
                  </a:cubicBezTo>
                  <a:cubicBezTo>
                    <a:pt x="0" y="3"/>
                    <a:pt x="2" y="0"/>
                    <a:pt x="6" y="0"/>
                  </a:cubicBezTo>
                  <a:cubicBezTo>
                    <a:pt x="9" y="0"/>
                    <a:pt x="12" y="3"/>
                    <a:pt x="12" y="6"/>
                  </a:cubicBezTo>
                  <a:cubicBezTo>
                    <a:pt x="12" y="210"/>
                    <a:pt x="12" y="210"/>
                    <a:pt x="12" y="210"/>
                  </a:cubicBezTo>
                  <a:cubicBezTo>
                    <a:pt x="12" y="227"/>
                    <a:pt x="25" y="240"/>
                    <a:pt x="42" y="240"/>
                  </a:cubicBezTo>
                  <a:cubicBezTo>
                    <a:pt x="174" y="240"/>
                    <a:pt x="174" y="240"/>
                    <a:pt x="174" y="240"/>
                  </a:cubicBezTo>
                  <a:cubicBezTo>
                    <a:pt x="190" y="240"/>
                    <a:pt x="204" y="227"/>
                    <a:pt x="204" y="210"/>
                  </a:cubicBezTo>
                  <a:cubicBezTo>
                    <a:pt x="204" y="6"/>
                    <a:pt x="204" y="6"/>
                    <a:pt x="204" y="6"/>
                  </a:cubicBezTo>
                  <a:cubicBezTo>
                    <a:pt x="204" y="3"/>
                    <a:pt x="206" y="0"/>
                    <a:pt x="210" y="0"/>
                  </a:cubicBezTo>
                  <a:cubicBezTo>
                    <a:pt x="213" y="0"/>
                    <a:pt x="216" y="3"/>
                    <a:pt x="216" y="6"/>
                  </a:cubicBezTo>
                  <a:cubicBezTo>
                    <a:pt x="216" y="210"/>
                    <a:pt x="216" y="210"/>
                    <a:pt x="216" y="210"/>
                  </a:cubicBezTo>
                  <a:cubicBezTo>
                    <a:pt x="216" y="233"/>
                    <a:pt x="197" y="252"/>
                    <a:pt x="174"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85"/>
            <p:cNvSpPr>
              <a:spLocks noEditPoints="1"/>
            </p:cNvSpPr>
            <p:nvPr/>
          </p:nvSpPr>
          <p:spPr bwMode="auto">
            <a:xfrm>
              <a:off x="3654" y="3221"/>
              <a:ext cx="367" cy="72"/>
            </a:xfrm>
            <a:custGeom>
              <a:avLst/>
              <a:gdLst>
                <a:gd name="T0" fmla="*/ 234 w 240"/>
                <a:gd name="T1" fmla="*/ 48 h 48"/>
                <a:gd name="T2" fmla="*/ 6 w 240"/>
                <a:gd name="T3" fmla="*/ 48 h 48"/>
                <a:gd name="T4" fmla="*/ 0 w 240"/>
                <a:gd name="T5" fmla="*/ 42 h 48"/>
                <a:gd name="T6" fmla="*/ 0 w 240"/>
                <a:gd name="T7" fmla="*/ 24 h 48"/>
                <a:gd name="T8" fmla="*/ 24 w 240"/>
                <a:gd name="T9" fmla="*/ 0 h 48"/>
                <a:gd name="T10" fmla="*/ 216 w 240"/>
                <a:gd name="T11" fmla="*/ 0 h 48"/>
                <a:gd name="T12" fmla="*/ 240 w 240"/>
                <a:gd name="T13" fmla="*/ 24 h 48"/>
                <a:gd name="T14" fmla="*/ 240 w 240"/>
                <a:gd name="T15" fmla="*/ 42 h 48"/>
                <a:gd name="T16" fmla="*/ 234 w 240"/>
                <a:gd name="T17" fmla="*/ 48 h 48"/>
                <a:gd name="T18" fmla="*/ 12 w 240"/>
                <a:gd name="T19" fmla="*/ 36 h 48"/>
                <a:gd name="T20" fmla="*/ 228 w 240"/>
                <a:gd name="T21" fmla="*/ 36 h 48"/>
                <a:gd name="T22" fmla="*/ 228 w 240"/>
                <a:gd name="T23" fmla="*/ 24 h 48"/>
                <a:gd name="T24" fmla="*/ 216 w 240"/>
                <a:gd name="T25" fmla="*/ 12 h 48"/>
                <a:gd name="T26" fmla="*/ 24 w 240"/>
                <a:gd name="T27" fmla="*/ 12 h 48"/>
                <a:gd name="T28" fmla="*/ 12 w 240"/>
                <a:gd name="T29" fmla="*/ 24 h 48"/>
                <a:gd name="T30" fmla="*/ 12 w 240"/>
                <a:gd name="T31"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48">
                  <a:moveTo>
                    <a:pt x="234" y="48"/>
                  </a:moveTo>
                  <a:cubicBezTo>
                    <a:pt x="6" y="48"/>
                    <a:pt x="6" y="48"/>
                    <a:pt x="6" y="48"/>
                  </a:cubicBezTo>
                  <a:cubicBezTo>
                    <a:pt x="2" y="48"/>
                    <a:pt x="0" y="46"/>
                    <a:pt x="0" y="42"/>
                  </a:cubicBezTo>
                  <a:cubicBezTo>
                    <a:pt x="0" y="24"/>
                    <a:pt x="0" y="24"/>
                    <a:pt x="0" y="24"/>
                  </a:cubicBezTo>
                  <a:cubicBezTo>
                    <a:pt x="0" y="11"/>
                    <a:pt x="10" y="0"/>
                    <a:pt x="24" y="0"/>
                  </a:cubicBezTo>
                  <a:cubicBezTo>
                    <a:pt x="216" y="0"/>
                    <a:pt x="216" y="0"/>
                    <a:pt x="216" y="0"/>
                  </a:cubicBezTo>
                  <a:cubicBezTo>
                    <a:pt x="229" y="0"/>
                    <a:pt x="240" y="11"/>
                    <a:pt x="240" y="24"/>
                  </a:cubicBezTo>
                  <a:cubicBezTo>
                    <a:pt x="240" y="42"/>
                    <a:pt x="240" y="42"/>
                    <a:pt x="240" y="42"/>
                  </a:cubicBezTo>
                  <a:cubicBezTo>
                    <a:pt x="240" y="46"/>
                    <a:pt x="237" y="48"/>
                    <a:pt x="234" y="48"/>
                  </a:cubicBezTo>
                  <a:close/>
                  <a:moveTo>
                    <a:pt x="12" y="36"/>
                  </a:moveTo>
                  <a:cubicBezTo>
                    <a:pt x="228" y="36"/>
                    <a:pt x="228" y="36"/>
                    <a:pt x="228" y="36"/>
                  </a:cubicBezTo>
                  <a:cubicBezTo>
                    <a:pt x="228" y="24"/>
                    <a:pt x="228" y="24"/>
                    <a:pt x="228" y="24"/>
                  </a:cubicBezTo>
                  <a:cubicBezTo>
                    <a:pt x="228" y="18"/>
                    <a:pt x="222" y="12"/>
                    <a:pt x="216" y="12"/>
                  </a:cubicBezTo>
                  <a:cubicBezTo>
                    <a:pt x="24" y="12"/>
                    <a:pt x="24" y="12"/>
                    <a:pt x="24" y="12"/>
                  </a:cubicBezTo>
                  <a:cubicBezTo>
                    <a:pt x="17" y="12"/>
                    <a:pt x="12" y="18"/>
                    <a:pt x="12" y="24"/>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86"/>
            <p:cNvSpPr>
              <a:spLocks noEditPoints="1"/>
            </p:cNvSpPr>
            <p:nvPr/>
          </p:nvSpPr>
          <p:spPr bwMode="auto">
            <a:xfrm>
              <a:off x="3709" y="3328"/>
              <a:ext cx="257" cy="251"/>
            </a:xfrm>
            <a:custGeom>
              <a:avLst/>
              <a:gdLst>
                <a:gd name="T0" fmla="*/ 162 w 168"/>
                <a:gd name="T1" fmla="*/ 168 h 168"/>
                <a:gd name="T2" fmla="*/ 6 w 168"/>
                <a:gd name="T3" fmla="*/ 168 h 168"/>
                <a:gd name="T4" fmla="*/ 0 w 168"/>
                <a:gd name="T5" fmla="*/ 162 h 168"/>
                <a:gd name="T6" fmla="*/ 0 w 168"/>
                <a:gd name="T7" fmla="*/ 6 h 168"/>
                <a:gd name="T8" fmla="*/ 6 w 168"/>
                <a:gd name="T9" fmla="*/ 0 h 168"/>
                <a:gd name="T10" fmla="*/ 162 w 168"/>
                <a:gd name="T11" fmla="*/ 0 h 168"/>
                <a:gd name="T12" fmla="*/ 168 w 168"/>
                <a:gd name="T13" fmla="*/ 6 h 168"/>
                <a:gd name="T14" fmla="*/ 168 w 168"/>
                <a:gd name="T15" fmla="*/ 162 h 168"/>
                <a:gd name="T16" fmla="*/ 162 w 168"/>
                <a:gd name="T17" fmla="*/ 168 h 168"/>
                <a:gd name="T18" fmla="*/ 12 w 168"/>
                <a:gd name="T19" fmla="*/ 156 h 168"/>
                <a:gd name="T20" fmla="*/ 156 w 168"/>
                <a:gd name="T21" fmla="*/ 156 h 168"/>
                <a:gd name="T22" fmla="*/ 156 w 168"/>
                <a:gd name="T23" fmla="*/ 12 h 168"/>
                <a:gd name="T24" fmla="*/ 12 w 168"/>
                <a:gd name="T25" fmla="*/ 12 h 168"/>
                <a:gd name="T26" fmla="*/ 12 w 168"/>
                <a:gd name="T27"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168">
                  <a:moveTo>
                    <a:pt x="162" y="168"/>
                  </a:moveTo>
                  <a:cubicBezTo>
                    <a:pt x="6" y="168"/>
                    <a:pt x="6" y="168"/>
                    <a:pt x="6" y="168"/>
                  </a:cubicBezTo>
                  <a:cubicBezTo>
                    <a:pt x="2" y="168"/>
                    <a:pt x="0" y="166"/>
                    <a:pt x="0" y="162"/>
                  </a:cubicBezTo>
                  <a:cubicBezTo>
                    <a:pt x="0" y="6"/>
                    <a:pt x="0" y="6"/>
                    <a:pt x="0" y="6"/>
                  </a:cubicBezTo>
                  <a:cubicBezTo>
                    <a:pt x="0" y="3"/>
                    <a:pt x="2" y="0"/>
                    <a:pt x="6" y="0"/>
                  </a:cubicBezTo>
                  <a:cubicBezTo>
                    <a:pt x="162" y="0"/>
                    <a:pt x="162" y="0"/>
                    <a:pt x="162" y="0"/>
                  </a:cubicBezTo>
                  <a:cubicBezTo>
                    <a:pt x="165" y="0"/>
                    <a:pt x="168" y="3"/>
                    <a:pt x="168" y="6"/>
                  </a:cubicBezTo>
                  <a:cubicBezTo>
                    <a:pt x="168" y="162"/>
                    <a:pt x="168" y="162"/>
                    <a:pt x="168" y="162"/>
                  </a:cubicBezTo>
                  <a:cubicBezTo>
                    <a:pt x="168" y="166"/>
                    <a:pt x="165" y="168"/>
                    <a:pt x="162" y="168"/>
                  </a:cubicBezTo>
                  <a:close/>
                  <a:moveTo>
                    <a:pt x="12" y="156"/>
                  </a:moveTo>
                  <a:cubicBezTo>
                    <a:pt x="156" y="156"/>
                    <a:pt x="156" y="156"/>
                    <a:pt x="156" y="156"/>
                  </a:cubicBezTo>
                  <a:cubicBezTo>
                    <a:pt x="156" y="12"/>
                    <a:pt x="156" y="12"/>
                    <a:pt x="156" y="12"/>
                  </a:cubicBezTo>
                  <a:cubicBezTo>
                    <a:pt x="12" y="12"/>
                    <a:pt x="12" y="12"/>
                    <a:pt x="12" y="12"/>
                  </a:cubicBezTo>
                  <a:lnTo>
                    <a:pt x="12"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87"/>
            <p:cNvSpPr>
              <a:spLocks noEditPoints="1"/>
            </p:cNvSpPr>
            <p:nvPr/>
          </p:nvSpPr>
          <p:spPr bwMode="auto">
            <a:xfrm>
              <a:off x="3746" y="3364"/>
              <a:ext cx="183" cy="180"/>
            </a:xfrm>
            <a:custGeom>
              <a:avLst/>
              <a:gdLst>
                <a:gd name="T0" fmla="*/ 78 w 120"/>
                <a:gd name="T1" fmla="*/ 120 h 120"/>
                <a:gd name="T2" fmla="*/ 42 w 120"/>
                <a:gd name="T3" fmla="*/ 120 h 120"/>
                <a:gd name="T4" fmla="*/ 36 w 120"/>
                <a:gd name="T5" fmla="*/ 114 h 120"/>
                <a:gd name="T6" fmla="*/ 36 w 120"/>
                <a:gd name="T7" fmla="*/ 84 h 120"/>
                <a:gd name="T8" fmla="*/ 6 w 120"/>
                <a:gd name="T9" fmla="*/ 84 h 120"/>
                <a:gd name="T10" fmla="*/ 0 w 120"/>
                <a:gd name="T11" fmla="*/ 78 h 120"/>
                <a:gd name="T12" fmla="*/ 0 w 120"/>
                <a:gd name="T13" fmla="*/ 42 h 120"/>
                <a:gd name="T14" fmla="*/ 6 w 120"/>
                <a:gd name="T15" fmla="*/ 36 h 120"/>
                <a:gd name="T16" fmla="*/ 36 w 120"/>
                <a:gd name="T17" fmla="*/ 36 h 120"/>
                <a:gd name="T18" fmla="*/ 36 w 120"/>
                <a:gd name="T19" fmla="*/ 6 h 120"/>
                <a:gd name="T20" fmla="*/ 42 w 120"/>
                <a:gd name="T21" fmla="*/ 0 h 120"/>
                <a:gd name="T22" fmla="*/ 78 w 120"/>
                <a:gd name="T23" fmla="*/ 0 h 120"/>
                <a:gd name="T24" fmla="*/ 84 w 120"/>
                <a:gd name="T25" fmla="*/ 6 h 120"/>
                <a:gd name="T26" fmla="*/ 84 w 120"/>
                <a:gd name="T27" fmla="*/ 36 h 120"/>
                <a:gd name="T28" fmla="*/ 114 w 120"/>
                <a:gd name="T29" fmla="*/ 36 h 120"/>
                <a:gd name="T30" fmla="*/ 120 w 120"/>
                <a:gd name="T31" fmla="*/ 42 h 120"/>
                <a:gd name="T32" fmla="*/ 120 w 120"/>
                <a:gd name="T33" fmla="*/ 78 h 120"/>
                <a:gd name="T34" fmla="*/ 114 w 120"/>
                <a:gd name="T35" fmla="*/ 84 h 120"/>
                <a:gd name="T36" fmla="*/ 84 w 120"/>
                <a:gd name="T37" fmla="*/ 84 h 120"/>
                <a:gd name="T38" fmla="*/ 84 w 120"/>
                <a:gd name="T39" fmla="*/ 114 h 120"/>
                <a:gd name="T40" fmla="*/ 78 w 120"/>
                <a:gd name="T41" fmla="*/ 120 h 120"/>
                <a:gd name="T42" fmla="*/ 48 w 120"/>
                <a:gd name="T43" fmla="*/ 108 h 120"/>
                <a:gd name="T44" fmla="*/ 72 w 120"/>
                <a:gd name="T45" fmla="*/ 108 h 120"/>
                <a:gd name="T46" fmla="*/ 72 w 120"/>
                <a:gd name="T47" fmla="*/ 78 h 120"/>
                <a:gd name="T48" fmla="*/ 78 w 120"/>
                <a:gd name="T49" fmla="*/ 72 h 120"/>
                <a:gd name="T50" fmla="*/ 108 w 120"/>
                <a:gd name="T51" fmla="*/ 72 h 120"/>
                <a:gd name="T52" fmla="*/ 108 w 120"/>
                <a:gd name="T53" fmla="*/ 48 h 120"/>
                <a:gd name="T54" fmla="*/ 78 w 120"/>
                <a:gd name="T55" fmla="*/ 48 h 120"/>
                <a:gd name="T56" fmla="*/ 72 w 120"/>
                <a:gd name="T57" fmla="*/ 42 h 120"/>
                <a:gd name="T58" fmla="*/ 72 w 120"/>
                <a:gd name="T59" fmla="*/ 12 h 120"/>
                <a:gd name="T60" fmla="*/ 48 w 120"/>
                <a:gd name="T61" fmla="*/ 12 h 120"/>
                <a:gd name="T62" fmla="*/ 48 w 120"/>
                <a:gd name="T63" fmla="*/ 42 h 120"/>
                <a:gd name="T64" fmla="*/ 42 w 120"/>
                <a:gd name="T65" fmla="*/ 48 h 120"/>
                <a:gd name="T66" fmla="*/ 12 w 120"/>
                <a:gd name="T67" fmla="*/ 48 h 120"/>
                <a:gd name="T68" fmla="*/ 12 w 120"/>
                <a:gd name="T69" fmla="*/ 72 h 120"/>
                <a:gd name="T70" fmla="*/ 42 w 120"/>
                <a:gd name="T71" fmla="*/ 72 h 120"/>
                <a:gd name="T72" fmla="*/ 48 w 120"/>
                <a:gd name="T73" fmla="*/ 78 h 120"/>
                <a:gd name="T74" fmla="*/ 48 w 120"/>
                <a:gd name="T75"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20">
                  <a:moveTo>
                    <a:pt x="78" y="120"/>
                  </a:moveTo>
                  <a:cubicBezTo>
                    <a:pt x="42" y="120"/>
                    <a:pt x="42" y="120"/>
                    <a:pt x="42" y="120"/>
                  </a:cubicBezTo>
                  <a:cubicBezTo>
                    <a:pt x="38" y="120"/>
                    <a:pt x="36" y="118"/>
                    <a:pt x="36" y="114"/>
                  </a:cubicBezTo>
                  <a:cubicBezTo>
                    <a:pt x="36" y="84"/>
                    <a:pt x="36" y="84"/>
                    <a:pt x="36" y="84"/>
                  </a:cubicBezTo>
                  <a:cubicBezTo>
                    <a:pt x="6" y="84"/>
                    <a:pt x="6" y="84"/>
                    <a:pt x="6" y="84"/>
                  </a:cubicBezTo>
                  <a:cubicBezTo>
                    <a:pt x="2" y="84"/>
                    <a:pt x="0" y="82"/>
                    <a:pt x="0" y="78"/>
                  </a:cubicBezTo>
                  <a:cubicBezTo>
                    <a:pt x="0" y="42"/>
                    <a:pt x="0" y="42"/>
                    <a:pt x="0" y="42"/>
                  </a:cubicBezTo>
                  <a:cubicBezTo>
                    <a:pt x="0" y="39"/>
                    <a:pt x="2" y="36"/>
                    <a:pt x="6" y="36"/>
                  </a:cubicBezTo>
                  <a:cubicBezTo>
                    <a:pt x="36" y="36"/>
                    <a:pt x="36" y="36"/>
                    <a:pt x="36" y="36"/>
                  </a:cubicBezTo>
                  <a:cubicBezTo>
                    <a:pt x="36" y="6"/>
                    <a:pt x="36" y="6"/>
                    <a:pt x="36" y="6"/>
                  </a:cubicBezTo>
                  <a:cubicBezTo>
                    <a:pt x="36" y="3"/>
                    <a:pt x="38" y="0"/>
                    <a:pt x="42" y="0"/>
                  </a:cubicBezTo>
                  <a:cubicBezTo>
                    <a:pt x="78" y="0"/>
                    <a:pt x="78" y="0"/>
                    <a:pt x="78" y="0"/>
                  </a:cubicBezTo>
                  <a:cubicBezTo>
                    <a:pt x="81" y="0"/>
                    <a:pt x="84" y="3"/>
                    <a:pt x="84" y="6"/>
                  </a:cubicBezTo>
                  <a:cubicBezTo>
                    <a:pt x="84" y="36"/>
                    <a:pt x="84" y="36"/>
                    <a:pt x="84" y="36"/>
                  </a:cubicBezTo>
                  <a:cubicBezTo>
                    <a:pt x="114" y="36"/>
                    <a:pt x="114" y="36"/>
                    <a:pt x="114" y="36"/>
                  </a:cubicBezTo>
                  <a:cubicBezTo>
                    <a:pt x="117" y="36"/>
                    <a:pt x="120" y="39"/>
                    <a:pt x="120" y="42"/>
                  </a:cubicBezTo>
                  <a:cubicBezTo>
                    <a:pt x="120" y="78"/>
                    <a:pt x="120" y="78"/>
                    <a:pt x="120" y="78"/>
                  </a:cubicBezTo>
                  <a:cubicBezTo>
                    <a:pt x="120" y="82"/>
                    <a:pt x="117" y="84"/>
                    <a:pt x="114" y="84"/>
                  </a:cubicBezTo>
                  <a:cubicBezTo>
                    <a:pt x="84" y="84"/>
                    <a:pt x="84" y="84"/>
                    <a:pt x="84" y="84"/>
                  </a:cubicBezTo>
                  <a:cubicBezTo>
                    <a:pt x="84" y="114"/>
                    <a:pt x="84" y="114"/>
                    <a:pt x="84" y="114"/>
                  </a:cubicBezTo>
                  <a:cubicBezTo>
                    <a:pt x="84" y="118"/>
                    <a:pt x="81" y="120"/>
                    <a:pt x="78" y="120"/>
                  </a:cubicBezTo>
                  <a:close/>
                  <a:moveTo>
                    <a:pt x="48" y="108"/>
                  </a:moveTo>
                  <a:cubicBezTo>
                    <a:pt x="72" y="108"/>
                    <a:pt x="72" y="108"/>
                    <a:pt x="72" y="108"/>
                  </a:cubicBezTo>
                  <a:cubicBezTo>
                    <a:pt x="72" y="78"/>
                    <a:pt x="72" y="78"/>
                    <a:pt x="72" y="78"/>
                  </a:cubicBezTo>
                  <a:cubicBezTo>
                    <a:pt x="72" y="75"/>
                    <a:pt x="74" y="72"/>
                    <a:pt x="78" y="72"/>
                  </a:cubicBezTo>
                  <a:cubicBezTo>
                    <a:pt x="108" y="72"/>
                    <a:pt x="108" y="72"/>
                    <a:pt x="108" y="72"/>
                  </a:cubicBezTo>
                  <a:cubicBezTo>
                    <a:pt x="108" y="48"/>
                    <a:pt x="108" y="48"/>
                    <a:pt x="108" y="48"/>
                  </a:cubicBezTo>
                  <a:cubicBezTo>
                    <a:pt x="78" y="48"/>
                    <a:pt x="78" y="48"/>
                    <a:pt x="78" y="48"/>
                  </a:cubicBezTo>
                  <a:cubicBezTo>
                    <a:pt x="74" y="48"/>
                    <a:pt x="72" y="46"/>
                    <a:pt x="72" y="42"/>
                  </a:cubicBezTo>
                  <a:cubicBezTo>
                    <a:pt x="72" y="12"/>
                    <a:pt x="72" y="12"/>
                    <a:pt x="72" y="12"/>
                  </a:cubicBezTo>
                  <a:cubicBezTo>
                    <a:pt x="48" y="12"/>
                    <a:pt x="48" y="12"/>
                    <a:pt x="48" y="12"/>
                  </a:cubicBezTo>
                  <a:cubicBezTo>
                    <a:pt x="48" y="42"/>
                    <a:pt x="48" y="42"/>
                    <a:pt x="48" y="42"/>
                  </a:cubicBezTo>
                  <a:cubicBezTo>
                    <a:pt x="48" y="46"/>
                    <a:pt x="45" y="48"/>
                    <a:pt x="42" y="48"/>
                  </a:cubicBezTo>
                  <a:cubicBezTo>
                    <a:pt x="12" y="48"/>
                    <a:pt x="12" y="48"/>
                    <a:pt x="12" y="48"/>
                  </a:cubicBezTo>
                  <a:cubicBezTo>
                    <a:pt x="12" y="72"/>
                    <a:pt x="12" y="72"/>
                    <a:pt x="12" y="72"/>
                  </a:cubicBezTo>
                  <a:cubicBezTo>
                    <a:pt x="42" y="72"/>
                    <a:pt x="42" y="72"/>
                    <a:pt x="42" y="72"/>
                  </a:cubicBezTo>
                  <a:cubicBezTo>
                    <a:pt x="45" y="72"/>
                    <a:pt x="48" y="75"/>
                    <a:pt x="48" y="78"/>
                  </a:cubicBezTo>
                  <a:lnTo>
                    <a:pt x="48"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oup 127"/>
          <p:cNvGrpSpPr>
            <a:grpSpLocks noChangeAspect="1"/>
          </p:cNvGrpSpPr>
          <p:nvPr/>
        </p:nvGrpSpPr>
        <p:grpSpPr bwMode="auto">
          <a:xfrm>
            <a:off x="4127298" y="4841961"/>
            <a:ext cx="548640" cy="400594"/>
            <a:chOff x="3617" y="1995"/>
            <a:chExt cx="441" cy="322"/>
          </a:xfrm>
          <a:solidFill>
            <a:schemeClr val="tx2"/>
          </a:solidFill>
        </p:grpSpPr>
        <p:sp>
          <p:nvSpPr>
            <p:cNvPr id="58" name="Freeform 128"/>
            <p:cNvSpPr>
              <a:spLocks noEditPoints="1"/>
            </p:cNvSpPr>
            <p:nvPr/>
          </p:nvSpPr>
          <p:spPr bwMode="auto">
            <a:xfrm>
              <a:off x="3617" y="2048"/>
              <a:ext cx="441" cy="90"/>
            </a:xfrm>
            <a:custGeom>
              <a:avLst/>
              <a:gdLst>
                <a:gd name="T0" fmla="*/ 258 w 288"/>
                <a:gd name="T1" fmla="*/ 60 h 60"/>
                <a:gd name="T2" fmla="*/ 30 w 288"/>
                <a:gd name="T3" fmla="*/ 60 h 60"/>
                <a:gd name="T4" fmla="*/ 0 w 288"/>
                <a:gd name="T5" fmla="*/ 30 h 60"/>
                <a:gd name="T6" fmla="*/ 30 w 288"/>
                <a:gd name="T7" fmla="*/ 0 h 60"/>
                <a:gd name="T8" fmla="*/ 258 w 288"/>
                <a:gd name="T9" fmla="*/ 0 h 60"/>
                <a:gd name="T10" fmla="*/ 288 w 288"/>
                <a:gd name="T11" fmla="*/ 30 h 60"/>
                <a:gd name="T12" fmla="*/ 258 w 288"/>
                <a:gd name="T13" fmla="*/ 60 h 60"/>
                <a:gd name="T14" fmla="*/ 30 w 288"/>
                <a:gd name="T15" fmla="*/ 12 h 60"/>
                <a:gd name="T16" fmla="*/ 12 w 288"/>
                <a:gd name="T17" fmla="*/ 30 h 60"/>
                <a:gd name="T18" fmla="*/ 30 w 288"/>
                <a:gd name="T19" fmla="*/ 48 h 60"/>
                <a:gd name="T20" fmla="*/ 258 w 288"/>
                <a:gd name="T21" fmla="*/ 48 h 60"/>
                <a:gd name="T22" fmla="*/ 276 w 288"/>
                <a:gd name="T23" fmla="*/ 30 h 60"/>
                <a:gd name="T24" fmla="*/ 258 w 288"/>
                <a:gd name="T25" fmla="*/ 12 h 60"/>
                <a:gd name="T26" fmla="*/ 30 w 288"/>
                <a:gd name="T27"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60">
                  <a:moveTo>
                    <a:pt x="258" y="60"/>
                  </a:moveTo>
                  <a:cubicBezTo>
                    <a:pt x="30" y="60"/>
                    <a:pt x="30" y="60"/>
                    <a:pt x="30" y="60"/>
                  </a:cubicBezTo>
                  <a:cubicBezTo>
                    <a:pt x="14" y="60"/>
                    <a:pt x="0" y="47"/>
                    <a:pt x="0" y="30"/>
                  </a:cubicBezTo>
                  <a:cubicBezTo>
                    <a:pt x="0" y="14"/>
                    <a:pt x="14" y="0"/>
                    <a:pt x="30" y="0"/>
                  </a:cubicBezTo>
                  <a:cubicBezTo>
                    <a:pt x="258" y="0"/>
                    <a:pt x="258" y="0"/>
                    <a:pt x="258" y="0"/>
                  </a:cubicBezTo>
                  <a:cubicBezTo>
                    <a:pt x="275" y="0"/>
                    <a:pt x="288" y="14"/>
                    <a:pt x="288" y="30"/>
                  </a:cubicBezTo>
                  <a:cubicBezTo>
                    <a:pt x="288" y="47"/>
                    <a:pt x="275" y="60"/>
                    <a:pt x="258" y="60"/>
                  </a:cubicBezTo>
                  <a:close/>
                  <a:moveTo>
                    <a:pt x="30" y="12"/>
                  </a:moveTo>
                  <a:cubicBezTo>
                    <a:pt x="20" y="12"/>
                    <a:pt x="12" y="20"/>
                    <a:pt x="12" y="30"/>
                  </a:cubicBezTo>
                  <a:cubicBezTo>
                    <a:pt x="12" y="40"/>
                    <a:pt x="20" y="48"/>
                    <a:pt x="30" y="48"/>
                  </a:cubicBezTo>
                  <a:cubicBezTo>
                    <a:pt x="258" y="48"/>
                    <a:pt x="258" y="48"/>
                    <a:pt x="258" y="48"/>
                  </a:cubicBezTo>
                  <a:cubicBezTo>
                    <a:pt x="268" y="48"/>
                    <a:pt x="276" y="40"/>
                    <a:pt x="276" y="30"/>
                  </a:cubicBezTo>
                  <a:cubicBezTo>
                    <a:pt x="276" y="20"/>
                    <a:pt x="268" y="12"/>
                    <a:pt x="258"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29"/>
            <p:cNvSpPr>
              <a:spLocks noEditPoints="1"/>
            </p:cNvSpPr>
            <p:nvPr/>
          </p:nvSpPr>
          <p:spPr bwMode="auto">
            <a:xfrm>
              <a:off x="3801" y="2013"/>
              <a:ext cx="203" cy="53"/>
            </a:xfrm>
            <a:custGeom>
              <a:avLst/>
              <a:gdLst>
                <a:gd name="T0" fmla="*/ 126 w 133"/>
                <a:gd name="T1" fmla="*/ 36 h 36"/>
                <a:gd name="T2" fmla="*/ 6 w 133"/>
                <a:gd name="T3" fmla="*/ 36 h 36"/>
                <a:gd name="T4" fmla="*/ 1 w 133"/>
                <a:gd name="T5" fmla="*/ 33 h 36"/>
                <a:gd name="T6" fmla="*/ 1 w 133"/>
                <a:gd name="T7" fmla="*/ 28 h 36"/>
                <a:gd name="T8" fmla="*/ 13 w 133"/>
                <a:gd name="T9" fmla="*/ 4 h 36"/>
                <a:gd name="T10" fmla="*/ 18 w 133"/>
                <a:gd name="T11" fmla="*/ 0 h 36"/>
                <a:gd name="T12" fmla="*/ 114 w 133"/>
                <a:gd name="T13" fmla="*/ 0 h 36"/>
                <a:gd name="T14" fmla="*/ 120 w 133"/>
                <a:gd name="T15" fmla="*/ 4 h 36"/>
                <a:gd name="T16" fmla="*/ 132 w 133"/>
                <a:gd name="T17" fmla="*/ 28 h 36"/>
                <a:gd name="T18" fmla="*/ 131 w 133"/>
                <a:gd name="T19" fmla="*/ 33 h 36"/>
                <a:gd name="T20" fmla="*/ 126 w 133"/>
                <a:gd name="T21" fmla="*/ 36 h 36"/>
                <a:gd name="T22" fmla="*/ 16 w 133"/>
                <a:gd name="T23" fmla="*/ 24 h 36"/>
                <a:gd name="T24" fmla="*/ 117 w 133"/>
                <a:gd name="T25" fmla="*/ 24 h 36"/>
                <a:gd name="T26" fmla="*/ 111 w 133"/>
                <a:gd name="T27" fmla="*/ 12 h 36"/>
                <a:gd name="T28" fmla="*/ 22 w 133"/>
                <a:gd name="T29" fmla="*/ 12 h 36"/>
                <a:gd name="T30" fmla="*/ 16 w 133"/>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3" h="36">
                  <a:moveTo>
                    <a:pt x="126" y="36"/>
                  </a:moveTo>
                  <a:cubicBezTo>
                    <a:pt x="6" y="36"/>
                    <a:pt x="6" y="36"/>
                    <a:pt x="6" y="36"/>
                  </a:cubicBezTo>
                  <a:cubicBezTo>
                    <a:pt x="4" y="36"/>
                    <a:pt x="2" y="35"/>
                    <a:pt x="1" y="33"/>
                  </a:cubicBezTo>
                  <a:cubicBezTo>
                    <a:pt x="0" y="32"/>
                    <a:pt x="0" y="29"/>
                    <a:pt x="1" y="28"/>
                  </a:cubicBezTo>
                  <a:cubicBezTo>
                    <a:pt x="13" y="4"/>
                    <a:pt x="13" y="4"/>
                    <a:pt x="13" y="4"/>
                  </a:cubicBezTo>
                  <a:cubicBezTo>
                    <a:pt x="14" y="2"/>
                    <a:pt x="16" y="0"/>
                    <a:pt x="18" y="0"/>
                  </a:cubicBezTo>
                  <a:cubicBezTo>
                    <a:pt x="114" y="0"/>
                    <a:pt x="114" y="0"/>
                    <a:pt x="114" y="0"/>
                  </a:cubicBezTo>
                  <a:cubicBezTo>
                    <a:pt x="117" y="0"/>
                    <a:pt x="119" y="2"/>
                    <a:pt x="120" y="4"/>
                  </a:cubicBezTo>
                  <a:cubicBezTo>
                    <a:pt x="132" y="28"/>
                    <a:pt x="132" y="28"/>
                    <a:pt x="132" y="28"/>
                  </a:cubicBezTo>
                  <a:cubicBezTo>
                    <a:pt x="133" y="29"/>
                    <a:pt x="132" y="32"/>
                    <a:pt x="131" y="33"/>
                  </a:cubicBezTo>
                  <a:cubicBezTo>
                    <a:pt x="130" y="35"/>
                    <a:pt x="128" y="36"/>
                    <a:pt x="126" y="36"/>
                  </a:cubicBezTo>
                  <a:close/>
                  <a:moveTo>
                    <a:pt x="16" y="24"/>
                  </a:moveTo>
                  <a:cubicBezTo>
                    <a:pt x="117" y="24"/>
                    <a:pt x="117" y="24"/>
                    <a:pt x="117" y="24"/>
                  </a:cubicBezTo>
                  <a:cubicBezTo>
                    <a:pt x="111" y="12"/>
                    <a:pt x="111" y="12"/>
                    <a:pt x="111" y="12"/>
                  </a:cubicBezTo>
                  <a:cubicBezTo>
                    <a:pt x="22" y="12"/>
                    <a:pt x="22" y="12"/>
                    <a:pt x="22" y="12"/>
                  </a:cubicBezTo>
                  <a:lnTo>
                    <a:pt x="16"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30"/>
            <p:cNvSpPr>
              <a:spLocks noEditPoints="1"/>
            </p:cNvSpPr>
            <p:nvPr/>
          </p:nvSpPr>
          <p:spPr bwMode="auto">
            <a:xfrm>
              <a:off x="3636" y="2246"/>
              <a:ext cx="73" cy="71"/>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7" y="0"/>
                    <a:pt x="48" y="11"/>
                    <a:pt x="48" y="24"/>
                  </a:cubicBezTo>
                  <a:cubicBezTo>
                    <a:pt x="48" y="37"/>
                    <a:pt x="37" y="48"/>
                    <a:pt x="24" y="48"/>
                  </a:cubicBezTo>
                  <a:close/>
                  <a:moveTo>
                    <a:pt x="24" y="12"/>
                  </a:moveTo>
                  <a:cubicBezTo>
                    <a:pt x="18" y="12"/>
                    <a:pt x="12" y="18"/>
                    <a:pt x="12" y="24"/>
                  </a:cubicBezTo>
                  <a:cubicBezTo>
                    <a:pt x="12" y="31"/>
                    <a:pt x="18" y="36"/>
                    <a:pt x="24" y="36"/>
                  </a:cubicBezTo>
                  <a:cubicBezTo>
                    <a:pt x="31" y="36"/>
                    <a:pt x="36" y="31"/>
                    <a:pt x="36" y="24"/>
                  </a:cubicBezTo>
                  <a:cubicBezTo>
                    <a:pt x="36" y="18"/>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31"/>
            <p:cNvSpPr>
              <a:spLocks noEditPoints="1"/>
            </p:cNvSpPr>
            <p:nvPr/>
          </p:nvSpPr>
          <p:spPr bwMode="auto">
            <a:xfrm>
              <a:off x="3966" y="2246"/>
              <a:ext cx="73" cy="71"/>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1"/>
                    <a:pt x="11" y="0"/>
                    <a:pt x="24" y="0"/>
                  </a:cubicBezTo>
                  <a:cubicBezTo>
                    <a:pt x="37" y="0"/>
                    <a:pt x="48" y="11"/>
                    <a:pt x="48" y="24"/>
                  </a:cubicBezTo>
                  <a:cubicBezTo>
                    <a:pt x="48" y="37"/>
                    <a:pt x="37" y="48"/>
                    <a:pt x="24" y="48"/>
                  </a:cubicBezTo>
                  <a:close/>
                  <a:moveTo>
                    <a:pt x="24" y="12"/>
                  </a:moveTo>
                  <a:cubicBezTo>
                    <a:pt x="18" y="12"/>
                    <a:pt x="12" y="18"/>
                    <a:pt x="12" y="24"/>
                  </a:cubicBezTo>
                  <a:cubicBezTo>
                    <a:pt x="12" y="31"/>
                    <a:pt x="18" y="36"/>
                    <a:pt x="24" y="36"/>
                  </a:cubicBezTo>
                  <a:cubicBezTo>
                    <a:pt x="31" y="36"/>
                    <a:pt x="36" y="31"/>
                    <a:pt x="36" y="24"/>
                  </a:cubicBezTo>
                  <a:cubicBezTo>
                    <a:pt x="36" y="18"/>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32"/>
            <p:cNvSpPr>
              <a:spLocks/>
            </p:cNvSpPr>
            <p:nvPr/>
          </p:nvSpPr>
          <p:spPr bwMode="auto">
            <a:xfrm>
              <a:off x="3692" y="2122"/>
              <a:ext cx="302" cy="155"/>
            </a:xfrm>
            <a:custGeom>
              <a:avLst/>
              <a:gdLst>
                <a:gd name="T0" fmla="*/ 9 w 302"/>
                <a:gd name="T1" fmla="*/ 155 h 155"/>
                <a:gd name="T2" fmla="*/ 0 w 302"/>
                <a:gd name="T3" fmla="*/ 139 h 155"/>
                <a:gd name="T4" fmla="*/ 292 w 302"/>
                <a:gd name="T5" fmla="*/ 0 h 155"/>
                <a:gd name="T6" fmla="*/ 302 w 302"/>
                <a:gd name="T7" fmla="*/ 16 h 155"/>
                <a:gd name="T8" fmla="*/ 9 w 302"/>
                <a:gd name="T9" fmla="*/ 155 h 155"/>
              </a:gdLst>
              <a:ahLst/>
              <a:cxnLst>
                <a:cxn ang="0">
                  <a:pos x="T0" y="T1"/>
                </a:cxn>
                <a:cxn ang="0">
                  <a:pos x="T2" y="T3"/>
                </a:cxn>
                <a:cxn ang="0">
                  <a:pos x="T4" y="T5"/>
                </a:cxn>
                <a:cxn ang="0">
                  <a:pos x="T6" y="T7"/>
                </a:cxn>
                <a:cxn ang="0">
                  <a:pos x="T8" y="T9"/>
                </a:cxn>
              </a:cxnLst>
              <a:rect l="0" t="0" r="r" b="b"/>
              <a:pathLst>
                <a:path w="302" h="155">
                  <a:moveTo>
                    <a:pt x="9" y="155"/>
                  </a:moveTo>
                  <a:lnTo>
                    <a:pt x="0" y="139"/>
                  </a:lnTo>
                  <a:lnTo>
                    <a:pt x="292" y="0"/>
                  </a:lnTo>
                  <a:lnTo>
                    <a:pt x="302" y="16"/>
                  </a:lnTo>
                  <a:lnTo>
                    <a:pt x="9"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33"/>
            <p:cNvSpPr>
              <a:spLocks/>
            </p:cNvSpPr>
            <p:nvPr/>
          </p:nvSpPr>
          <p:spPr bwMode="auto">
            <a:xfrm>
              <a:off x="3692" y="2122"/>
              <a:ext cx="294" cy="152"/>
            </a:xfrm>
            <a:custGeom>
              <a:avLst/>
              <a:gdLst>
                <a:gd name="T0" fmla="*/ 285 w 294"/>
                <a:gd name="T1" fmla="*/ 152 h 152"/>
                <a:gd name="T2" fmla="*/ 0 w 294"/>
                <a:gd name="T3" fmla="*/ 16 h 152"/>
                <a:gd name="T4" fmla="*/ 9 w 294"/>
                <a:gd name="T5" fmla="*/ 0 h 152"/>
                <a:gd name="T6" fmla="*/ 294 w 294"/>
                <a:gd name="T7" fmla="*/ 136 h 152"/>
                <a:gd name="T8" fmla="*/ 285 w 294"/>
                <a:gd name="T9" fmla="*/ 152 h 152"/>
              </a:gdLst>
              <a:ahLst/>
              <a:cxnLst>
                <a:cxn ang="0">
                  <a:pos x="T0" y="T1"/>
                </a:cxn>
                <a:cxn ang="0">
                  <a:pos x="T2" y="T3"/>
                </a:cxn>
                <a:cxn ang="0">
                  <a:pos x="T4" y="T5"/>
                </a:cxn>
                <a:cxn ang="0">
                  <a:pos x="T6" y="T7"/>
                </a:cxn>
                <a:cxn ang="0">
                  <a:pos x="T8" y="T9"/>
                </a:cxn>
              </a:cxnLst>
              <a:rect l="0" t="0" r="r" b="b"/>
              <a:pathLst>
                <a:path w="294" h="152">
                  <a:moveTo>
                    <a:pt x="285" y="152"/>
                  </a:moveTo>
                  <a:lnTo>
                    <a:pt x="0" y="16"/>
                  </a:lnTo>
                  <a:lnTo>
                    <a:pt x="9" y="0"/>
                  </a:lnTo>
                  <a:lnTo>
                    <a:pt x="294" y="136"/>
                  </a:lnTo>
                  <a:lnTo>
                    <a:pt x="285"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34"/>
            <p:cNvSpPr>
              <a:spLocks noEditPoints="1"/>
            </p:cNvSpPr>
            <p:nvPr/>
          </p:nvSpPr>
          <p:spPr bwMode="auto">
            <a:xfrm>
              <a:off x="3636" y="1995"/>
              <a:ext cx="128" cy="71"/>
            </a:xfrm>
            <a:custGeom>
              <a:avLst/>
              <a:gdLst>
                <a:gd name="T0" fmla="*/ 60 w 84"/>
                <a:gd name="T1" fmla="*/ 48 h 48"/>
                <a:gd name="T2" fmla="*/ 24 w 84"/>
                <a:gd name="T3" fmla="*/ 48 h 48"/>
                <a:gd name="T4" fmla="*/ 0 w 84"/>
                <a:gd name="T5" fmla="*/ 24 h 48"/>
                <a:gd name="T6" fmla="*/ 24 w 84"/>
                <a:gd name="T7" fmla="*/ 0 h 48"/>
                <a:gd name="T8" fmla="*/ 60 w 84"/>
                <a:gd name="T9" fmla="*/ 0 h 48"/>
                <a:gd name="T10" fmla="*/ 84 w 84"/>
                <a:gd name="T11" fmla="*/ 24 h 48"/>
                <a:gd name="T12" fmla="*/ 60 w 84"/>
                <a:gd name="T13" fmla="*/ 48 h 48"/>
                <a:gd name="T14" fmla="*/ 24 w 84"/>
                <a:gd name="T15" fmla="*/ 12 h 48"/>
                <a:gd name="T16" fmla="*/ 12 w 84"/>
                <a:gd name="T17" fmla="*/ 24 h 48"/>
                <a:gd name="T18" fmla="*/ 24 w 84"/>
                <a:gd name="T19" fmla="*/ 36 h 48"/>
                <a:gd name="T20" fmla="*/ 60 w 84"/>
                <a:gd name="T21" fmla="*/ 36 h 48"/>
                <a:gd name="T22" fmla="*/ 72 w 84"/>
                <a:gd name="T23" fmla="*/ 24 h 48"/>
                <a:gd name="T24" fmla="*/ 60 w 84"/>
                <a:gd name="T25" fmla="*/ 12 h 48"/>
                <a:gd name="T26" fmla="*/ 24 w 84"/>
                <a:gd name="T27"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8">
                  <a:moveTo>
                    <a:pt x="60" y="48"/>
                  </a:moveTo>
                  <a:cubicBezTo>
                    <a:pt x="24" y="48"/>
                    <a:pt x="24" y="48"/>
                    <a:pt x="24" y="48"/>
                  </a:cubicBezTo>
                  <a:cubicBezTo>
                    <a:pt x="11" y="48"/>
                    <a:pt x="0" y="37"/>
                    <a:pt x="0" y="24"/>
                  </a:cubicBezTo>
                  <a:cubicBezTo>
                    <a:pt x="0" y="11"/>
                    <a:pt x="11" y="0"/>
                    <a:pt x="24" y="0"/>
                  </a:cubicBezTo>
                  <a:cubicBezTo>
                    <a:pt x="60" y="0"/>
                    <a:pt x="60" y="0"/>
                    <a:pt x="60" y="0"/>
                  </a:cubicBezTo>
                  <a:cubicBezTo>
                    <a:pt x="73" y="0"/>
                    <a:pt x="84" y="11"/>
                    <a:pt x="84" y="24"/>
                  </a:cubicBezTo>
                  <a:cubicBezTo>
                    <a:pt x="84" y="37"/>
                    <a:pt x="73" y="48"/>
                    <a:pt x="60" y="48"/>
                  </a:cubicBezTo>
                  <a:close/>
                  <a:moveTo>
                    <a:pt x="24" y="12"/>
                  </a:moveTo>
                  <a:cubicBezTo>
                    <a:pt x="18" y="12"/>
                    <a:pt x="12" y="18"/>
                    <a:pt x="12" y="24"/>
                  </a:cubicBezTo>
                  <a:cubicBezTo>
                    <a:pt x="12" y="31"/>
                    <a:pt x="18" y="36"/>
                    <a:pt x="24" y="36"/>
                  </a:cubicBezTo>
                  <a:cubicBezTo>
                    <a:pt x="60" y="36"/>
                    <a:pt x="60" y="36"/>
                    <a:pt x="60" y="36"/>
                  </a:cubicBezTo>
                  <a:cubicBezTo>
                    <a:pt x="67" y="36"/>
                    <a:pt x="72" y="31"/>
                    <a:pt x="72" y="24"/>
                  </a:cubicBezTo>
                  <a:cubicBezTo>
                    <a:pt x="72" y="18"/>
                    <a:pt x="67" y="12"/>
                    <a:pt x="60" y="12"/>
                  </a:cubicBezTo>
                  <a:lnTo>
                    <a:pt x="2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135"/>
            <p:cNvSpPr>
              <a:spLocks noChangeArrowheads="1"/>
            </p:cNvSpPr>
            <p:nvPr/>
          </p:nvSpPr>
          <p:spPr bwMode="auto">
            <a:xfrm>
              <a:off x="3700" y="2264"/>
              <a:ext cx="277"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6" name="Group 99"/>
          <p:cNvGrpSpPr>
            <a:grpSpLocks noChangeAspect="1"/>
          </p:cNvGrpSpPr>
          <p:nvPr/>
        </p:nvGrpSpPr>
        <p:grpSpPr bwMode="auto">
          <a:xfrm>
            <a:off x="515778" y="5566330"/>
            <a:ext cx="457200" cy="447848"/>
            <a:chOff x="2593" y="1945"/>
            <a:chExt cx="440" cy="431"/>
          </a:xfrm>
          <a:solidFill>
            <a:schemeClr val="tx2"/>
          </a:solidFill>
        </p:grpSpPr>
        <p:sp>
          <p:nvSpPr>
            <p:cNvPr id="67" name="Freeform 100"/>
            <p:cNvSpPr>
              <a:spLocks/>
            </p:cNvSpPr>
            <p:nvPr/>
          </p:nvSpPr>
          <p:spPr bwMode="auto">
            <a:xfrm>
              <a:off x="2905" y="2124"/>
              <a:ext cx="18" cy="252"/>
            </a:xfrm>
            <a:custGeom>
              <a:avLst/>
              <a:gdLst>
                <a:gd name="T0" fmla="*/ 6 w 12"/>
                <a:gd name="T1" fmla="*/ 169 h 169"/>
                <a:gd name="T2" fmla="*/ 0 w 12"/>
                <a:gd name="T3" fmla="*/ 163 h 169"/>
                <a:gd name="T4" fmla="*/ 0 w 12"/>
                <a:gd name="T5" fmla="*/ 6 h 169"/>
                <a:gd name="T6" fmla="*/ 6 w 12"/>
                <a:gd name="T7" fmla="*/ 0 h 169"/>
                <a:gd name="T8" fmla="*/ 12 w 12"/>
                <a:gd name="T9" fmla="*/ 6 h 169"/>
                <a:gd name="T10" fmla="*/ 12 w 12"/>
                <a:gd name="T11" fmla="*/ 163 h 169"/>
                <a:gd name="T12" fmla="*/ 6 w 12"/>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12" h="169">
                  <a:moveTo>
                    <a:pt x="6" y="169"/>
                  </a:moveTo>
                  <a:cubicBezTo>
                    <a:pt x="3" y="169"/>
                    <a:pt x="0" y="166"/>
                    <a:pt x="0" y="163"/>
                  </a:cubicBezTo>
                  <a:cubicBezTo>
                    <a:pt x="0" y="6"/>
                    <a:pt x="0" y="6"/>
                    <a:pt x="0" y="6"/>
                  </a:cubicBezTo>
                  <a:cubicBezTo>
                    <a:pt x="0" y="3"/>
                    <a:pt x="3" y="0"/>
                    <a:pt x="6" y="0"/>
                  </a:cubicBezTo>
                  <a:cubicBezTo>
                    <a:pt x="10" y="0"/>
                    <a:pt x="12" y="3"/>
                    <a:pt x="12" y="6"/>
                  </a:cubicBezTo>
                  <a:cubicBezTo>
                    <a:pt x="12" y="163"/>
                    <a:pt x="12" y="163"/>
                    <a:pt x="12" y="163"/>
                  </a:cubicBezTo>
                  <a:cubicBezTo>
                    <a:pt x="12" y="166"/>
                    <a:pt x="10" y="169"/>
                    <a:pt x="6"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01"/>
            <p:cNvSpPr>
              <a:spLocks/>
            </p:cNvSpPr>
            <p:nvPr/>
          </p:nvSpPr>
          <p:spPr bwMode="auto">
            <a:xfrm>
              <a:off x="2703" y="2124"/>
              <a:ext cx="18" cy="252"/>
            </a:xfrm>
            <a:custGeom>
              <a:avLst/>
              <a:gdLst>
                <a:gd name="T0" fmla="*/ 6 w 12"/>
                <a:gd name="T1" fmla="*/ 169 h 169"/>
                <a:gd name="T2" fmla="*/ 0 w 12"/>
                <a:gd name="T3" fmla="*/ 163 h 169"/>
                <a:gd name="T4" fmla="*/ 0 w 12"/>
                <a:gd name="T5" fmla="*/ 6 h 169"/>
                <a:gd name="T6" fmla="*/ 6 w 12"/>
                <a:gd name="T7" fmla="*/ 0 h 169"/>
                <a:gd name="T8" fmla="*/ 12 w 12"/>
                <a:gd name="T9" fmla="*/ 6 h 169"/>
                <a:gd name="T10" fmla="*/ 12 w 12"/>
                <a:gd name="T11" fmla="*/ 163 h 169"/>
                <a:gd name="T12" fmla="*/ 6 w 12"/>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12" h="169">
                  <a:moveTo>
                    <a:pt x="6" y="169"/>
                  </a:moveTo>
                  <a:cubicBezTo>
                    <a:pt x="3" y="169"/>
                    <a:pt x="0" y="166"/>
                    <a:pt x="0" y="163"/>
                  </a:cubicBezTo>
                  <a:cubicBezTo>
                    <a:pt x="0" y="6"/>
                    <a:pt x="0" y="6"/>
                    <a:pt x="0" y="6"/>
                  </a:cubicBezTo>
                  <a:cubicBezTo>
                    <a:pt x="0" y="3"/>
                    <a:pt x="3" y="0"/>
                    <a:pt x="6" y="0"/>
                  </a:cubicBezTo>
                  <a:cubicBezTo>
                    <a:pt x="10" y="0"/>
                    <a:pt x="12" y="3"/>
                    <a:pt x="12" y="6"/>
                  </a:cubicBezTo>
                  <a:cubicBezTo>
                    <a:pt x="12" y="163"/>
                    <a:pt x="12" y="163"/>
                    <a:pt x="12" y="163"/>
                  </a:cubicBezTo>
                  <a:cubicBezTo>
                    <a:pt x="12" y="166"/>
                    <a:pt x="10" y="169"/>
                    <a:pt x="6"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2"/>
            <p:cNvSpPr>
              <a:spLocks/>
            </p:cNvSpPr>
            <p:nvPr/>
          </p:nvSpPr>
          <p:spPr bwMode="auto">
            <a:xfrm>
              <a:off x="2905" y="2161"/>
              <a:ext cx="128" cy="215"/>
            </a:xfrm>
            <a:custGeom>
              <a:avLst/>
              <a:gdLst>
                <a:gd name="T0" fmla="*/ 78 w 84"/>
                <a:gd name="T1" fmla="*/ 144 h 144"/>
                <a:gd name="T2" fmla="*/ 72 w 84"/>
                <a:gd name="T3" fmla="*/ 138 h 144"/>
                <a:gd name="T4" fmla="*/ 72 w 84"/>
                <a:gd name="T5" fmla="*/ 12 h 144"/>
                <a:gd name="T6" fmla="*/ 12 w 84"/>
                <a:gd name="T7" fmla="*/ 12 h 144"/>
                <a:gd name="T8" fmla="*/ 12 w 84"/>
                <a:gd name="T9" fmla="*/ 138 h 144"/>
                <a:gd name="T10" fmla="*/ 6 w 84"/>
                <a:gd name="T11" fmla="*/ 144 h 144"/>
                <a:gd name="T12" fmla="*/ 0 w 84"/>
                <a:gd name="T13" fmla="*/ 138 h 144"/>
                <a:gd name="T14" fmla="*/ 0 w 84"/>
                <a:gd name="T15" fmla="*/ 6 h 144"/>
                <a:gd name="T16" fmla="*/ 6 w 84"/>
                <a:gd name="T17" fmla="*/ 0 h 144"/>
                <a:gd name="T18" fmla="*/ 78 w 84"/>
                <a:gd name="T19" fmla="*/ 0 h 144"/>
                <a:gd name="T20" fmla="*/ 84 w 84"/>
                <a:gd name="T21" fmla="*/ 6 h 144"/>
                <a:gd name="T22" fmla="*/ 84 w 84"/>
                <a:gd name="T23" fmla="*/ 138 h 144"/>
                <a:gd name="T24" fmla="*/ 78 w 84"/>
                <a:gd name="T2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44">
                  <a:moveTo>
                    <a:pt x="78" y="144"/>
                  </a:moveTo>
                  <a:cubicBezTo>
                    <a:pt x="75" y="144"/>
                    <a:pt x="72" y="141"/>
                    <a:pt x="72" y="138"/>
                  </a:cubicBezTo>
                  <a:cubicBezTo>
                    <a:pt x="72" y="12"/>
                    <a:pt x="72" y="12"/>
                    <a:pt x="72" y="12"/>
                  </a:cubicBezTo>
                  <a:cubicBezTo>
                    <a:pt x="12" y="12"/>
                    <a:pt x="12" y="12"/>
                    <a:pt x="12" y="12"/>
                  </a:cubicBezTo>
                  <a:cubicBezTo>
                    <a:pt x="12" y="138"/>
                    <a:pt x="12" y="138"/>
                    <a:pt x="12" y="138"/>
                  </a:cubicBezTo>
                  <a:cubicBezTo>
                    <a:pt x="12" y="141"/>
                    <a:pt x="10" y="144"/>
                    <a:pt x="6" y="144"/>
                  </a:cubicBezTo>
                  <a:cubicBezTo>
                    <a:pt x="3" y="144"/>
                    <a:pt x="0" y="141"/>
                    <a:pt x="0" y="138"/>
                  </a:cubicBezTo>
                  <a:cubicBezTo>
                    <a:pt x="0" y="6"/>
                    <a:pt x="0" y="6"/>
                    <a:pt x="0" y="6"/>
                  </a:cubicBezTo>
                  <a:cubicBezTo>
                    <a:pt x="0" y="3"/>
                    <a:pt x="3" y="0"/>
                    <a:pt x="6" y="0"/>
                  </a:cubicBezTo>
                  <a:cubicBezTo>
                    <a:pt x="78" y="0"/>
                    <a:pt x="78" y="0"/>
                    <a:pt x="78" y="0"/>
                  </a:cubicBezTo>
                  <a:cubicBezTo>
                    <a:pt x="82" y="0"/>
                    <a:pt x="84" y="3"/>
                    <a:pt x="84" y="6"/>
                  </a:cubicBezTo>
                  <a:cubicBezTo>
                    <a:pt x="84" y="138"/>
                    <a:pt x="84" y="138"/>
                    <a:pt x="84" y="138"/>
                  </a:cubicBezTo>
                  <a:cubicBezTo>
                    <a:pt x="84" y="141"/>
                    <a:pt x="82" y="144"/>
                    <a:pt x="78"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03"/>
            <p:cNvSpPr>
              <a:spLocks/>
            </p:cNvSpPr>
            <p:nvPr/>
          </p:nvSpPr>
          <p:spPr bwMode="auto">
            <a:xfrm>
              <a:off x="2593" y="2161"/>
              <a:ext cx="128" cy="215"/>
            </a:xfrm>
            <a:custGeom>
              <a:avLst/>
              <a:gdLst>
                <a:gd name="T0" fmla="*/ 78 w 84"/>
                <a:gd name="T1" fmla="*/ 144 h 144"/>
                <a:gd name="T2" fmla="*/ 72 w 84"/>
                <a:gd name="T3" fmla="*/ 138 h 144"/>
                <a:gd name="T4" fmla="*/ 72 w 84"/>
                <a:gd name="T5" fmla="*/ 12 h 144"/>
                <a:gd name="T6" fmla="*/ 12 w 84"/>
                <a:gd name="T7" fmla="*/ 12 h 144"/>
                <a:gd name="T8" fmla="*/ 12 w 84"/>
                <a:gd name="T9" fmla="*/ 138 h 144"/>
                <a:gd name="T10" fmla="*/ 6 w 84"/>
                <a:gd name="T11" fmla="*/ 144 h 144"/>
                <a:gd name="T12" fmla="*/ 0 w 84"/>
                <a:gd name="T13" fmla="*/ 138 h 144"/>
                <a:gd name="T14" fmla="*/ 0 w 84"/>
                <a:gd name="T15" fmla="*/ 6 h 144"/>
                <a:gd name="T16" fmla="*/ 6 w 84"/>
                <a:gd name="T17" fmla="*/ 0 h 144"/>
                <a:gd name="T18" fmla="*/ 78 w 84"/>
                <a:gd name="T19" fmla="*/ 0 h 144"/>
                <a:gd name="T20" fmla="*/ 84 w 84"/>
                <a:gd name="T21" fmla="*/ 6 h 144"/>
                <a:gd name="T22" fmla="*/ 84 w 84"/>
                <a:gd name="T23" fmla="*/ 138 h 144"/>
                <a:gd name="T24" fmla="*/ 78 w 84"/>
                <a:gd name="T2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44">
                  <a:moveTo>
                    <a:pt x="78" y="144"/>
                  </a:moveTo>
                  <a:cubicBezTo>
                    <a:pt x="75" y="144"/>
                    <a:pt x="72" y="141"/>
                    <a:pt x="72" y="138"/>
                  </a:cubicBezTo>
                  <a:cubicBezTo>
                    <a:pt x="72" y="12"/>
                    <a:pt x="72" y="12"/>
                    <a:pt x="72" y="12"/>
                  </a:cubicBezTo>
                  <a:cubicBezTo>
                    <a:pt x="12" y="12"/>
                    <a:pt x="12" y="12"/>
                    <a:pt x="12" y="12"/>
                  </a:cubicBezTo>
                  <a:cubicBezTo>
                    <a:pt x="12" y="138"/>
                    <a:pt x="12" y="138"/>
                    <a:pt x="12" y="138"/>
                  </a:cubicBezTo>
                  <a:cubicBezTo>
                    <a:pt x="12" y="141"/>
                    <a:pt x="10" y="144"/>
                    <a:pt x="6" y="144"/>
                  </a:cubicBezTo>
                  <a:cubicBezTo>
                    <a:pt x="3" y="144"/>
                    <a:pt x="0" y="141"/>
                    <a:pt x="0" y="138"/>
                  </a:cubicBezTo>
                  <a:cubicBezTo>
                    <a:pt x="0" y="6"/>
                    <a:pt x="0" y="6"/>
                    <a:pt x="0" y="6"/>
                  </a:cubicBezTo>
                  <a:cubicBezTo>
                    <a:pt x="0" y="3"/>
                    <a:pt x="3" y="0"/>
                    <a:pt x="6" y="0"/>
                  </a:cubicBezTo>
                  <a:cubicBezTo>
                    <a:pt x="78" y="0"/>
                    <a:pt x="78" y="0"/>
                    <a:pt x="78" y="0"/>
                  </a:cubicBezTo>
                  <a:cubicBezTo>
                    <a:pt x="82" y="0"/>
                    <a:pt x="84" y="3"/>
                    <a:pt x="84" y="6"/>
                  </a:cubicBezTo>
                  <a:cubicBezTo>
                    <a:pt x="84" y="138"/>
                    <a:pt x="84" y="138"/>
                    <a:pt x="84" y="138"/>
                  </a:cubicBezTo>
                  <a:cubicBezTo>
                    <a:pt x="84" y="141"/>
                    <a:pt x="82" y="144"/>
                    <a:pt x="78"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104"/>
            <p:cNvSpPr>
              <a:spLocks/>
            </p:cNvSpPr>
            <p:nvPr/>
          </p:nvSpPr>
          <p:spPr bwMode="auto">
            <a:xfrm>
              <a:off x="2593" y="2359"/>
              <a:ext cx="440" cy="17"/>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3" y="12"/>
                    <a:pt x="0" y="9"/>
                    <a:pt x="0" y="6"/>
                  </a:cubicBezTo>
                  <a:cubicBezTo>
                    <a:pt x="0" y="3"/>
                    <a:pt x="3" y="0"/>
                    <a:pt x="6" y="0"/>
                  </a:cubicBezTo>
                  <a:cubicBezTo>
                    <a:pt x="282" y="0"/>
                    <a:pt x="282" y="0"/>
                    <a:pt x="282" y="0"/>
                  </a:cubicBezTo>
                  <a:cubicBezTo>
                    <a:pt x="286" y="0"/>
                    <a:pt x="288" y="3"/>
                    <a:pt x="288" y="6"/>
                  </a:cubicBezTo>
                  <a:cubicBezTo>
                    <a:pt x="288" y="9"/>
                    <a:pt x="286" y="12"/>
                    <a:pt x="2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05"/>
            <p:cNvSpPr>
              <a:spLocks noEditPoints="1"/>
            </p:cNvSpPr>
            <p:nvPr/>
          </p:nvSpPr>
          <p:spPr bwMode="auto">
            <a:xfrm>
              <a:off x="2685" y="1945"/>
              <a:ext cx="257" cy="252"/>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12 h 168"/>
                <a:gd name="T12" fmla="*/ 12 w 168"/>
                <a:gd name="T13" fmla="*/ 84 h 168"/>
                <a:gd name="T14" fmla="*/ 84 w 168"/>
                <a:gd name="T15" fmla="*/ 156 h 168"/>
                <a:gd name="T16" fmla="*/ 156 w 168"/>
                <a:gd name="T17" fmla="*/ 84 h 168"/>
                <a:gd name="T18" fmla="*/ 84 w 168"/>
                <a:gd name="T19"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0"/>
                    <a:pt x="0" y="84"/>
                  </a:cubicBezTo>
                  <a:cubicBezTo>
                    <a:pt x="0" y="38"/>
                    <a:pt x="38" y="0"/>
                    <a:pt x="84" y="0"/>
                  </a:cubicBezTo>
                  <a:cubicBezTo>
                    <a:pt x="131" y="0"/>
                    <a:pt x="168" y="38"/>
                    <a:pt x="168" y="84"/>
                  </a:cubicBezTo>
                  <a:cubicBezTo>
                    <a:pt x="168" y="130"/>
                    <a:pt x="131" y="168"/>
                    <a:pt x="84" y="168"/>
                  </a:cubicBezTo>
                  <a:close/>
                  <a:moveTo>
                    <a:pt x="84" y="12"/>
                  </a:moveTo>
                  <a:cubicBezTo>
                    <a:pt x="45" y="12"/>
                    <a:pt x="12" y="44"/>
                    <a:pt x="12" y="84"/>
                  </a:cubicBezTo>
                  <a:cubicBezTo>
                    <a:pt x="12" y="124"/>
                    <a:pt x="45" y="156"/>
                    <a:pt x="84" y="156"/>
                  </a:cubicBezTo>
                  <a:cubicBezTo>
                    <a:pt x="124" y="156"/>
                    <a:pt x="156" y="124"/>
                    <a:pt x="156" y="84"/>
                  </a:cubicBezTo>
                  <a:cubicBezTo>
                    <a:pt x="156" y="44"/>
                    <a:pt x="124" y="12"/>
                    <a:pt x="8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6"/>
            <p:cNvSpPr>
              <a:spLocks noEditPoints="1"/>
            </p:cNvSpPr>
            <p:nvPr/>
          </p:nvSpPr>
          <p:spPr bwMode="auto">
            <a:xfrm>
              <a:off x="2740" y="1999"/>
              <a:ext cx="147" cy="144"/>
            </a:xfrm>
            <a:custGeom>
              <a:avLst/>
              <a:gdLst>
                <a:gd name="T0" fmla="*/ 66 w 96"/>
                <a:gd name="T1" fmla="*/ 96 h 96"/>
                <a:gd name="T2" fmla="*/ 30 w 96"/>
                <a:gd name="T3" fmla="*/ 96 h 96"/>
                <a:gd name="T4" fmla="*/ 24 w 96"/>
                <a:gd name="T5" fmla="*/ 90 h 96"/>
                <a:gd name="T6" fmla="*/ 24 w 96"/>
                <a:gd name="T7" fmla="*/ 72 h 96"/>
                <a:gd name="T8" fmla="*/ 6 w 96"/>
                <a:gd name="T9" fmla="*/ 72 h 96"/>
                <a:gd name="T10" fmla="*/ 0 w 96"/>
                <a:gd name="T11" fmla="*/ 66 h 96"/>
                <a:gd name="T12" fmla="*/ 0 w 96"/>
                <a:gd name="T13" fmla="*/ 30 h 96"/>
                <a:gd name="T14" fmla="*/ 6 w 96"/>
                <a:gd name="T15" fmla="*/ 24 h 96"/>
                <a:gd name="T16" fmla="*/ 24 w 96"/>
                <a:gd name="T17" fmla="*/ 24 h 96"/>
                <a:gd name="T18" fmla="*/ 24 w 96"/>
                <a:gd name="T19" fmla="*/ 6 h 96"/>
                <a:gd name="T20" fmla="*/ 30 w 96"/>
                <a:gd name="T21" fmla="*/ 0 h 96"/>
                <a:gd name="T22" fmla="*/ 66 w 96"/>
                <a:gd name="T23" fmla="*/ 0 h 96"/>
                <a:gd name="T24" fmla="*/ 71 w 96"/>
                <a:gd name="T25" fmla="*/ 2 h 96"/>
                <a:gd name="T26" fmla="*/ 72 w 96"/>
                <a:gd name="T27" fmla="*/ 6 h 96"/>
                <a:gd name="T28" fmla="*/ 72 w 96"/>
                <a:gd name="T29" fmla="*/ 24 h 96"/>
                <a:gd name="T30" fmla="*/ 90 w 96"/>
                <a:gd name="T31" fmla="*/ 24 h 96"/>
                <a:gd name="T32" fmla="*/ 96 w 96"/>
                <a:gd name="T33" fmla="*/ 30 h 96"/>
                <a:gd name="T34" fmla="*/ 96 w 96"/>
                <a:gd name="T35" fmla="*/ 66 h 96"/>
                <a:gd name="T36" fmla="*/ 90 w 96"/>
                <a:gd name="T37" fmla="*/ 72 h 96"/>
                <a:gd name="T38" fmla="*/ 72 w 96"/>
                <a:gd name="T39" fmla="*/ 72 h 96"/>
                <a:gd name="T40" fmla="*/ 72 w 96"/>
                <a:gd name="T41" fmla="*/ 90 h 96"/>
                <a:gd name="T42" fmla="*/ 66 w 96"/>
                <a:gd name="T43" fmla="*/ 96 h 96"/>
                <a:gd name="T44" fmla="*/ 36 w 96"/>
                <a:gd name="T45" fmla="*/ 84 h 96"/>
                <a:gd name="T46" fmla="*/ 60 w 96"/>
                <a:gd name="T47" fmla="*/ 84 h 96"/>
                <a:gd name="T48" fmla="*/ 60 w 96"/>
                <a:gd name="T49" fmla="*/ 66 h 96"/>
                <a:gd name="T50" fmla="*/ 66 w 96"/>
                <a:gd name="T51" fmla="*/ 60 h 96"/>
                <a:gd name="T52" fmla="*/ 84 w 96"/>
                <a:gd name="T53" fmla="*/ 60 h 96"/>
                <a:gd name="T54" fmla="*/ 84 w 96"/>
                <a:gd name="T55" fmla="*/ 36 h 96"/>
                <a:gd name="T56" fmla="*/ 66 w 96"/>
                <a:gd name="T57" fmla="*/ 36 h 96"/>
                <a:gd name="T58" fmla="*/ 62 w 96"/>
                <a:gd name="T59" fmla="*/ 34 h 96"/>
                <a:gd name="T60" fmla="*/ 60 w 96"/>
                <a:gd name="T61" fmla="*/ 30 h 96"/>
                <a:gd name="T62" fmla="*/ 60 w 96"/>
                <a:gd name="T63" fmla="*/ 12 h 96"/>
                <a:gd name="T64" fmla="*/ 36 w 96"/>
                <a:gd name="T65" fmla="*/ 12 h 96"/>
                <a:gd name="T66" fmla="*/ 36 w 96"/>
                <a:gd name="T67" fmla="*/ 30 h 96"/>
                <a:gd name="T68" fmla="*/ 30 w 96"/>
                <a:gd name="T69" fmla="*/ 36 h 96"/>
                <a:gd name="T70" fmla="*/ 12 w 96"/>
                <a:gd name="T71" fmla="*/ 36 h 96"/>
                <a:gd name="T72" fmla="*/ 12 w 96"/>
                <a:gd name="T73" fmla="*/ 60 h 96"/>
                <a:gd name="T74" fmla="*/ 30 w 96"/>
                <a:gd name="T75" fmla="*/ 60 h 96"/>
                <a:gd name="T76" fmla="*/ 36 w 96"/>
                <a:gd name="T77" fmla="*/ 66 h 96"/>
                <a:gd name="T78" fmla="*/ 36 w 96"/>
                <a:gd name="T7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96">
                  <a:moveTo>
                    <a:pt x="66" y="96"/>
                  </a:moveTo>
                  <a:cubicBezTo>
                    <a:pt x="30" y="96"/>
                    <a:pt x="30" y="96"/>
                    <a:pt x="30" y="96"/>
                  </a:cubicBezTo>
                  <a:cubicBezTo>
                    <a:pt x="27" y="96"/>
                    <a:pt x="24" y="93"/>
                    <a:pt x="24" y="90"/>
                  </a:cubicBezTo>
                  <a:cubicBezTo>
                    <a:pt x="24" y="72"/>
                    <a:pt x="24" y="72"/>
                    <a:pt x="24" y="72"/>
                  </a:cubicBezTo>
                  <a:cubicBezTo>
                    <a:pt x="6" y="72"/>
                    <a:pt x="6" y="72"/>
                    <a:pt x="6" y="72"/>
                  </a:cubicBezTo>
                  <a:cubicBezTo>
                    <a:pt x="3" y="72"/>
                    <a:pt x="0" y="69"/>
                    <a:pt x="0" y="66"/>
                  </a:cubicBezTo>
                  <a:cubicBezTo>
                    <a:pt x="0" y="30"/>
                    <a:pt x="0" y="30"/>
                    <a:pt x="0" y="30"/>
                  </a:cubicBezTo>
                  <a:cubicBezTo>
                    <a:pt x="0" y="27"/>
                    <a:pt x="3" y="24"/>
                    <a:pt x="6" y="24"/>
                  </a:cubicBezTo>
                  <a:cubicBezTo>
                    <a:pt x="24" y="24"/>
                    <a:pt x="24" y="24"/>
                    <a:pt x="24" y="24"/>
                  </a:cubicBezTo>
                  <a:cubicBezTo>
                    <a:pt x="24" y="6"/>
                    <a:pt x="24" y="6"/>
                    <a:pt x="24" y="6"/>
                  </a:cubicBezTo>
                  <a:cubicBezTo>
                    <a:pt x="24" y="3"/>
                    <a:pt x="27" y="0"/>
                    <a:pt x="30" y="0"/>
                  </a:cubicBezTo>
                  <a:cubicBezTo>
                    <a:pt x="66" y="0"/>
                    <a:pt x="66" y="0"/>
                    <a:pt x="66" y="0"/>
                  </a:cubicBezTo>
                  <a:cubicBezTo>
                    <a:pt x="68" y="0"/>
                    <a:pt x="69" y="1"/>
                    <a:pt x="71" y="2"/>
                  </a:cubicBezTo>
                  <a:cubicBezTo>
                    <a:pt x="72" y="3"/>
                    <a:pt x="72" y="4"/>
                    <a:pt x="72" y="6"/>
                  </a:cubicBezTo>
                  <a:cubicBezTo>
                    <a:pt x="72" y="24"/>
                    <a:pt x="72" y="24"/>
                    <a:pt x="72" y="24"/>
                  </a:cubicBezTo>
                  <a:cubicBezTo>
                    <a:pt x="90" y="24"/>
                    <a:pt x="90" y="24"/>
                    <a:pt x="90" y="24"/>
                  </a:cubicBezTo>
                  <a:cubicBezTo>
                    <a:pt x="94" y="24"/>
                    <a:pt x="96" y="27"/>
                    <a:pt x="96" y="30"/>
                  </a:cubicBezTo>
                  <a:cubicBezTo>
                    <a:pt x="96" y="66"/>
                    <a:pt x="96" y="66"/>
                    <a:pt x="96" y="66"/>
                  </a:cubicBezTo>
                  <a:cubicBezTo>
                    <a:pt x="96" y="69"/>
                    <a:pt x="94" y="72"/>
                    <a:pt x="90" y="72"/>
                  </a:cubicBezTo>
                  <a:cubicBezTo>
                    <a:pt x="72" y="72"/>
                    <a:pt x="72" y="72"/>
                    <a:pt x="72" y="72"/>
                  </a:cubicBezTo>
                  <a:cubicBezTo>
                    <a:pt x="72" y="90"/>
                    <a:pt x="72" y="90"/>
                    <a:pt x="72" y="90"/>
                  </a:cubicBezTo>
                  <a:cubicBezTo>
                    <a:pt x="72" y="93"/>
                    <a:pt x="70" y="96"/>
                    <a:pt x="66" y="96"/>
                  </a:cubicBezTo>
                  <a:close/>
                  <a:moveTo>
                    <a:pt x="36" y="84"/>
                  </a:moveTo>
                  <a:cubicBezTo>
                    <a:pt x="60" y="84"/>
                    <a:pt x="60" y="84"/>
                    <a:pt x="60" y="84"/>
                  </a:cubicBezTo>
                  <a:cubicBezTo>
                    <a:pt x="60" y="66"/>
                    <a:pt x="60" y="66"/>
                    <a:pt x="60" y="66"/>
                  </a:cubicBezTo>
                  <a:cubicBezTo>
                    <a:pt x="60" y="63"/>
                    <a:pt x="63" y="60"/>
                    <a:pt x="66" y="60"/>
                  </a:cubicBezTo>
                  <a:cubicBezTo>
                    <a:pt x="84" y="60"/>
                    <a:pt x="84" y="60"/>
                    <a:pt x="84" y="60"/>
                  </a:cubicBezTo>
                  <a:cubicBezTo>
                    <a:pt x="84" y="36"/>
                    <a:pt x="84" y="36"/>
                    <a:pt x="84" y="36"/>
                  </a:cubicBezTo>
                  <a:cubicBezTo>
                    <a:pt x="66" y="36"/>
                    <a:pt x="66" y="36"/>
                    <a:pt x="66" y="36"/>
                  </a:cubicBezTo>
                  <a:cubicBezTo>
                    <a:pt x="65" y="36"/>
                    <a:pt x="63" y="35"/>
                    <a:pt x="62" y="34"/>
                  </a:cubicBezTo>
                  <a:cubicBezTo>
                    <a:pt x="61" y="33"/>
                    <a:pt x="60" y="32"/>
                    <a:pt x="60" y="30"/>
                  </a:cubicBezTo>
                  <a:cubicBezTo>
                    <a:pt x="60" y="12"/>
                    <a:pt x="60" y="12"/>
                    <a:pt x="60" y="12"/>
                  </a:cubicBezTo>
                  <a:cubicBezTo>
                    <a:pt x="36" y="12"/>
                    <a:pt x="36" y="12"/>
                    <a:pt x="36" y="12"/>
                  </a:cubicBezTo>
                  <a:cubicBezTo>
                    <a:pt x="36" y="30"/>
                    <a:pt x="36" y="30"/>
                    <a:pt x="36" y="30"/>
                  </a:cubicBezTo>
                  <a:cubicBezTo>
                    <a:pt x="36" y="33"/>
                    <a:pt x="34" y="36"/>
                    <a:pt x="30" y="36"/>
                  </a:cubicBezTo>
                  <a:cubicBezTo>
                    <a:pt x="12" y="36"/>
                    <a:pt x="12" y="36"/>
                    <a:pt x="12" y="36"/>
                  </a:cubicBezTo>
                  <a:cubicBezTo>
                    <a:pt x="12" y="60"/>
                    <a:pt x="12" y="60"/>
                    <a:pt x="12" y="60"/>
                  </a:cubicBezTo>
                  <a:cubicBezTo>
                    <a:pt x="30" y="60"/>
                    <a:pt x="30" y="60"/>
                    <a:pt x="30" y="60"/>
                  </a:cubicBezTo>
                  <a:cubicBezTo>
                    <a:pt x="34" y="60"/>
                    <a:pt x="36" y="63"/>
                    <a:pt x="36" y="66"/>
                  </a:cubicBezTo>
                  <a:lnTo>
                    <a:pt x="36"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07"/>
            <p:cNvSpPr>
              <a:spLocks/>
            </p:cNvSpPr>
            <p:nvPr/>
          </p:nvSpPr>
          <p:spPr bwMode="auto">
            <a:xfrm>
              <a:off x="2629" y="2197"/>
              <a:ext cx="56"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08"/>
            <p:cNvSpPr>
              <a:spLocks/>
            </p:cNvSpPr>
            <p:nvPr/>
          </p:nvSpPr>
          <p:spPr bwMode="auto">
            <a:xfrm>
              <a:off x="2629" y="2233"/>
              <a:ext cx="56"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09"/>
            <p:cNvSpPr>
              <a:spLocks/>
            </p:cNvSpPr>
            <p:nvPr/>
          </p:nvSpPr>
          <p:spPr bwMode="auto">
            <a:xfrm>
              <a:off x="2629" y="2269"/>
              <a:ext cx="56"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10"/>
            <p:cNvSpPr>
              <a:spLocks/>
            </p:cNvSpPr>
            <p:nvPr/>
          </p:nvSpPr>
          <p:spPr bwMode="auto">
            <a:xfrm>
              <a:off x="2629" y="2305"/>
              <a:ext cx="56"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11"/>
            <p:cNvSpPr>
              <a:spLocks/>
            </p:cNvSpPr>
            <p:nvPr/>
          </p:nvSpPr>
          <p:spPr bwMode="auto">
            <a:xfrm>
              <a:off x="2942" y="2197"/>
              <a:ext cx="55"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12"/>
            <p:cNvSpPr>
              <a:spLocks/>
            </p:cNvSpPr>
            <p:nvPr/>
          </p:nvSpPr>
          <p:spPr bwMode="auto">
            <a:xfrm>
              <a:off x="2942" y="2233"/>
              <a:ext cx="55"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13"/>
            <p:cNvSpPr>
              <a:spLocks/>
            </p:cNvSpPr>
            <p:nvPr/>
          </p:nvSpPr>
          <p:spPr bwMode="auto">
            <a:xfrm>
              <a:off x="2942" y="2269"/>
              <a:ext cx="55"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14"/>
            <p:cNvSpPr>
              <a:spLocks/>
            </p:cNvSpPr>
            <p:nvPr/>
          </p:nvSpPr>
          <p:spPr bwMode="auto">
            <a:xfrm>
              <a:off x="2942" y="2305"/>
              <a:ext cx="55"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9"/>
                    <a:pt x="0" y="6"/>
                  </a:cubicBezTo>
                  <a:cubicBezTo>
                    <a:pt x="0" y="3"/>
                    <a:pt x="3" y="0"/>
                    <a:pt x="6" y="0"/>
                  </a:cubicBezTo>
                  <a:cubicBezTo>
                    <a:pt x="30" y="0"/>
                    <a:pt x="30" y="0"/>
                    <a:pt x="30" y="0"/>
                  </a:cubicBezTo>
                  <a:cubicBezTo>
                    <a:pt x="34" y="0"/>
                    <a:pt x="36" y="3"/>
                    <a:pt x="36" y="6"/>
                  </a:cubicBezTo>
                  <a:cubicBezTo>
                    <a:pt x="36" y="9"/>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15"/>
            <p:cNvSpPr>
              <a:spLocks/>
            </p:cNvSpPr>
            <p:nvPr/>
          </p:nvSpPr>
          <p:spPr bwMode="auto">
            <a:xfrm>
              <a:off x="2740" y="2215"/>
              <a:ext cx="36" cy="18"/>
            </a:xfrm>
            <a:custGeom>
              <a:avLst/>
              <a:gdLst>
                <a:gd name="T0" fmla="*/ 18 w 24"/>
                <a:gd name="T1" fmla="*/ 12 h 12"/>
                <a:gd name="T2" fmla="*/ 6 w 24"/>
                <a:gd name="T3" fmla="*/ 12 h 12"/>
                <a:gd name="T4" fmla="*/ 0 w 24"/>
                <a:gd name="T5" fmla="*/ 6 h 12"/>
                <a:gd name="T6" fmla="*/ 6 w 24"/>
                <a:gd name="T7" fmla="*/ 0 h 12"/>
                <a:gd name="T8" fmla="*/ 18 w 24"/>
                <a:gd name="T9" fmla="*/ 0 h 12"/>
                <a:gd name="T10" fmla="*/ 24 w 24"/>
                <a:gd name="T11" fmla="*/ 6 h 12"/>
                <a:gd name="T12" fmla="*/ 18 w 2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16"/>
            <p:cNvSpPr>
              <a:spLocks/>
            </p:cNvSpPr>
            <p:nvPr/>
          </p:nvSpPr>
          <p:spPr bwMode="auto">
            <a:xfrm>
              <a:off x="2740" y="2251"/>
              <a:ext cx="36" cy="18"/>
            </a:xfrm>
            <a:custGeom>
              <a:avLst/>
              <a:gdLst>
                <a:gd name="T0" fmla="*/ 18 w 24"/>
                <a:gd name="T1" fmla="*/ 12 h 12"/>
                <a:gd name="T2" fmla="*/ 6 w 24"/>
                <a:gd name="T3" fmla="*/ 12 h 12"/>
                <a:gd name="T4" fmla="*/ 0 w 24"/>
                <a:gd name="T5" fmla="*/ 6 h 12"/>
                <a:gd name="T6" fmla="*/ 6 w 24"/>
                <a:gd name="T7" fmla="*/ 0 h 12"/>
                <a:gd name="T8" fmla="*/ 18 w 24"/>
                <a:gd name="T9" fmla="*/ 0 h 12"/>
                <a:gd name="T10" fmla="*/ 24 w 24"/>
                <a:gd name="T11" fmla="*/ 6 h 12"/>
                <a:gd name="T12" fmla="*/ 18 w 2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17"/>
            <p:cNvSpPr>
              <a:spLocks/>
            </p:cNvSpPr>
            <p:nvPr/>
          </p:nvSpPr>
          <p:spPr bwMode="auto">
            <a:xfrm>
              <a:off x="2740" y="2287"/>
              <a:ext cx="36" cy="18"/>
            </a:xfrm>
            <a:custGeom>
              <a:avLst/>
              <a:gdLst>
                <a:gd name="T0" fmla="*/ 18 w 24"/>
                <a:gd name="T1" fmla="*/ 12 h 12"/>
                <a:gd name="T2" fmla="*/ 6 w 24"/>
                <a:gd name="T3" fmla="*/ 12 h 12"/>
                <a:gd name="T4" fmla="*/ 0 w 24"/>
                <a:gd name="T5" fmla="*/ 6 h 12"/>
                <a:gd name="T6" fmla="*/ 6 w 24"/>
                <a:gd name="T7" fmla="*/ 0 h 12"/>
                <a:gd name="T8" fmla="*/ 18 w 24"/>
                <a:gd name="T9" fmla="*/ 0 h 12"/>
                <a:gd name="T10" fmla="*/ 24 w 24"/>
                <a:gd name="T11" fmla="*/ 6 h 12"/>
                <a:gd name="T12" fmla="*/ 18 w 2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18"/>
            <p:cNvSpPr>
              <a:spLocks/>
            </p:cNvSpPr>
            <p:nvPr/>
          </p:nvSpPr>
          <p:spPr bwMode="auto">
            <a:xfrm>
              <a:off x="2795" y="2215"/>
              <a:ext cx="36" cy="18"/>
            </a:xfrm>
            <a:custGeom>
              <a:avLst/>
              <a:gdLst>
                <a:gd name="T0" fmla="*/ 18 w 24"/>
                <a:gd name="T1" fmla="*/ 12 h 12"/>
                <a:gd name="T2" fmla="*/ 6 w 24"/>
                <a:gd name="T3" fmla="*/ 12 h 12"/>
                <a:gd name="T4" fmla="*/ 0 w 24"/>
                <a:gd name="T5" fmla="*/ 6 h 12"/>
                <a:gd name="T6" fmla="*/ 6 w 24"/>
                <a:gd name="T7" fmla="*/ 0 h 12"/>
                <a:gd name="T8" fmla="*/ 18 w 24"/>
                <a:gd name="T9" fmla="*/ 0 h 12"/>
                <a:gd name="T10" fmla="*/ 24 w 24"/>
                <a:gd name="T11" fmla="*/ 6 h 12"/>
                <a:gd name="T12" fmla="*/ 18 w 2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19"/>
            <p:cNvSpPr>
              <a:spLocks/>
            </p:cNvSpPr>
            <p:nvPr/>
          </p:nvSpPr>
          <p:spPr bwMode="auto">
            <a:xfrm>
              <a:off x="2795" y="2251"/>
              <a:ext cx="36" cy="18"/>
            </a:xfrm>
            <a:custGeom>
              <a:avLst/>
              <a:gdLst>
                <a:gd name="T0" fmla="*/ 18 w 24"/>
                <a:gd name="T1" fmla="*/ 12 h 12"/>
                <a:gd name="T2" fmla="*/ 6 w 24"/>
                <a:gd name="T3" fmla="*/ 12 h 12"/>
                <a:gd name="T4" fmla="*/ 0 w 24"/>
                <a:gd name="T5" fmla="*/ 6 h 12"/>
                <a:gd name="T6" fmla="*/ 6 w 24"/>
                <a:gd name="T7" fmla="*/ 0 h 12"/>
                <a:gd name="T8" fmla="*/ 18 w 24"/>
                <a:gd name="T9" fmla="*/ 0 h 12"/>
                <a:gd name="T10" fmla="*/ 24 w 24"/>
                <a:gd name="T11" fmla="*/ 6 h 12"/>
                <a:gd name="T12" fmla="*/ 18 w 2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20"/>
            <p:cNvSpPr>
              <a:spLocks/>
            </p:cNvSpPr>
            <p:nvPr/>
          </p:nvSpPr>
          <p:spPr bwMode="auto">
            <a:xfrm>
              <a:off x="2795" y="2287"/>
              <a:ext cx="36" cy="18"/>
            </a:xfrm>
            <a:custGeom>
              <a:avLst/>
              <a:gdLst>
                <a:gd name="T0" fmla="*/ 18 w 24"/>
                <a:gd name="T1" fmla="*/ 12 h 12"/>
                <a:gd name="T2" fmla="*/ 6 w 24"/>
                <a:gd name="T3" fmla="*/ 12 h 12"/>
                <a:gd name="T4" fmla="*/ 0 w 24"/>
                <a:gd name="T5" fmla="*/ 6 h 12"/>
                <a:gd name="T6" fmla="*/ 6 w 24"/>
                <a:gd name="T7" fmla="*/ 0 h 12"/>
                <a:gd name="T8" fmla="*/ 18 w 24"/>
                <a:gd name="T9" fmla="*/ 0 h 12"/>
                <a:gd name="T10" fmla="*/ 24 w 24"/>
                <a:gd name="T11" fmla="*/ 6 h 12"/>
                <a:gd name="T12" fmla="*/ 18 w 2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21"/>
            <p:cNvSpPr>
              <a:spLocks/>
            </p:cNvSpPr>
            <p:nvPr/>
          </p:nvSpPr>
          <p:spPr bwMode="auto">
            <a:xfrm>
              <a:off x="2850" y="2215"/>
              <a:ext cx="37" cy="18"/>
            </a:xfrm>
            <a:custGeom>
              <a:avLst/>
              <a:gdLst>
                <a:gd name="T0" fmla="*/ 18 w 24"/>
                <a:gd name="T1" fmla="*/ 12 h 12"/>
                <a:gd name="T2" fmla="*/ 6 w 24"/>
                <a:gd name="T3" fmla="*/ 12 h 12"/>
                <a:gd name="T4" fmla="*/ 0 w 24"/>
                <a:gd name="T5" fmla="*/ 6 h 12"/>
                <a:gd name="T6" fmla="*/ 6 w 24"/>
                <a:gd name="T7" fmla="*/ 0 h 12"/>
                <a:gd name="T8" fmla="*/ 18 w 24"/>
                <a:gd name="T9" fmla="*/ 0 h 12"/>
                <a:gd name="T10" fmla="*/ 24 w 24"/>
                <a:gd name="T11" fmla="*/ 6 h 12"/>
                <a:gd name="T12" fmla="*/ 18 w 2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22"/>
            <p:cNvSpPr>
              <a:spLocks/>
            </p:cNvSpPr>
            <p:nvPr/>
          </p:nvSpPr>
          <p:spPr bwMode="auto">
            <a:xfrm>
              <a:off x="2850" y="2251"/>
              <a:ext cx="37" cy="18"/>
            </a:xfrm>
            <a:custGeom>
              <a:avLst/>
              <a:gdLst>
                <a:gd name="T0" fmla="*/ 18 w 24"/>
                <a:gd name="T1" fmla="*/ 12 h 12"/>
                <a:gd name="T2" fmla="*/ 6 w 24"/>
                <a:gd name="T3" fmla="*/ 12 h 12"/>
                <a:gd name="T4" fmla="*/ 0 w 24"/>
                <a:gd name="T5" fmla="*/ 6 h 12"/>
                <a:gd name="T6" fmla="*/ 6 w 24"/>
                <a:gd name="T7" fmla="*/ 0 h 12"/>
                <a:gd name="T8" fmla="*/ 18 w 24"/>
                <a:gd name="T9" fmla="*/ 0 h 12"/>
                <a:gd name="T10" fmla="*/ 24 w 24"/>
                <a:gd name="T11" fmla="*/ 6 h 12"/>
                <a:gd name="T12" fmla="*/ 18 w 2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3"/>
            <p:cNvSpPr>
              <a:spLocks/>
            </p:cNvSpPr>
            <p:nvPr/>
          </p:nvSpPr>
          <p:spPr bwMode="auto">
            <a:xfrm>
              <a:off x="2850" y="2287"/>
              <a:ext cx="37" cy="18"/>
            </a:xfrm>
            <a:custGeom>
              <a:avLst/>
              <a:gdLst>
                <a:gd name="T0" fmla="*/ 18 w 24"/>
                <a:gd name="T1" fmla="*/ 12 h 12"/>
                <a:gd name="T2" fmla="*/ 6 w 24"/>
                <a:gd name="T3" fmla="*/ 12 h 12"/>
                <a:gd name="T4" fmla="*/ 0 w 24"/>
                <a:gd name="T5" fmla="*/ 6 h 12"/>
                <a:gd name="T6" fmla="*/ 6 w 24"/>
                <a:gd name="T7" fmla="*/ 0 h 12"/>
                <a:gd name="T8" fmla="*/ 18 w 24"/>
                <a:gd name="T9" fmla="*/ 0 h 12"/>
                <a:gd name="T10" fmla="*/ 24 w 24"/>
                <a:gd name="T11" fmla="*/ 6 h 12"/>
                <a:gd name="T12" fmla="*/ 18 w 2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8" y="12"/>
                  </a:moveTo>
                  <a:cubicBezTo>
                    <a:pt x="6" y="12"/>
                    <a:pt x="6" y="12"/>
                    <a:pt x="6" y="12"/>
                  </a:cubicBezTo>
                  <a:cubicBezTo>
                    <a:pt x="3" y="12"/>
                    <a:pt x="0" y="9"/>
                    <a:pt x="0" y="6"/>
                  </a:cubicBezTo>
                  <a:cubicBezTo>
                    <a:pt x="0" y="3"/>
                    <a:pt x="3" y="0"/>
                    <a:pt x="6" y="0"/>
                  </a:cubicBezTo>
                  <a:cubicBezTo>
                    <a:pt x="18" y="0"/>
                    <a:pt x="18" y="0"/>
                    <a:pt x="18" y="0"/>
                  </a:cubicBezTo>
                  <a:cubicBezTo>
                    <a:pt x="22" y="0"/>
                    <a:pt x="24" y="3"/>
                    <a:pt x="24" y="6"/>
                  </a:cubicBezTo>
                  <a:cubicBezTo>
                    <a:pt x="24" y="9"/>
                    <a:pt x="22"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24"/>
            <p:cNvSpPr>
              <a:spLocks noEditPoints="1"/>
            </p:cNvSpPr>
            <p:nvPr/>
          </p:nvSpPr>
          <p:spPr bwMode="auto">
            <a:xfrm>
              <a:off x="2776" y="2323"/>
              <a:ext cx="74" cy="53"/>
            </a:xfrm>
            <a:custGeom>
              <a:avLst/>
              <a:gdLst>
                <a:gd name="T0" fmla="*/ 42 w 48"/>
                <a:gd name="T1" fmla="*/ 36 h 36"/>
                <a:gd name="T2" fmla="*/ 6 w 48"/>
                <a:gd name="T3" fmla="*/ 36 h 36"/>
                <a:gd name="T4" fmla="*/ 0 w 48"/>
                <a:gd name="T5" fmla="*/ 30 h 36"/>
                <a:gd name="T6" fmla="*/ 0 w 48"/>
                <a:gd name="T7" fmla="*/ 6 h 36"/>
                <a:gd name="T8" fmla="*/ 6 w 48"/>
                <a:gd name="T9" fmla="*/ 0 h 36"/>
                <a:gd name="T10" fmla="*/ 42 w 48"/>
                <a:gd name="T11" fmla="*/ 0 h 36"/>
                <a:gd name="T12" fmla="*/ 48 w 48"/>
                <a:gd name="T13" fmla="*/ 6 h 36"/>
                <a:gd name="T14" fmla="*/ 48 w 48"/>
                <a:gd name="T15" fmla="*/ 30 h 36"/>
                <a:gd name="T16" fmla="*/ 42 w 48"/>
                <a:gd name="T17" fmla="*/ 36 h 36"/>
                <a:gd name="T18" fmla="*/ 12 w 48"/>
                <a:gd name="T19" fmla="*/ 24 h 36"/>
                <a:gd name="T20" fmla="*/ 36 w 48"/>
                <a:gd name="T21" fmla="*/ 24 h 36"/>
                <a:gd name="T22" fmla="*/ 36 w 48"/>
                <a:gd name="T23" fmla="*/ 12 h 36"/>
                <a:gd name="T24" fmla="*/ 12 w 48"/>
                <a:gd name="T25" fmla="*/ 12 h 36"/>
                <a:gd name="T26" fmla="*/ 12 w 48"/>
                <a:gd name="T2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36">
                  <a:moveTo>
                    <a:pt x="42" y="36"/>
                  </a:moveTo>
                  <a:cubicBezTo>
                    <a:pt x="6" y="36"/>
                    <a:pt x="6" y="36"/>
                    <a:pt x="6" y="36"/>
                  </a:cubicBezTo>
                  <a:cubicBezTo>
                    <a:pt x="3" y="36"/>
                    <a:pt x="0" y="33"/>
                    <a:pt x="0" y="30"/>
                  </a:cubicBezTo>
                  <a:cubicBezTo>
                    <a:pt x="0" y="6"/>
                    <a:pt x="0" y="6"/>
                    <a:pt x="0" y="6"/>
                  </a:cubicBezTo>
                  <a:cubicBezTo>
                    <a:pt x="0" y="3"/>
                    <a:pt x="3" y="0"/>
                    <a:pt x="6" y="0"/>
                  </a:cubicBezTo>
                  <a:cubicBezTo>
                    <a:pt x="42" y="0"/>
                    <a:pt x="42" y="0"/>
                    <a:pt x="42" y="0"/>
                  </a:cubicBezTo>
                  <a:cubicBezTo>
                    <a:pt x="46" y="0"/>
                    <a:pt x="48" y="3"/>
                    <a:pt x="48" y="6"/>
                  </a:cubicBezTo>
                  <a:cubicBezTo>
                    <a:pt x="48" y="30"/>
                    <a:pt x="48" y="30"/>
                    <a:pt x="48" y="30"/>
                  </a:cubicBezTo>
                  <a:cubicBezTo>
                    <a:pt x="48" y="33"/>
                    <a:pt x="46" y="36"/>
                    <a:pt x="42" y="36"/>
                  </a:cubicBezTo>
                  <a:close/>
                  <a:moveTo>
                    <a:pt x="12" y="24"/>
                  </a:moveTo>
                  <a:cubicBezTo>
                    <a:pt x="36" y="24"/>
                    <a:pt x="36" y="24"/>
                    <a:pt x="36" y="24"/>
                  </a:cubicBezTo>
                  <a:cubicBezTo>
                    <a:pt x="36" y="12"/>
                    <a:pt x="36" y="12"/>
                    <a:pt x="36" y="12"/>
                  </a:cubicBezTo>
                  <a:cubicBezTo>
                    <a:pt x="12" y="12"/>
                    <a:pt x="12" y="12"/>
                    <a:pt x="12" y="12"/>
                  </a:cubicBezTo>
                  <a:lnTo>
                    <a:pt x="1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2" name="Group 21"/>
          <p:cNvGrpSpPr>
            <a:grpSpLocks noChangeAspect="1"/>
          </p:cNvGrpSpPr>
          <p:nvPr/>
        </p:nvGrpSpPr>
        <p:grpSpPr bwMode="auto">
          <a:xfrm>
            <a:off x="470058" y="4778718"/>
            <a:ext cx="548640" cy="495625"/>
            <a:chOff x="2585" y="673"/>
            <a:chExt cx="445" cy="402"/>
          </a:xfrm>
          <a:solidFill>
            <a:schemeClr val="tx2"/>
          </a:solidFill>
        </p:grpSpPr>
        <p:sp>
          <p:nvSpPr>
            <p:cNvPr id="93" name="Freeform 22"/>
            <p:cNvSpPr>
              <a:spLocks noEditPoints="1"/>
            </p:cNvSpPr>
            <p:nvPr/>
          </p:nvSpPr>
          <p:spPr bwMode="auto">
            <a:xfrm>
              <a:off x="2779" y="950"/>
              <a:ext cx="74" cy="71"/>
            </a:xfrm>
            <a:custGeom>
              <a:avLst/>
              <a:gdLst>
                <a:gd name="T0" fmla="*/ 24 w 48"/>
                <a:gd name="T1" fmla="*/ 0 h 48"/>
                <a:gd name="T2" fmla="*/ 0 w 48"/>
                <a:gd name="T3" fmla="*/ 24 h 48"/>
                <a:gd name="T4" fmla="*/ 24 w 48"/>
                <a:gd name="T5" fmla="*/ 48 h 48"/>
                <a:gd name="T6" fmla="*/ 48 w 48"/>
                <a:gd name="T7" fmla="*/ 24 h 48"/>
                <a:gd name="T8" fmla="*/ 24 w 48"/>
                <a:gd name="T9" fmla="*/ 0 h 48"/>
                <a:gd name="T10" fmla="*/ 24 w 48"/>
                <a:gd name="T11" fmla="*/ 36 h 48"/>
                <a:gd name="T12" fmla="*/ 12 w 48"/>
                <a:gd name="T13" fmla="*/ 24 h 48"/>
                <a:gd name="T14" fmla="*/ 24 w 48"/>
                <a:gd name="T15" fmla="*/ 12 h 48"/>
                <a:gd name="T16" fmla="*/ 36 w 48"/>
                <a:gd name="T17" fmla="*/ 24 h 48"/>
                <a:gd name="T18" fmla="*/ 24 w 48"/>
                <a:gd name="T19"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0"/>
                  </a:moveTo>
                  <a:cubicBezTo>
                    <a:pt x="11" y="0"/>
                    <a:pt x="0" y="11"/>
                    <a:pt x="0" y="24"/>
                  </a:cubicBezTo>
                  <a:cubicBezTo>
                    <a:pt x="0" y="37"/>
                    <a:pt x="11" y="48"/>
                    <a:pt x="24" y="48"/>
                  </a:cubicBezTo>
                  <a:cubicBezTo>
                    <a:pt x="37" y="48"/>
                    <a:pt x="48" y="37"/>
                    <a:pt x="48" y="24"/>
                  </a:cubicBezTo>
                  <a:cubicBezTo>
                    <a:pt x="48" y="11"/>
                    <a:pt x="37" y="0"/>
                    <a:pt x="24" y="0"/>
                  </a:cubicBezTo>
                  <a:close/>
                  <a:moveTo>
                    <a:pt x="24" y="36"/>
                  </a:moveTo>
                  <a:cubicBezTo>
                    <a:pt x="17" y="36"/>
                    <a:pt x="12" y="31"/>
                    <a:pt x="12" y="24"/>
                  </a:cubicBezTo>
                  <a:cubicBezTo>
                    <a:pt x="12" y="17"/>
                    <a:pt x="17" y="12"/>
                    <a:pt x="24" y="12"/>
                  </a:cubicBezTo>
                  <a:cubicBezTo>
                    <a:pt x="30" y="12"/>
                    <a:pt x="36" y="17"/>
                    <a:pt x="36" y="24"/>
                  </a:cubicBezTo>
                  <a:cubicBezTo>
                    <a:pt x="36" y="31"/>
                    <a:pt x="30" y="36"/>
                    <a:pt x="2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3"/>
            <p:cNvSpPr>
              <a:spLocks noEditPoints="1"/>
            </p:cNvSpPr>
            <p:nvPr/>
          </p:nvSpPr>
          <p:spPr bwMode="auto">
            <a:xfrm>
              <a:off x="2724" y="896"/>
              <a:ext cx="182" cy="179"/>
            </a:xfrm>
            <a:custGeom>
              <a:avLst/>
              <a:gdLst>
                <a:gd name="T0" fmla="*/ 118 w 119"/>
                <a:gd name="T1" fmla="*/ 41 h 120"/>
                <a:gd name="T2" fmla="*/ 98 w 119"/>
                <a:gd name="T3" fmla="*/ 17 h 120"/>
                <a:gd name="T4" fmla="*/ 76 w 119"/>
                <a:gd name="T5" fmla="*/ 16 h 120"/>
                <a:gd name="T6" fmla="*/ 70 w 119"/>
                <a:gd name="T7" fmla="*/ 0 h 120"/>
                <a:gd name="T8" fmla="*/ 40 w 119"/>
                <a:gd name="T9" fmla="*/ 6 h 120"/>
                <a:gd name="T10" fmla="*/ 29 w 119"/>
                <a:gd name="T11" fmla="*/ 22 h 120"/>
                <a:gd name="T12" fmla="*/ 17 w 119"/>
                <a:gd name="T13" fmla="*/ 17 h 120"/>
                <a:gd name="T14" fmla="*/ 2 w 119"/>
                <a:gd name="T15" fmla="*/ 41 h 120"/>
                <a:gd name="T16" fmla="*/ 12 w 119"/>
                <a:gd name="T17" fmla="*/ 53 h 120"/>
                <a:gd name="T18" fmla="*/ 12 w 119"/>
                <a:gd name="T19" fmla="*/ 67 h 120"/>
                <a:gd name="T20" fmla="*/ 2 w 119"/>
                <a:gd name="T21" fmla="*/ 80 h 120"/>
                <a:gd name="T22" fmla="*/ 18 w 119"/>
                <a:gd name="T23" fmla="*/ 103 h 120"/>
                <a:gd name="T24" fmla="*/ 29 w 119"/>
                <a:gd name="T25" fmla="*/ 98 h 120"/>
                <a:gd name="T26" fmla="*/ 40 w 119"/>
                <a:gd name="T27" fmla="*/ 114 h 120"/>
                <a:gd name="T28" fmla="*/ 70 w 119"/>
                <a:gd name="T29" fmla="*/ 120 h 120"/>
                <a:gd name="T30" fmla="*/ 76 w 119"/>
                <a:gd name="T31" fmla="*/ 104 h 120"/>
                <a:gd name="T32" fmla="*/ 97 w 119"/>
                <a:gd name="T33" fmla="*/ 103 h 120"/>
                <a:gd name="T34" fmla="*/ 117 w 119"/>
                <a:gd name="T35" fmla="*/ 80 h 120"/>
                <a:gd name="T36" fmla="*/ 115 w 119"/>
                <a:gd name="T37" fmla="*/ 71 h 120"/>
                <a:gd name="T38" fmla="*/ 108 w 119"/>
                <a:gd name="T39" fmla="*/ 60 h 120"/>
                <a:gd name="T40" fmla="*/ 115 w 119"/>
                <a:gd name="T41" fmla="*/ 49 h 120"/>
                <a:gd name="T42" fmla="*/ 95 w 119"/>
                <a:gd name="T43" fmla="*/ 52 h 120"/>
                <a:gd name="T44" fmla="*/ 95 w 119"/>
                <a:gd name="T45" fmla="*/ 68 h 120"/>
                <a:gd name="T46" fmla="*/ 104 w 119"/>
                <a:gd name="T47" fmla="*/ 79 h 120"/>
                <a:gd name="T48" fmla="*/ 90 w 119"/>
                <a:gd name="T49" fmla="*/ 85 h 120"/>
                <a:gd name="T50" fmla="*/ 68 w 119"/>
                <a:gd name="T51" fmla="*/ 95 h 120"/>
                <a:gd name="T52" fmla="*/ 64 w 119"/>
                <a:gd name="T53" fmla="*/ 108 h 120"/>
                <a:gd name="T54" fmla="*/ 52 w 119"/>
                <a:gd name="T55" fmla="*/ 100 h 120"/>
                <a:gd name="T56" fmla="*/ 34 w 119"/>
                <a:gd name="T57" fmla="*/ 86 h 120"/>
                <a:gd name="T58" fmla="*/ 21 w 119"/>
                <a:gd name="T59" fmla="*/ 89 h 120"/>
                <a:gd name="T60" fmla="*/ 22 w 119"/>
                <a:gd name="T61" fmla="*/ 75 h 120"/>
                <a:gd name="T62" fmla="*/ 24 w 119"/>
                <a:gd name="T63" fmla="*/ 60 h 120"/>
                <a:gd name="T64" fmla="*/ 22 w 119"/>
                <a:gd name="T65" fmla="*/ 45 h 120"/>
                <a:gd name="T66" fmla="*/ 21 w 119"/>
                <a:gd name="T67" fmla="*/ 31 h 120"/>
                <a:gd name="T68" fmla="*/ 34 w 119"/>
                <a:gd name="T69" fmla="*/ 34 h 120"/>
                <a:gd name="T70" fmla="*/ 52 w 119"/>
                <a:gd name="T71" fmla="*/ 20 h 120"/>
                <a:gd name="T72" fmla="*/ 64 w 119"/>
                <a:gd name="T73" fmla="*/ 12 h 120"/>
                <a:gd name="T74" fmla="*/ 68 w 119"/>
                <a:gd name="T75" fmla="*/ 26 h 120"/>
                <a:gd name="T76" fmla="*/ 90 w 119"/>
                <a:gd name="T77" fmla="*/ 35 h 120"/>
                <a:gd name="T78" fmla="*/ 104 w 119"/>
                <a:gd name="T79" fmla="*/ 41 h 120"/>
                <a:gd name="T80" fmla="*/ 95 w 119"/>
                <a:gd name="T81"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120">
                  <a:moveTo>
                    <a:pt x="118" y="45"/>
                  </a:moveTo>
                  <a:cubicBezTo>
                    <a:pt x="119" y="44"/>
                    <a:pt x="118" y="42"/>
                    <a:pt x="118" y="41"/>
                  </a:cubicBezTo>
                  <a:cubicBezTo>
                    <a:pt x="106" y="20"/>
                    <a:pt x="106" y="20"/>
                    <a:pt x="106" y="20"/>
                  </a:cubicBezTo>
                  <a:cubicBezTo>
                    <a:pt x="104" y="17"/>
                    <a:pt x="100" y="16"/>
                    <a:pt x="98" y="17"/>
                  </a:cubicBezTo>
                  <a:cubicBezTo>
                    <a:pt x="88" y="22"/>
                    <a:pt x="88" y="22"/>
                    <a:pt x="88" y="22"/>
                  </a:cubicBezTo>
                  <a:cubicBezTo>
                    <a:pt x="84" y="19"/>
                    <a:pt x="79" y="17"/>
                    <a:pt x="76" y="16"/>
                  </a:cubicBezTo>
                  <a:cubicBezTo>
                    <a:pt x="76" y="6"/>
                    <a:pt x="76" y="6"/>
                    <a:pt x="76" y="6"/>
                  </a:cubicBezTo>
                  <a:cubicBezTo>
                    <a:pt x="76" y="3"/>
                    <a:pt x="73" y="0"/>
                    <a:pt x="70" y="0"/>
                  </a:cubicBezTo>
                  <a:cubicBezTo>
                    <a:pt x="46" y="0"/>
                    <a:pt x="46" y="0"/>
                    <a:pt x="46" y="0"/>
                  </a:cubicBezTo>
                  <a:cubicBezTo>
                    <a:pt x="42" y="0"/>
                    <a:pt x="40" y="3"/>
                    <a:pt x="40" y="6"/>
                  </a:cubicBezTo>
                  <a:cubicBezTo>
                    <a:pt x="40" y="16"/>
                    <a:pt x="40" y="16"/>
                    <a:pt x="40" y="16"/>
                  </a:cubicBezTo>
                  <a:cubicBezTo>
                    <a:pt x="36" y="17"/>
                    <a:pt x="33" y="20"/>
                    <a:pt x="29" y="22"/>
                  </a:cubicBezTo>
                  <a:cubicBezTo>
                    <a:pt x="22" y="18"/>
                    <a:pt x="22" y="18"/>
                    <a:pt x="22" y="18"/>
                  </a:cubicBezTo>
                  <a:cubicBezTo>
                    <a:pt x="20" y="17"/>
                    <a:pt x="19" y="17"/>
                    <a:pt x="17" y="17"/>
                  </a:cubicBezTo>
                  <a:cubicBezTo>
                    <a:pt x="15" y="17"/>
                    <a:pt x="14" y="18"/>
                    <a:pt x="13" y="20"/>
                  </a:cubicBezTo>
                  <a:cubicBezTo>
                    <a:pt x="2" y="41"/>
                    <a:pt x="2" y="41"/>
                    <a:pt x="2" y="41"/>
                  </a:cubicBezTo>
                  <a:cubicBezTo>
                    <a:pt x="0" y="43"/>
                    <a:pt x="1" y="47"/>
                    <a:pt x="4" y="49"/>
                  </a:cubicBezTo>
                  <a:cubicBezTo>
                    <a:pt x="12" y="53"/>
                    <a:pt x="12" y="53"/>
                    <a:pt x="12" y="53"/>
                  </a:cubicBezTo>
                  <a:cubicBezTo>
                    <a:pt x="12" y="56"/>
                    <a:pt x="12" y="58"/>
                    <a:pt x="12" y="60"/>
                  </a:cubicBezTo>
                  <a:cubicBezTo>
                    <a:pt x="12" y="62"/>
                    <a:pt x="12" y="64"/>
                    <a:pt x="12" y="67"/>
                  </a:cubicBezTo>
                  <a:cubicBezTo>
                    <a:pt x="4" y="71"/>
                    <a:pt x="4" y="71"/>
                    <a:pt x="4" y="71"/>
                  </a:cubicBezTo>
                  <a:cubicBezTo>
                    <a:pt x="1" y="73"/>
                    <a:pt x="0" y="77"/>
                    <a:pt x="2" y="80"/>
                  </a:cubicBezTo>
                  <a:cubicBezTo>
                    <a:pt x="14" y="100"/>
                    <a:pt x="14" y="100"/>
                    <a:pt x="14" y="100"/>
                  </a:cubicBezTo>
                  <a:cubicBezTo>
                    <a:pt x="15" y="102"/>
                    <a:pt x="16" y="103"/>
                    <a:pt x="18" y="103"/>
                  </a:cubicBezTo>
                  <a:cubicBezTo>
                    <a:pt x="19" y="104"/>
                    <a:pt x="21" y="103"/>
                    <a:pt x="22" y="102"/>
                  </a:cubicBezTo>
                  <a:cubicBezTo>
                    <a:pt x="29" y="98"/>
                    <a:pt x="29" y="98"/>
                    <a:pt x="29" y="98"/>
                  </a:cubicBezTo>
                  <a:cubicBezTo>
                    <a:pt x="33" y="101"/>
                    <a:pt x="36" y="103"/>
                    <a:pt x="40" y="104"/>
                  </a:cubicBezTo>
                  <a:cubicBezTo>
                    <a:pt x="40" y="114"/>
                    <a:pt x="40" y="114"/>
                    <a:pt x="40" y="114"/>
                  </a:cubicBezTo>
                  <a:cubicBezTo>
                    <a:pt x="40" y="117"/>
                    <a:pt x="42" y="120"/>
                    <a:pt x="46" y="120"/>
                  </a:cubicBezTo>
                  <a:cubicBezTo>
                    <a:pt x="70" y="120"/>
                    <a:pt x="70" y="120"/>
                    <a:pt x="70" y="120"/>
                  </a:cubicBezTo>
                  <a:cubicBezTo>
                    <a:pt x="73" y="120"/>
                    <a:pt x="76" y="117"/>
                    <a:pt x="76" y="114"/>
                  </a:cubicBezTo>
                  <a:cubicBezTo>
                    <a:pt x="76" y="104"/>
                    <a:pt x="76" y="104"/>
                    <a:pt x="76" y="104"/>
                  </a:cubicBezTo>
                  <a:cubicBezTo>
                    <a:pt x="79" y="103"/>
                    <a:pt x="84" y="101"/>
                    <a:pt x="88" y="98"/>
                  </a:cubicBezTo>
                  <a:cubicBezTo>
                    <a:pt x="97" y="103"/>
                    <a:pt x="97" y="103"/>
                    <a:pt x="97" y="103"/>
                  </a:cubicBezTo>
                  <a:cubicBezTo>
                    <a:pt x="100" y="104"/>
                    <a:pt x="103" y="103"/>
                    <a:pt x="105" y="100"/>
                  </a:cubicBezTo>
                  <a:cubicBezTo>
                    <a:pt x="117" y="80"/>
                    <a:pt x="117" y="80"/>
                    <a:pt x="117" y="80"/>
                  </a:cubicBezTo>
                  <a:cubicBezTo>
                    <a:pt x="118" y="78"/>
                    <a:pt x="118" y="77"/>
                    <a:pt x="118" y="75"/>
                  </a:cubicBezTo>
                  <a:cubicBezTo>
                    <a:pt x="118" y="74"/>
                    <a:pt x="117" y="72"/>
                    <a:pt x="115" y="71"/>
                  </a:cubicBezTo>
                  <a:cubicBezTo>
                    <a:pt x="107" y="67"/>
                    <a:pt x="107" y="67"/>
                    <a:pt x="107" y="67"/>
                  </a:cubicBezTo>
                  <a:cubicBezTo>
                    <a:pt x="107" y="65"/>
                    <a:pt x="108" y="62"/>
                    <a:pt x="108" y="60"/>
                  </a:cubicBezTo>
                  <a:cubicBezTo>
                    <a:pt x="108" y="58"/>
                    <a:pt x="107" y="56"/>
                    <a:pt x="107" y="53"/>
                  </a:cubicBezTo>
                  <a:cubicBezTo>
                    <a:pt x="115" y="49"/>
                    <a:pt x="115" y="49"/>
                    <a:pt x="115" y="49"/>
                  </a:cubicBezTo>
                  <a:cubicBezTo>
                    <a:pt x="117" y="48"/>
                    <a:pt x="118" y="47"/>
                    <a:pt x="118" y="45"/>
                  </a:cubicBezTo>
                  <a:close/>
                  <a:moveTo>
                    <a:pt x="95" y="52"/>
                  </a:moveTo>
                  <a:cubicBezTo>
                    <a:pt x="95" y="55"/>
                    <a:pt x="96" y="57"/>
                    <a:pt x="96" y="60"/>
                  </a:cubicBezTo>
                  <a:cubicBezTo>
                    <a:pt x="96" y="63"/>
                    <a:pt x="95" y="65"/>
                    <a:pt x="95" y="68"/>
                  </a:cubicBezTo>
                  <a:cubicBezTo>
                    <a:pt x="94" y="71"/>
                    <a:pt x="95" y="74"/>
                    <a:pt x="97" y="75"/>
                  </a:cubicBezTo>
                  <a:cubicBezTo>
                    <a:pt x="104" y="79"/>
                    <a:pt x="104" y="79"/>
                    <a:pt x="104" y="79"/>
                  </a:cubicBezTo>
                  <a:cubicBezTo>
                    <a:pt x="98" y="89"/>
                    <a:pt x="98" y="89"/>
                    <a:pt x="98" y="89"/>
                  </a:cubicBezTo>
                  <a:cubicBezTo>
                    <a:pt x="90" y="85"/>
                    <a:pt x="90" y="85"/>
                    <a:pt x="90" y="85"/>
                  </a:cubicBezTo>
                  <a:cubicBezTo>
                    <a:pt x="88" y="84"/>
                    <a:pt x="85" y="84"/>
                    <a:pt x="83" y="86"/>
                  </a:cubicBezTo>
                  <a:cubicBezTo>
                    <a:pt x="80" y="89"/>
                    <a:pt x="74" y="93"/>
                    <a:pt x="68" y="95"/>
                  </a:cubicBezTo>
                  <a:cubicBezTo>
                    <a:pt x="65" y="95"/>
                    <a:pt x="64" y="98"/>
                    <a:pt x="64" y="100"/>
                  </a:cubicBezTo>
                  <a:cubicBezTo>
                    <a:pt x="64" y="108"/>
                    <a:pt x="64" y="108"/>
                    <a:pt x="64" y="108"/>
                  </a:cubicBezTo>
                  <a:cubicBezTo>
                    <a:pt x="52" y="108"/>
                    <a:pt x="52" y="108"/>
                    <a:pt x="52" y="108"/>
                  </a:cubicBezTo>
                  <a:cubicBezTo>
                    <a:pt x="52" y="100"/>
                    <a:pt x="52" y="100"/>
                    <a:pt x="52" y="100"/>
                  </a:cubicBezTo>
                  <a:cubicBezTo>
                    <a:pt x="52" y="98"/>
                    <a:pt x="50" y="95"/>
                    <a:pt x="48" y="95"/>
                  </a:cubicBezTo>
                  <a:cubicBezTo>
                    <a:pt x="43" y="93"/>
                    <a:pt x="38" y="90"/>
                    <a:pt x="34" y="86"/>
                  </a:cubicBezTo>
                  <a:cubicBezTo>
                    <a:pt x="32" y="84"/>
                    <a:pt x="29" y="84"/>
                    <a:pt x="27" y="85"/>
                  </a:cubicBezTo>
                  <a:cubicBezTo>
                    <a:pt x="21" y="89"/>
                    <a:pt x="21" y="89"/>
                    <a:pt x="21" y="89"/>
                  </a:cubicBezTo>
                  <a:cubicBezTo>
                    <a:pt x="15" y="79"/>
                    <a:pt x="15" y="79"/>
                    <a:pt x="15" y="79"/>
                  </a:cubicBezTo>
                  <a:cubicBezTo>
                    <a:pt x="22" y="75"/>
                    <a:pt x="22" y="75"/>
                    <a:pt x="22" y="75"/>
                  </a:cubicBezTo>
                  <a:cubicBezTo>
                    <a:pt x="24" y="74"/>
                    <a:pt x="25" y="71"/>
                    <a:pt x="25" y="68"/>
                  </a:cubicBezTo>
                  <a:cubicBezTo>
                    <a:pt x="24" y="65"/>
                    <a:pt x="24" y="63"/>
                    <a:pt x="24" y="60"/>
                  </a:cubicBezTo>
                  <a:cubicBezTo>
                    <a:pt x="24" y="57"/>
                    <a:pt x="24" y="54"/>
                    <a:pt x="25" y="52"/>
                  </a:cubicBezTo>
                  <a:cubicBezTo>
                    <a:pt x="25" y="49"/>
                    <a:pt x="24" y="47"/>
                    <a:pt x="22" y="45"/>
                  </a:cubicBezTo>
                  <a:cubicBezTo>
                    <a:pt x="15" y="41"/>
                    <a:pt x="15" y="41"/>
                    <a:pt x="15" y="41"/>
                  </a:cubicBezTo>
                  <a:cubicBezTo>
                    <a:pt x="21" y="31"/>
                    <a:pt x="21" y="31"/>
                    <a:pt x="21" y="31"/>
                  </a:cubicBezTo>
                  <a:cubicBezTo>
                    <a:pt x="27" y="35"/>
                    <a:pt x="27" y="35"/>
                    <a:pt x="27" y="35"/>
                  </a:cubicBezTo>
                  <a:cubicBezTo>
                    <a:pt x="29" y="36"/>
                    <a:pt x="32" y="36"/>
                    <a:pt x="34" y="34"/>
                  </a:cubicBezTo>
                  <a:cubicBezTo>
                    <a:pt x="38" y="30"/>
                    <a:pt x="43" y="27"/>
                    <a:pt x="48" y="26"/>
                  </a:cubicBezTo>
                  <a:cubicBezTo>
                    <a:pt x="50" y="25"/>
                    <a:pt x="52" y="23"/>
                    <a:pt x="52" y="20"/>
                  </a:cubicBezTo>
                  <a:cubicBezTo>
                    <a:pt x="52" y="12"/>
                    <a:pt x="52" y="12"/>
                    <a:pt x="52" y="12"/>
                  </a:cubicBezTo>
                  <a:cubicBezTo>
                    <a:pt x="64" y="12"/>
                    <a:pt x="64" y="12"/>
                    <a:pt x="64" y="12"/>
                  </a:cubicBezTo>
                  <a:cubicBezTo>
                    <a:pt x="64" y="20"/>
                    <a:pt x="64" y="20"/>
                    <a:pt x="64" y="20"/>
                  </a:cubicBezTo>
                  <a:cubicBezTo>
                    <a:pt x="64" y="23"/>
                    <a:pt x="65" y="25"/>
                    <a:pt x="68" y="26"/>
                  </a:cubicBezTo>
                  <a:cubicBezTo>
                    <a:pt x="74" y="28"/>
                    <a:pt x="80" y="31"/>
                    <a:pt x="83" y="34"/>
                  </a:cubicBezTo>
                  <a:cubicBezTo>
                    <a:pt x="85" y="36"/>
                    <a:pt x="88" y="36"/>
                    <a:pt x="90" y="35"/>
                  </a:cubicBezTo>
                  <a:cubicBezTo>
                    <a:pt x="98" y="31"/>
                    <a:pt x="98" y="31"/>
                    <a:pt x="98" y="31"/>
                  </a:cubicBezTo>
                  <a:cubicBezTo>
                    <a:pt x="104" y="41"/>
                    <a:pt x="104" y="41"/>
                    <a:pt x="104" y="41"/>
                  </a:cubicBezTo>
                  <a:cubicBezTo>
                    <a:pt x="97" y="45"/>
                    <a:pt x="97" y="45"/>
                    <a:pt x="97" y="45"/>
                  </a:cubicBezTo>
                  <a:cubicBezTo>
                    <a:pt x="95" y="47"/>
                    <a:pt x="94" y="49"/>
                    <a:pt x="95"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4"/>
            <p:cNvSpPr>
              <a:spLocks noEditPoints="1"/>
            </p:cNvSpPr>
            <p:nvPr/>
          </p:nvSpPr>
          <p:spPr bwMode="auto">
            <a:xfrm>
              <a:off x="2734" y="673"/>
              <a:ext cx="296" cy="289"/>
            </a:xfrm>
            <a:custGeom>
              <a:avLst/>
              <a:gdLst>
                <a:gd name="T0" fmla="*/ 184 w 194"/>
                <a:gd name="T1" fmla="*/ 141 h 193"/>
                <a:gd name="T2" fmla="*/ 69 w 194"/>
                <a:gd name="T3" fmla="*/ 26 h 193"/>
                <a:gd name="T4" fmla="*/ 62 w 194"/>
                <a:gd name="T5" fmla="*/ 6 h 193"/>
                <a:gd name="T6" fmla="*/ 58 w 194"/>
                <a:gd name="T7" fmla="*/ 1 h 193"/>
                <a:gd name="T8" fmla="*/ 52 w 194"/>
                <a:gd name="T9" fmla="*/ 2 h 193"/>
                <a:gd name="T10" fmla="*/ 51 w 194"/>
                <a:gd name="T11" fmla="*/ 2 h 193"/>
                <a:gd name="T12" fmla="*/ 3 w 194"/>
                <a:gd name="T13" fmla="*/ 51 h 193"/>
                <a:gd name="T14" fmla="*/ 2 w 194"/>
                <a:gd name="T15" fmla="*/ 52 h 193"/>
                <a:gd name="T16" fmla="*/ 1 w 194"/>
                <a:gd name="T17" fmla="*/ 58 h 193"/>
                <a:gd name="T18" fmla="*/ 6 w 194"/>
                <a:gd name="T19" fmla="*/ 62 h 193"/>
                <a:gd name="T20" fmla="*/ 26 w 194"/>
                <a:gd name="T21" fmla="*/ 69 h 193"/>
                <a:gd name="T22" fmla="*/ 141 w 194"/>
                <a:gd name="T23" fmla="*/ 184 h 193"/>
                <a:gd name="T24" fmla="*/ 160 w 194"/>
                <a:gd name="T25" fmla="*/ 193 h 193"/>
                <a:gd name="T26" fmla="*/ 161 w 194"/>
                <a:gd name="T27" fmla="*/ 193 h 193"/>
                <a:gd name="T28" fmla="*/ 181 w 194"/>
                <a:gd name="T29" fmla="*/ 184 h 193"/>
                <a:gd name="T30" fmla="*/ 184 w 194"/>
                <a:gd name="T31" fmla="*/ 181 h 193"/>
                <a:gd name="T32" fmla="*/ 193 w 194"/>
                <a:gd name="T33" fmla="*/ 160 h 193"/>
                <a:gd name="T34" fmla="*/ 184 w 194"/>
                <a:gd name="T35" fmla="*/ 141 h 193"/>
                <a:gd name="T36" fmla="*/ 35 w 194"/>
                <a:gd name="T37" fmla="*/ 60 h 193"/>
                <a:gd name="T38" fmla="*/ 19 w 194"/>
                <a:gd name="T39" fmla="*/ 52 h 193"/>
                <a:gd name="T40" fmla="*/ 52 w 194"/>
                <a:gd name="T41" fmla="*/ 19 h 193"/>
                <a:gd name="T42" fmla="*/ 60 w 194"/>
                <a:gd name="T43" fmla="*/ 34 h 193"/>
                <a:gd name="T44" fmla="*/ 88 w 194"/>
                <a:gd name="T45" fmla="*/ 62 h 193"/>
                <a:gd name="T46" fmla="*/ 37 w 194"/>
                <a:gd name="T47" fmla="*/ 62 h 193"/>
                <a:gd name="T48" fmla="*/ 35 w 194"/>
                <a:gd name="T49" fmla="*/ 60 h 193"/>
                <a:gd name="T50" fmla="*/ 176 w 194"/>
                <a:gd name="T51" fmla="*/ 172 h 193"/>
                <a:gd name="T52" fmla="*/ 172 w 194"/>
                <a:gd name="T53" fmla="*/ 175 h 193"/>
                <a:gd name="T54" fmla="*/ 161 w 194"/>
                <a:gd name="T55" fmla="*/ 181 h 193"/>
                <a:gd name="T56" fmla="*/ 150 w 194"/>
                <a:gd name="T57" fmla="*/ 176 h 193"/>
                <a:gd name="T58" fmla="*/ 150 w 194"/>
                <a:gd name="T59" fmla="*/ 175 h 193"/>
                <a:gd name="T60" fmla="*/ 143 w 194"/>
                <a:gd name="T61" fmla="*/ 169 h 193"/>
                <a:gd name="T62" fmla="*/ 153 w 194"/>
                <a:gd name="T63" fmla="*/ 159 h 193"/>
                <a:gd name="T64" fmla="*/ 153 w 194"/>
                <a:gd name="T65" fmla="*/ 151 h 193"/>
                <a:gd name="T66" fmla="*/ 144 w 194"/>
                <a:gd name="T67" fmla="*/ 151 h 193"/>
                <a:gd name="T68" fmla="*/ 135 w 194"/>
                <a:gd name="T69" fmla="*/ 160 h 193"/>
                <a:gd name="T70" fmla="*/ 121 w 194"/>
                <a:gd name="T71" fmla="*/ 147 h 193"/>
                <a:gd name="T72" fmla="*/ 131 w 194"/>
                <a:gd name="T73" fmla="*/ 138 h 193"/>
                <a:gd name="T74" fmla="*/ 131 w 194"/>
                <a:gd name="T75" fmla="*/ 129 h 193"/>
                <a:gd name="T76" fmla="*/ 122 w 194"/>
                <a:gd name="T77" fmla="*/ 129 h 193"/>
                <a:gd name="T78" fmla="*/ 113 w 194"/>
                <a:gd name="T79" fmla="*/ 138 h 193"/>
                <a:gd name="T80" fmla="*/ 100 w 194"/>
                <a:gd name="T81" fmla="*/ 126 h 193"/>
                <a:gd name="T82" fmla="*/ 110 w 194"/>
                <a:gd name="T83" fmla="*/ 116 h 193"/>
                <a:gd name="T84" fmla="*/ 110 w 194"/>
                <a:gd name="T85" fmla="*/ 107 h 193"/>
                <a:gd name="T86" fmla="*/ 101 w 194"/>
                <a:gd name="T87" fmla="*/ 107 h 193"/>
                <a:gd name="T88" fmla="*/ 91 w 194"/>
                <a:gd name="T89" fmla="*/ 117 h 193"/>
                <a:gd name="T90" fmla="*/ 79 w 194"/>
                <a:gd name="T91" fmla="*/ 104 h 193"/>
                <a:gd name="T92" fmla="*/ 88 w 194"/>
                <a:gd name="T93" fmla="*/ 95 h 193"/>
                <a:gd name="T94" fmla="*/ 88 w 194"/>
                <a:gd name="T95" fmla="*/ 86 h 193"/>
                <a:gd name="T96" fmla="*/ 80 w 194"/>
                <a:gd name="T97" fmla="*/ 86 h 193"/>
                <a:gd name="T98" fmla="*/ 70 w 194"/>
                <a:gd name="T99" fmla="*/ 96 h 193"/>
                <a:gd name="T100" fmla="*/ 49 w 194"/>
                <a:gd name="T101" fmla="*/ 74 h 193"/>
                <a:gd name="T102" fmla="*/ 100 w 194"/>
                <a:gd name="T103" fmla="*/ 74 h 193"/>
                <a:gd name="T104" fmla="*/ 176 w 194"/>
                <a:gd name="T105" fmla="*/ 150 h 193"/>
                <a:gd name="T106" fmla="*/ 176 w 194"/>
                <a:gd name="T107" fmla="*/ 150 h 193"/>
                <a:gd name="T108" fmla="*/ 181 w 194"/>
                <a:gd name="T109" fmla="*/ 160 h 193"/>
                <a:gd name="T110" fmla="*/ 176 w 194"/>
                <a:gd name="T111" fmla="*/ 17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93">
                  <a:moveTo>
                    <a:pt x="184" y="141"/>
                  </a:moveTo>
                  <a:cubicBezTo>
                    <a:pt x="69" y="26"/>
                    <a:pt x="69" y="26"/>
                    <a:pt x="69" y="26"/>
                  </a:cubicBezTo>
                  <a:cubicBezTo>
                    <a:pt x="65" y="22"/>
                    <a:pt x="63" y="11"/>
                    <a:pt x="62" y="6"/>
                  </a:cubicBezTo>
                  <a:cubicBezTo>
                    <a:pt x="62" y="4"/>
                    <a:pt x="60" y="1"/>
                    <a:pt x="58" y="1"/>
                  </a:cubicBezTo>
                  <a:cubicBezTo>
                    <a:pt x="56" y="0"/>
                    <a:pt x="53" y="0"/>
                    <a:pt x="52" y="2"/>
                  </a:cubicBezTo>
                  <a:cubicBezTo>
                    <a:pt x="51" y="2"/>
                    <a:pt x="51" y="2"/>
                    <a:pt x="51" y="2"/>
                  </a:cubicBezTo>
                  <a:cubicBezTo>
                    <a:pt x="3" y="51"/>
                    <a:pt x="3" y="51"/>
                    <a:pt x="3" y="51"/>
                  </a:cubicBezTo>
                  <a:cubicBezTo>
                    <a:pt x="2" y="52"/>
                    <a:pt x="2" y="52"/>
                    <a:pt x="2" y="52"/>
                  </a:cubicBezTo>
                  <a:cubicBezTo>
                    <a:pt x="1" y="53"/>
                    <a:pt x="0" y="56"/>
                    <a:pt x="1" y="58"/>
                  </a:cubicBezTo>
                  <a:cubicBezTo>
                    <a:pt x="2" y="60"/>
                    <a:pt x="4" y="62"/>
                    <a:pt x="6" y="62"/>
                  </a:cubicBezTo>
                  <a:cubicBezTo>
                    <a:pt x="11" y="63"/>
                    <a:pt x="22" y="65"/>
                    <a:pt x="26" y="69"/>
                  </a:cubicBezTo>
                  <a:cubicBezTo>
                    <a:pt x="141" y="184"/>
                    <a:pt x="141" y="184"/>
                    <a:pt x="141" y="184"/>
                  </a:cubicBezTo>
                  <a:cubicBezTo>
                    <a:pt x="142" y="186"/>
                    <a:pt x="150" y="193"/>
                    <a:pt x="160" y="193"/>
                  </a:cubicBezTo>
                  <a:cubicBezTo>
                    <a:pt x="161" y="193"/>
                    <a:pt x="161" y="193"/>
                    <a:pt x="161" y="193"/>
                  </a:cubicBezTo>
                  <a:cubicBezTo>
                    <a:pt x="168" y="193"/>
                    <a:pt x="175" y="190"/>
                    <a:pt x="181" y="184"/>
                  </a:cubicBezTo>
                  <a:cubicBezTo>
                    <a:pt x="184" y="181"/>
                    <a:pt x="184" y="181"/>
                    <a:pt x="184" y="181"/>
                  </a:cubicBezTo>
                  <a:cubicBezTo>
                    <a:pt x="191" y="174"/>
                    <a:pt x="194" y="167"/>
                    <a:pt x="193" y="160"/>
                  </a:cubicBezTo>
                  <a:cubicBezTo>
                    <a:pt x="193" y="149"/>
                    <a:pt x="186" y="142"/>
                    <a:pt x="184" y="141"/>
                  </a:cubicBezTo>
                  <a:close/>
                  <a:moveTo>
                    <a:pt x="35" y="60"/>
                  </a:moveTo>
                  <a:cubicBezTo>
                    <a:pt x="31" y="56"/>
                    <a:pt x="25" y="54"/>
                    <a:pt x="19" y="52"/>
                  </a:cubicBezTo>
                  <a:cubicBezTo>
                    <a:pt x="52" y="19"/>
                    <a:pt x="52" y="19"/>
                    <a:pt x="52" y="19"/>
                  </a:cubicBezTo>
                  <a:cubicBezTo>
                    <a:pt x="54" y="24"/>
                    <a:pt x="56" y="30"/>
                    <a:pt x="60" y="34"/>
                  </a:cubicBezTo>
                  <a:cubicBezTo>
                    <a:pt x="88" y="62"/>
                    <a:pt x="88" y="62"/>
                    <a:pt x="88" y="62"/>
                  </a:cubicBezTo>
                  <a:cubicBezTo>
                    <a:pt x="37" y="62"/>
                    <a:pt x="37" y="62"/>
                    <a:pt x="37" y="62"/>
                  </a:cubicBezTo>
                  <a:lnTo>
                    <a:pt x="35" y="60"/>
                  </a:lnTo>
                  <a:close/>
                  <a:moveTo>
                    <a:pt x="176" y="172"/>
                  </a:moveTo>
                  <a:cubicBezTo>
                    <a:pt x="172" y="175"/>
                    <a:pt x="172" y="175"/>
                    <a:pt x="172" y="175"/>
                  </a:cubicBezTo>
                  <a:cubicBezTo>
                    <a:pt x="168" y="179"/>
                    <a:pt x="164" y="181"/>
                    <a:pt x="161" y="181"/>
                  </a:cubicBezTo>
                  <a:cubicBezTo>
                    <a:pt x="155" y="181"/>
                    <a:pt x="150" y="176"/>
                    <a:pt x="150" y="176"/>
                  </a:cubicBezTo>
                  <a:cubicBezTo>
                    <a:pt x="150" y="176"/>
                    <a:pt x="150" y="175"/>
                    <a:pt x="150" y="175"/>
                  </a:cubicBezTo>
                  <a:cubicBezTo>
                    <a:pt x="143" y="169"/>
                    <a:pt x="143" y="169"/>
                    <a:pt x="143" y="169"/>
                  </a:cubicBezTo>
                  <a:cubicBezTo>
                    <a:pt x="153" y="159"/>
                    <a:pt x="153" y="159"/>
                    <a:pt x="153" y="159"/>
                  </a:cubicBezTo>
                  <a:cubicBezTo>
                    <a:pt x="155" y="157"/>
                    <a:pt x="155" y="153"/>
                    <a:pt x="153" y="151"/>
                  </a:cubicBezTo>
                  <a:cubicBezTo>
                    <a:pt x="150" y="148"/>
                    <a:pt x="146" y="148"/>
                    <a:pt x="144" y="151"/>
                  </a:cubicBezTo>
                  <a:cubicBezTo>
                    <a:pt x="135" y="160"/>
                    <a:pt x="135" y="160"/>
                    <a:pt x="135" y="160"/>
                  </a:cubicBezTo>
                  <a:cubicBezTo>
                    <a:pt x="121" y="147"/>
                    <a:pt x="121" y="147"/>
                    <a:pt x="121" y="147"/>
                  </a:cubicBezTo>
                  <a:cubicBezTo>
                    <a:pt x="131" y="138"/>
                    <a:pt x="131" y="138"/>
                    <a:pt x="131" y="138"/>
                  </a:cubicBezTo>
                  <a:cubicBezTo>
                    <a:pt x="133" y="135"/>
                    <a:pt x="133" y="131"/>
                    <a:pt x="131" y="129"/>
                  </a:cubicBezTo>
                  <a:cubicBezTo>
                    <a:pt x="128" y="126"/>
                    <a:pt x="125" y="126"/>
                    <a:pt x="122" y="129"/>
                  </a:cubicBezTo>
                  <a:cubicBezTo>
                    <a:pt x="113" y="138"/>
                    <a:pt x="113" y="138"/>
                    <a:pt x="113" y="138"/>
                  </a:cubicBezTo>
                  <a:cubicBezTo>
                    <a:pt x="100" y="126"/>
                    <a:pt x="100" y="126"/>
                    <a:pt x="100" y="126"/>
                  </a:cubicBezTo>
                  <a:cubicBezTo>
                    <a:pt x="110" y="116"/>
                    <a:pt x="110" y="116"/>
                    <a:pt x="110" y="116"/>
                  </a:cubicBezTo>
                  <a:cubicBezTo>
                    <a:pt x="112" y="114"/>
                    <a:pt x="112" y="110"/>
                    <a:pt x="110" y="107"/>
                  </a:cubicBezTo>
                  <a:cubicBezTo>
                    <a:pt x="107" y="105"/>
                    <a:pt x="103" y="105"/>
                    <a:pt x="101" y="107"/>
                  </a:cubicBezTo>
                  <a:cubicBezTo>
                    <a:pt x="91" y="117"/>
                    <a:pt x="91" y="117"/>
                    <a:pt x="91" y="117"/>
                  </a:cubicBezTo>
                  <a:cubicBezTo>
                    <a:pt x="79" y="104"/>
                    <a:pt x="79" y="104"/>
                    <a:pt x="79" y="104"/>
                  </a:cubicBezTo>
                  <a:cubicBezTo>
                    <a:pt x="88" y="95"/>
                    <a:pt x="88" y="95"/>
                    <a:pt x="88" y="95"/>
                  </a:cubicBezTo>
                  <a:cubicBezTo>
                    <a:pt x="91" y="93"/>
                    <a:pt x="91" y="89"/>
                    <a:pt x="88" y="86"/>
                  </a:cubicBezTo>
                  <a:cubicBezTo>
                    <a:pt x="86" y="84"/>
                    <a:pt x="82" y="84"/>
                    <a:pt x="80" y="86"/>
                  </a:cubicBezTo>
                  <a:cubicBezTo>
                    <a:pt x="70" y="96"/>
                    <a:pt x="70" y="96"/>
                    <a:pt x="70" y="96"/>
                  </a:cubicBezTo>
                  <a:cubicBezTo>
                    <a:pt x="49" y="74"/>
                    <a:pt x="49" y="74"/>
                    <a:pt x="49" y="74"/>
                  </a:cubicBezTo>
                  <a:cubicBezTo>
                    <a:pt x="100" y="74"/>
                    <a:pt x="100" y="74"/>
                    <a:pt x="100" y="74"/>
                  </a:cubicBezTo>
                  <a:cubicBezTo>
                    <a:pt x="176" y="150"/>
                    <a:pt x="176" y="150"/>
                    <a:pt x="176" y="150"/>
                  </a:cubicBezTo>
                  <a:cubicBezTo>
                    <a:pt x="176" y="150"/>
                    <a:pt x="176" y="150"/>
                    <a:pt x="176" y="150"/>
                  </a:cubicBezTo>
                  <a:cubicBezTo>
                    <a:pt x="176" y="150"/>
                    <a:pt x="181" y="155"/>
                    <a:pt x="181" y="160"/>
                  </a:cubicBezTo>
                  <a:cubicBezTo>
                    <a:pt x="181" y="164"/>
                    <a:pt x="179" y="168"/>
                    <a:pt x="176"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5"/>
            <p:cNvSpPr>
              <a:spLocks/>
            </p:cNvSpPr>
            <p:nvPr/>
          </p:nvSpPr>
          <p:spPr bwMode="auto">
            <a:xfrm>
              <a:off x="2585" y="806"/>
              <a:ext cx="185" cy="263"/>
            </a:xfrm>
            <a:custGeom>
              <a:avLst/>
              <a:gdLst>
                <a:gd name="T0" fmla="*/ 117 w 121"/>
                <a:gd name="T1" fmla="*/ 57 h 176"/>
                <a:gd name="T2" fmla="*/ 104 w 121"/>
                <a:gd name="T3" fmla="*/ 51 h 176"/>
                <a:gd name="T4" fmla="*/ 109 w 121"/>
                <a:gd name="T5" fmla="*/ 11 h 176"/>
                <a:gd name="T6" fmla="*/ 114 w 121"/>
                <a:gd name="T7" fmla="*/ 6 h 176"/>
                <a:gd name="T8" fmla="*/ 108 w 121"/>
                <a:gd name="T9" fmla="*/ 0 h 176"/>
                <a:gd name="T10" fmla="*/ 43 w 121"/>
                <a:gd name="T11" fmla="*/ 0 h 176"/>
                <a:gd name="T12" fmla="*/ 37 w 121"/>
                <a:gd name="T13" fmla="*/ 6 h 176"/>
                <a:gd name="T14" fmla="*/ 38 w 121"/>
                <a:gd name="T15" fmla="*/ 7 h 176"/>
                <a:gd name="T16" fmla="*/ 38 w 121"/>
                <a:gd name="T17" fmla="*/ 7 h 176"/>
                <a:gd name="T18" fmla="*/ 39 w 121"/>
                <a:gd name="T19" fmla="*/ 9 h 176"/>
                <a:gd name="T20" fmla="*/ 39 w 121"/>
                <a:gd name="T21" fmla="*/ 9 h 176"/>
                <a:gd name="T22" fmla="*/ 40 w 121"/>
                <a:gd name="T23" fmla="*/ 10 h 176"/>
                <a:gd name="T24" fmla="*/ 40 w 121"/>
                <a:gd name="T25" fmla="*/ 10 h 176"/>
                <a:gd name="T26" fmla="*/ 41 w 121"/>
                <a:gd name="T27" fmla="*/ 11 h 176"/>
                <a:gd name="T28" fmla="*/ 41 w 121"/>
                <a:gd name="T29" fmla="*/ 11 h 176"/>
                <a:gd name="T30" fmla="*/ 45 w 121"/>
                <a:gd name="T31" fmla="*/ 49 h 176"/>
                <a:gd name="T32" fmla="*/ 0 w 121"/>
                <a:gd name="T33" fmla="*/ 114 h 176"/>
                <a:gd name="T34" fmla="*/ 55 w 121"/>
                <a:gd name="T35" fmla="*/ 176 h 176"/>
                <a:gd name="T36" fmla="*/ 56 w 121"/>
                <a:gd name="T37" fmla="*/ 176 h 176"/>
                <a:gd name="T38" fmla="*/ 92 w 121"/>
                <a:gd name="T39" fmla="*/ 176 h 176"/>
                <a:gd name="T40" fmla="*/ 98 w 121"/>
                <a:gd name="T41" fmla="*/ 170 h 176"/>
                <a:gd name="T42" fmla="*/ 92 w 121"/>
                <a:gd name="T43" fmla="*/ 165 h 176"/>
                <a:gd name="T44" fmla="*/ 56 w 121"/>
                <a:gd name="T45" fmla="*/ 165 h 176"/>
                <a:gd name="T46" fmla="*/ 12 w 121"/>
                <a:gd name="T47" fmla="*/ 120 h 176"/>
                <a:gd name="T48" fmla="*/ 79 w 121"/>
                <a:gd name="T49" fmla="*/ 120 h 176"/>
                <a:gd name="T50" fmla="*/ 85 w 121"/>
                <a:gd name="T51" fmla="*/ 114 h 176"/>
                <a:gd name="T52" fmla="*/ 79 w 121"/>
                <a:gd name="T53" fmla="*/ 108 h 176"/>
                <a:gd name="T54" fmla="*/ 12 w 121"/>
                <a:gd name="T55" fmla="*/ 108 h 176"/>
                <a:gd name="T56" fmla="*/ 52 w 121"/>
                <a:gd name="T57" fmla="*/ 60 h 176"/>
                <a:gd name="T58" fmla="*/ 57 w 121"/>
                <a:gd name="T59" fmla="*/ 54 h 176"/>
                <a:gd name="T60" fmla="*/ 53 w 121"/>
                <a:gd name="T61" fmla="*/ 11 h 176"/>
                <a:gd name="T62" fmla="*/ 96 w 121"/>
                <a:gd name="T63" fmla="*/ 11 h 176"/>
                <a:gd name="T64" fmla="*/ 92 w 121"/>
                <a:gd name="T65" fmla="*/ 54 h 176"/>
                <a:gd name="T66" fmla="*/ 92 w 121"/>
                <a:gd name="T67" fmla="*/ 54 h 176"/>
                <a:gd name="T68" fmla="*/ 92 w 121"/>
                <a:gd name="T69" fmla="*/ 55 h 176"/>
                <a:gd name="T70" fmla="*/ 96 w 121"/>
                <a:gd name="T71" fmla="*/ 60 h 176"/>
                <a:gd name="T72" fmla="*/ 96 w 121"/>
                <a:gd name="T73" fmla="*/ 61 h 176"/>
                <a:gd name="T74" fmla="*/ 111 w 121"/>
                <a:gd name="T75" fmla="*/ 67 h 176"/>
                <a:gd name="T76" fmla="*/ 114 w 121"/>
                <a:gd name="T77" fmla="*/ 68 h 176"/>
                <a:gd name="T78" fmla="*/ 119 w 121"/>
                <a:gd name="T79" fmla="*/ 66 h 176"/>
                <a:gd name="T80" fmla="*/ 117 w 121"/>
                <a:gd name="T81"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76">
                  <a:moveTo>
                    <a:pt x="117" y="57"/>
                  </a:moveTo>
                  <a:cubicBezTo>
                    <a:pt x="113" y="54"/>
                    <a:pt x="108" y="52"/>
                    <a:pt x="104" y="51"/>
                  </a:cubicBezTo>
                  <a:cubicBezTo>
                    <a:pt x="104" y="34"/>
                    <a:pt x="106" y="16"/>
                    <a:pt x="109" y="11"/>
                  </a:cubicBezTo>
                  <a:cubicBezTo>
                    <a:pt x="112" y="11"/>
                    <a:pt x="114" y="8"/>
                    <a:pt x="114" y="6"/>
                  </a:cubicBezTo>
                  <a:cubicBezTo>
                    <a:pt x="114" y="2"/>
                    <a:pt x="111" y="0"/>
                    <a:pt x="108" y="0"/>
                  </a:cubicBezTo>
                  <a:cubicBezTo>
                    <a:pt x="43" y="0"/>
                    <a:pt x="43" y="0"/>
                    <a:pt x="43" y="0"/>
                  </a:cubicBezTo>
                  <a:cubicBezTo>
                    <a:pt x="40" y="0"/>
                    <a:pt x="37" y="2"/>
                    <a:pt x="37" y="6"/>
                  </a:cubicBezTo>
                  <a:cubicBezTo>
                    <a:pt x="37" y="6"/>
                    <a:pt x="38" y="7"/>
                    <a:pt x="38" y="7"/>
                  </a:cubicBezTo>
                  <a:cubicBezTo>
                    <a:pt x="38" y="7"/>
                    <a:pt x="38" y="7"/>
                    <a:pt x="38" y="7"/>
                  </a:cubicBezTo>
                  <a:cubicBezTo>
                    <a:pt x="38" y="8"/>
                    <a:pt x="38" y="8"/>
                    <a:pt x="39" y="9"/>
                  </a:cubicBezTo>
                  <a:cubicBezTo>
                    <a:pt x="39" y="9"/>
                    <a:pt x="39" y="9"/>
                    <a:pt x="39" y="9"/>
                  </a:cubicBezTo>
                  <a:cubicBezTo>
                    <a:pt x="39" y="9"/>
                    <a:pt x="39" y="10"/>
                    <a:pt x="40" y="10"/>
                  </a:cubicBezTo>
                  <a:cubicBezTo>
                    <a:pt x="40" y="10"/>
                    <a:pt x="40" y="10"/>
                    <a:pt x="40" y="10"/>
                  </a:cubicBezTo>
                  <a:cubicBezTo>
                    <a:pt x="40" y="10"/>
                    <a:pt x="41" y="11"/>
                    <a:pt x="41" y="11"/>
                  </a:cubicBezTo>
                  <a:cubicBezTo>
                    <a:pt x="41" y="11"/>
                    <a:pt x="41" y="11"/>
                    <a:pt x="41" y="11"/>
                  </a:cubicBezTo>
                  <a:cubicBezTo>
                    <a:pt x="43" y="16"/>
                    <a:pt x="45" y="33"/>
                    <a:pt x="45" y="49"/>
                  </a:cubicBezTo>
                  <a:cubicBezTo>
                    <a:pt x="32" y="53"/>
                    <a:pt x="0" y="67"/>
                    <a:pt x="0" y="114"/>
                  </a:cubicBezTo>
                  <a:cubicBezTo>
                    <a:pt x="0" y="172"/>
                    <a:pt x="55" y="176"/>
                    <a:pt x="55" y="176"/>
                  </a:cubicBezTo>
                  <a:cubicBezTo>
                    <a:pt x="55" y="176"/>
                    <a:pt x="55" y="176"/>
                    <a:pt x="56" y="176"/>
                  </a:cubicBezTo>
                  <a:cubicBezTo>
                    <a:pt x="92" y="176"/>
                    <a:pt x="92" y="176"/>
                    <a:pt x="92" y="176"/>
                  </a:cubicBezTo>
                  <a:cubicBezTo>
                    <a:pt x="95" y="176"/>
                    <a:pt x="98" y="174"/>
                    <a:pt x="98" y="170"/>
                  </a:cubicBezTo>
                  <a:cubicBezTo>
                    <a:pt x="98" y="167"/>
                    <a:pt x="95" y="165"/>
                    <a:pt x="92" y="165"/>
                  </a:cubicBezTo>
                  <a:cubicBezTo>
                    <a:pt x="56" y="165"/>
                    <a:pt x="56" y="165"/>
                    <a:pt x="56" y="165"/>
                  </a:cubicBezTo>
                  <a:cubicBezTo>
                    <a:pt x="52" y="164"/>
                    <a:pt x="15" y="160"/>
                    <a:pt x="12" y="120"/>
                  </a:cubicBezTo>
                  <a:cubicBezTo>
                    <a:pt x="79" y="120"/>
                    <a:pt x="79" y="120"/>
                    <a:pt x="79" y="120"/>
                  </a:cubicBezTo>
                  <a:cubicBezTo>
                    <a:pt x="82" y="120"/>
                    <a:pt x="85" y="117"/>
                    <a:pt x="85" y="114"/>
                  </a:cubicBezTo>
                  <a:cubicBezTo>
                    <a:pt x="85" y="111"/>
                    <a:pt x="82" y="108"/>
                    <a:pt x="79" y="108"/>
                  </a:cubicBezTo>
                  <a:cubicBezTo>
                    <a:pt x="12" y="108"/>
                    <a:pt x="12" y="108"/>
                    <a:pt x="12" y="108"/>
                  </a:cubicBezTo>
                  <a:cubicBezTo>
                    <a:pt x="15" y="66"/>
                    <a:pt x="50" y="60"/>
                    <a:pt x="52" y="60"/>
                  </a:cubicBezTo>
                  <a:cubicBezTo>
                    <a:pt x="55" y="59"/>
                    <a:pt x="57" y="57"/>
                    <a:pt x="57" y="54"/>
                  </a:cubicBezTo>
                  <a:cubicBezTo>
                    <a:pt x="57" y="42"/>
                    <a:pt x="57" y="23"/>
                    <a:pt x="53" y="11"/>
                  </a:cubicBezTo>
                  <a:cubicBezTo>
                    <a:pt x="96" y="11"/>
                    <a:pt x="96" y="11"/>
                    <a:pt x="96" y="11"/>
                  </a:cubicBezTo>
                  <a:cubicBezTo>
                    <a:pt x="94" y="19"/>
                    <a:pt x="92" y="32"/>
                    <a:pt x="92" y="54"/>
                  </a:cubicBezTo>
                  <a:cubicBezTo>
                    <a:pt x="92" y="54"/>
                    <a:pt x="92" y="54"/>
                    <a:pt x="92" y="54"/>
                  </a:cubicBezTo>
                  <a:cubicBezTo>
                    <a:pt x="92" y="54"/>
                    <a:pt x="92" y="54"/>
                    <a:pt x="92" y="55"/>
                  </a:cubicBezTo>
                  <a:cubicBezTo>
                    <a:pt x="92" y="57"/>
                    <a:pt x="94" y="59"/>
                    <a:pt x="96" y="60"/>
                  </a:cubicBezTo>
                  <a:cubicBezTo>
                    <a:pt x="96" y="60"/>
                    <a:pt x="96" y="60"/>
                    <a:pt x="96" y="61"/>
                  </a:cubicBezTo>
                  <a:cubicBezTo>
                    <a:pt x="99" y="61"/>
                    <a:pt x="106" y="64"/>
                    <a:pt x="111" y="67"/>
                  </a:cubicBezTo>
                  <a:cubicBezTo>
                    <a:pt x="112" y="68"/>
                    <a:pt x="113" y="68"/>
                    <a:pt x="114" y="68"/>
                  </a:cubicBezTo>
                  <a:cubicBezTo>
                    <a:pt x="116" y="68"/>
                    <a:pt x="118" y="67"/>
                    <a:pt x="119" y="66"/>
                  </a:cubicBezTo>
                  <a:cubicBezTo>
                    <a:pt x="121" y="63"/>
                    <a:pt x="120" y="59"/>
                    <a:pt x="117"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7" name="Group 36"/>
          <p:cNvGrpSpPr>
            <a:grpSpLocks noChangeAspect="1"/>
          </p:cNvGrpSpPr>
          <p:nvPr/>
        </p:nvGrpSpPr>
        <p:grpSpPr bwMode="auto">
          <a:xfrm>
            <a:off x="515778" y="3977551"/>
            <a:ext cx="457200" cy="509181"/>
            <a:chOff x="4680" y="658"/>
            <a:chExt cx="387" cy="431"/>
          </a:xfrm>
          <a:solidFill>
            <a:schemeClr val="tx2"/>
          </a:solidFill>
        </p:grpSpPr>
        <p:sp>
          <p:nvSpPr>
            <p:cNvPr id="98" name="Freeform 37"/>
            <p:cNvSpPr>
              <a:spLocks noEditPoints="1"/>
            </p:cNvSpPr>
            <p:nvPr/>
          </p:nvSpPr>
          <p:spPr bwMode="auto">
            <a:xfrm>
              <a:off x="4772" y="747"/>
              <a:ext cx="203" cy="253"/>
            </a:xfrm>
            <a:custGeom>
              <a:avLst/>
              <a:gdLst>
                <a:gd name="T0" fmla="*/ 107 w 132"/>
                <a:gd name="T1" fmla="*/ 170 h 170"/>
                <a:gd name="T2" fmla="*/ 95 w 132"/>
                <a:gd name="T3" fmla="*/ 159 h 170"/>
                <a:gd name="T4" fmla="*/ 66 w 132"/>
                <a:gd name="T5" fmla="*/ 120 h 170"/>
                <a:gd name="T6" fmla="*/ 37 w 132"/>
                <a:gd name="T7" fmla="*/ 158 h 170"/>
                <a:gd name="T8" fmla="*/ 25 w 132"/>
                <a:gd name="T9" fmla="*/ 170 h 170"/>
                <a:gd name="T10" fmla="*/ 12 w 132"/>
                <a:gd name="T11" fmla="*/ 160 h 170"/>
                <a:gd name="T12" fmla="*/ 10 w 132"/>
                <a:gd name="T13" fmla="*/ 136 h 170"/>
                <a:gd name="T14" fmla="*/ 17 w 132"/>
                <a:gd name="T15" fmla="*/ 98 h 170"/>
                <a:gd name="T16" fmla="*/ 0 w 132"/>
                <a:gd name="T17" fmla="*/ 46 h 170"/>
                <a:gd name="T18" fmla="*/ 39 w 132"/>
                <a:gd name="T19" fmla="*/ 0 h 170"/>
                <a:gd name="T20" fmla="*/ 66 w 132"/>
                <a:gd name="T21" fmla="*/ 12 h 170"/>
                <a:gd name="T22" fmla="*/ 94 w 132"/>
                <a:gd name="T23" fmla="*/ 0 h 170"/>
                <a:gd name="T24" fmla="*/ 132 w 132"/>
                <a:gd name="T25" fmla="*/ 46 h 170"/>
                <a:gd name="T26" fmla="*/ 115 w 132"/>
                <a:gd name="T27" fmla="*/ 98 h 170"/>
                <a:gd name="T28" fmla="*/ 122 w 132"/>
                <a:gd name="T29" fmla="*/ 136 h 170"/>
                <a:gd name="T30" fmla="*/ 120 w 132"/>
                <a:gd name="T31" fmla="*/ 160 h 170"/>
                <a:gd name="T32" fmla="*/ 107 w 132"/>
                <a:gd name="T33" fmla="*/ 170 h 170"/>
                <a:gd name="T34" fmla="*/ 66 w 132"/>
                <a:gd name="T35" fmla="*/ 108 h 170"/>
                <a:gd name="T36" fmla="*/ 107 w 132"/>
                <a:gd name="T37" fmla="*/ 157 h 170"/>
                <a:gd name="T38" fmla="*/ 108 w 132"/>
                <a:gd name="T39" fmla="*/ 157 h 170"/>
                <a:gd name="T40" fmla="*/ 110 w 132"/>
                <a:gd name="T41" fmla="*/ 136 h 170"/>
                <a:gd name="T42" fmla="*/ 103 w 132"/>
                <a:gd name="T43" fmla="*/ 99 h 170"/>
                <a:gd name="T44" fmla="*/ 104 w 132"/>
                <a:gd name="T45" fmla="*/ 92 h 170"/>
                <a:gd name="T46" fmla="*/ 120 w 132"/>
                <a:gd name="T47" fmla="*/ 46 h 170"/>
                <a:gd name="T48" fmla="*/ 94 w 132"/>
                <a:gd name="T49" fmla="*/ 12 h 170"/>
                <a:gd name="T50" fmla="*/ 71 w 132"/>
                <a:gd name="T51" fmla="*/ 25 h 170"/>
                <a:gd name="T52" fmla="*/ 66 w 132"/>
                <a:gd name="T53" fmla="*/ 27 h 170"/>
                <a:gd name="T54" fmla="*/ 61 w 132"/>
                <a:gd name="T55" fmla="*/ 25 h 170"/>
                <a:gd name="T56" fmla="*/ 39 w 132"/>
                <a:gd name="T57" fmla="*/ 12 h 170"/>
                <a:gd name="T58" fmla="*/ 12 w 132"/>
                <a:gd name="T59" fmla="*/ 46 h 170"/>
                <a:gd name="T60" fmla="*/ 28 w 132"/>
                <a:gd name="T61" fmla="*/ 92 h 170"/>
                <a:gd name="T62" fmla="*/ 29 w 132"/>
                <a:gd name="T63" fmla="*/ 99 h 170"/>
                <a:gd name="T64" fmla="*/ 22 w 132"/>
                <a:gd name="T65" fmla="*/ 136 h 170"/>
                <a:gd name="T66" fmla="*/ 24 w 132"/>
                <a:gd name="T67" fmla="*/ 157 h 170"/>
                <a:gd name="T68" fmla="*/ 26 w 132"/>
                <a:gd name="T69" fmla="*/ 157 h 170"/>
                <a:gd name="T70" fmla="*/ 66 w 132"/>
                <a:gd name="T71" fmla="*/ 10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170">
                  <a:moveTo>
                    <a:pt x="107" y="170"/>
                  </a:moveTo>
                  <a:cubicBezTo>
                    <a:pt x="101" y="170"/>
                    <a:pt x="95" y="165"/>
                    <a:pt x="95" y="159"/>
                  </a:cubicBezTo>
                  <a:cubicBezTo>
                    <a:pt x="92" y="137"/>
                    <a:pt x="80" y="120"/>
                    <a:pt x="66" y="120"/>
                  </a:cubicBezTo>
                  <a:cubicBezTo>
                    <a:pt x="52" y="120"/>
                    <a:pt x="40" y="136"/>
                    <a:pt x="37" y="158"/>
                  </a:cubicBezTo>
                  <a:cubicBezTo>
                    <a:pt x="37" y="165"/>
                    <a:pt x="31" y="170"/>
                    <a:pt x="25" y="170"/>
                  </a:cubicBezTo>
                  <a:cubicBezTo>
                    <a:pt x="19" y="170"/>
                    <a:pt x="14" y="166"/>
                    <a:pt x="12" y="160"/>
                  </a:cubicBezTo>
                  <a:cubicBezTo>
                    <a:pt x="11" y="152"/>
                    <a:pt x="10" y="144"/>
                    <a:pt x="10" y="136"/>
                  </a:cubicBezTo>
                  <a:cubicBezTo>
                    <a:pt x="10" y="123"/>
                    <a:pt x="12" y="109"/>
                    <a:pt x="17" y="98"/>
                  </a:cubicBezTo>
                  <a:cubicBezTo>
                    <a:pt x="6" y="85"/>
                    <a:pt x="0" y="68"/>
                    <a:pt x="0" y="46"/>
                  </a:cubicBezTo>
                  <a:cubicBezTo>
                    <a:pt x="0" y="20"/>
                    <a:pt x="17" y="0"/>
                    <a:pt x="39" y="0"/>
                  </a:cubicBezTo>
                  <a:cubicBezTo>
                    <a:pt x="49" y="0"/>
                    <a:pt x="59" y="4"/>
                    <a:pt x="66" y="12"/>
                  </a:cubicBezTo>
                  <a:cubicBezTo>
                    <a:pt x="73" y="4"/>
                    <a:pt x="83" y="0"/>
                    <a:pt x="94" y="0"/>
                  </a:cubicBezTo>
                  <a:cubicBezTo>
                    <a:pt x="115" y="0"/>
                    <a:pt x="132" y="20"/>
                    <a:pt x="132" y="46"/>
                  </a:cubicBezTo>
                  <a:cubicBezTo>
                    <a:pt x="132" y="68"/>
                    <a:pt x="126" y="85"/>
                    <a:pt x="115" y="98"/>
                  </a:cubicBezTo>
                  <a:cubicBezTo>
                    <a:pt x="120" y="109"/>
                    <a:pt x="122" y="123"/>
                    <a:pt x="122" y="136"/>
                  </a:cubicBezTo>
                  <a:cubicBezTo>
                    <a:pt x="122" y="144"/>
                    <a:pt x="121" y="152"/>
                    <a:pt x="120" y="160"/>
                  </a:cubicBezTo>
                  <a:cubicBezTo>
                    <a:pt x="119" y="166"/>
                    <a:pt x="113" y="170"/>
                    <a:pt x="107" y="170"/>
                  </a:cubicBezTo>
                  <a:close/>
                  <a:moveTo>
                    <a:pt x="66" y="108"/>
                  </a:moveTo>
                  <a:cubicBezTo>
                    <a:pt x="86" y="108"/>
                    <a:pt x="104" y="129"/>
                    <a:pt x="107" y="157"/>
                  </a:cubicBezTo>
                  <a:cubicBezTo>
                    <a:pt x="107" y="158"/>
                    <a:pt x="108" y="158"/>
                    <a:pt x="108" y="157"/>
                  </a:cubicBezTo>
                  <a:cubicBezTo>
                    <a:pt x="109" y="150"/>
                    <a:pt x="110" y="143"/>
                    <a:pt x="110" y="136"/>
                  </a:cubicBezTo>
                  <a:cubicBezTo>
                    <a:pt x="110" y="123"/>
                    <a:pt x="108" y="110"/>
                    <a:pt x="103" y="99"/>
                  </a:cubicBezTo>
                  <a:cubicBezTo>
                    <a:pt x="102" y="96"/>
                    <a:pt x="102" y="94"/>
                    <a:pt x="104" y="92"/>
                  </a:cubicBezTo>
                  <a:cubicBezTo>
                    <a:pt x="115" y="81"/>
                    <a:pt x="120" y="66"/>
                    <a:pt x="120" y="46"/>
                  </a:cubicBezTo>
                  <a:cubicBezTo>
                    <a:pt x="120" y="27"/>
                    <a:pt x="108" y="12"/>
                    <a:pt x="94" y="12"/>
                  </a:cubicBezTo>
                  <a:cubicBezTo>
                    <a:pt x="84" y="12"/>
                    <a:pt x="76" y="17"/>
                    <a:pt x="71" y="25"/>
                  </a:cubicBezTo>
                  <a:cubicBezTo>
                    <a:pt x="70" y="26"/>
                    <a:pt x="68" y="27"/>
                    <a:pt x="66" y="27"/>
                  </a:cubicBezTo>
                  <a:cubicBezTo>
                    <a:pt x="64" y="27"/>
                    <a:pt x="62" y="26"/>
                    <a:pt x="61" y="25"/>
                  </a:cubicBezTo>
                  <a:cubicBezTo>
                    <a:pt x="56" y="17"/>
                    <a:pt x="48" y="12"/>
                    <a:pt x="39" y="12"/>
                  </a:cubicBezTo>
                  <a:cubicBezTo>
                    <a:pt x="24" y="12"/>
                    <a:pt x="12" y="27"/>
                    <a:pt x="12" y="46"/>
                  </a:cubicBezTo>
                  <a:cubicBezTo>
                    <a:pt x="12" y="66"/>
                    <a:pt x="17" y="81"/>
                    <a:pt x="28" y="92"/>
                  </a:cubicBezTo>
                  <a:cubicBezTo>
                    <a:pt x="30" y="94"/>
                    <a:pt x="30" y="96"/>
                    <a:pt x="29" y="99"/>
                  </a:cubicBezTo>
                  <a:cubicBezTo>
                    <a:pt x="25" y="110"/>
                    <a:pt x="22" y="123"/>
                    <a:pt x="22" y="136"/>
                  </a:cubicBezTo>
                  <a:cubicBezTo>
                    <a:pt x="22" y="144"/>
                    <a:pt x="23" y="151"/>
                    <a:pt x="24" y="157"/>
                  </a:cubicBezTo>
                  <a:cubicBezTo>
                    <a:pt x="24" y="158"/>
                    <a:pt x="25" y="158"/>
                    <a:pt x="26" y="157"/>
                  </a:cubicBezTo>
                  <a:cubicBezTo>
                    <a:pt x="29" y="129"/>
                    <a:pt x="46" y="108"/>
                    <a:pt x="6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38"/>
            <p:cNvSpPr>
              <a:spLocks noEditPoints="1"/>
            </p:cNvSpPr>
            <p:nvPr/>
          </p:nvSpPr>
          <p:spPr bwMode="auto">
            <a:xfrm>
              <a:off x="4680" y="658"/>
              <a:ext cx="387" cy="431"/>
            </a:xfrm>
            <a:custGeom>
              <a:avLst/>
              <a:gdLst>
                <a:gd name="T0" fmla="*/ 126 w 252"/>
                <a:gd name="T1" fmla="*/ 288 h 288"/>
                <a:gd name="T2" fmla="*/ 124 w 252"/>
                <a:gd name="T3" fmla="*/ 288 h 288"/>
                <a:gd name="T4" fmla="*/ 0 w 252"/>
                <a:gd name="T5" fmla="*/ 60 h 288"/>
                <a:gd name="T6" fmla="*/ 4 w 252"/>
                <a:gd name="T7" fmla="*/ 54 h 288"/>
                <a:gd name="T8" fmla="*/ 122 w 252"/>
                <a:gd name="T9" fmla="*/ 2 h 288"/>
                <a:gd name="T10" fmla="*/ 130 w 252"/>
                <a:gd name="T11" fmla="*/ 2 h 288"/>
                <a:gd name="T12" fmla="*/ 248 w 252"/>
                <a:gd name="T13" fmla="*/ 54 h 288"/>
                <a:gd name="T14" fmla="*/ 252 w 252"/>
                <a:gd name="T15" fmla="*/ 60 h 288"/>
                <a:gd name="T16" fmla="*/ 128 w 252"/>
                <a:gd name="T17" fmla="*/ 288 h 288"/>
                <a:gd name="T18" fmla="*/ 126 w 252"/>
                <a:gd name="T19" fmla="*/ 288 h 288"/>
                <a:gd name="T20" fmla="*/ 12 w 252"/>
                <a:gd name="T21" fmla="*/ 65 h 288"/>
                <a:gd name="T22" fmla="*/ 126 w 252"/>
                <a:gd name="T23" fmla="*/ 276 h 288"/>
                <a:gd name="T24" fmla="*/ 240 w 252"/>
                <a:gd name="T25" fmla="*/ 65 h 288"/>
                <a:gd name="T26" fmla="*/ 126 w 252"/>
                <a:gd name="T27" fmla="*/ 14 h 288"/>
                <a:gd name="T28" fmla="*/ 12 w 252"/>
                <a:gd name="T29" fmla="*/ 6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88">
                  <a:moveTo>
                    <a:pt x="126" y="288"/>
                  </a:moveTo>
                  <a:cubicBezTo>
                    <a:pt x="125" y="288"/>
                    <a:pt x="125" y="288"/>
                    <a:pt x="124" y="288"/>
                  </a:cubicBezTo>
                  <a:cubicBezTo>
                    <a:pt x="9" y="245"/>
                    <a:pt x="0" y="163"/>
                    <a:pt x="0" y="60"/>
                  </a:cubicBezTo>
                  <a:cubicBezTo>
                    <a:pt x="0" y="58"/>
                    <a:pt x="2" y="55"/>
                    <a:pt x="4" y="54"/>
                  </a:cubicBezTo>
                  <a:cubicBezTo>
                    <a:pt x="5" y="54"/>
                    <a:pt x="93" y="30"/>
                    <a:pt x="122" y="2"/>
                  </a:cubicBezTo>
                  <a:cubicBezTo>
                    <a:pt x="124" y="0"/>
                    <a:pt x="128" y="0"/>
                    <a:pt x="130" y="2"/>
                  </a:cubicBezTo>
                  <a:cubicBezTo>
                    <a:pt x="159" y="30"/>
                    <a:pt x="247" y="54"/>
                    <a:pt x="248" y="54"/>
                  </a:cubicBezTo>
                  <a:cubicBezTo>
                    <a:pt x="250" y="55"/>
                    <a:pt x="252" y="58"/>
                    <a:pt x="252" y="60"/>
                  </a:cubicBezTo>
                  <a:cubicBezTo>
                    <a:pt x="252" y="163"/>
                    <a:pt x="243" y="245"/>
                    <a:pt x="128" y="288"/>
                  </a:cubicBezTo>
                  <a:cubicBezTo>
                    <a:pt x="127" y="288"/>
                    <a:pt x="127" y="288"/>
                    <a:pt x="126" y="288"/>
                  </a:cubicBezTo>
                  <a:close/>
                  <a:moveTo>
                    <a:pt x="12" y="65"/>
                  </a:moveTo>
                  <a:cubicBezTo>
                    <a:pt x="12" y="163"/>
                    <a:pt x="22" y="236"/>
                    <a:pt x="126" y="276"/>
                  </a:cubicBezTo>
                  <a:cubicBezTo>
                    <a:pt x="230" y="236"/>
                    <a:pt x="240" y="163"/>
                    <a:pt x="240" y="65"/>
                  </a:cubicBezTo>
                  <a:cubicBezTo>
                    <a:pt x="222" y="60"/>
                    <a:pt x="156" y="40"/>
                    <a:pt x="126" y="14"/>
                  </a:cubicBezTo>
                  <a:cubicBezTo>
                    <a:pt x="96" y="40"/>
                    <a:pt x="30" y="60"/>
                    <a:pt x="12"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 name="Group 144"/>
          <p:cNvGrpSpPr>
            <a:grpSpLocks noChangeAspect="1"/>
          </p:cNvGrpSpPr>
          <p:nvPr/>
        </p:nvGrpSpPr>
        <p:grpSpPr bwMode="auto">
          <a:xfrm>
            <a:off x="4218738" y="3269806"/>
            <a:ext cx="365760" cy="475156"/>
            <a:chOff x="5742" y="1941"/>
            <a:chExt cx="331" cy="430"/>
          </a:xfrm>
          <a:solidFill>
            <a:schemeClr val="tx2"/>
          </a:solidFill>
        </p:grpSpPr>
        <p:sp>
          <p:nvSpPr>
            <p:cNvPr id="101" name="Freeform 145"/>
            <p:cNvSpPr>
              <a:spLocks noEditPoints="1"/>
            </p:cNvSpPr>
            <p:nvPr/>
          </p:nvSpPr>
          <p:spPr bwMode="auto">
            <a:xfrm>
              <a:off x="5742" y="1941"/>
              <a:ext cx="331" cy="430"/>
            </a:xfrm>
            <a:custGeom>
              <a:avLst/>
              <a:gdLst>
                <a:gd name="T0" fmla="*/ 210 w 216"/>
                <a:gd name="T1" fmla="*/ 288 h 288"/>
                <a:gd name="T2" fmla="*/ 6 w 216"/>
                <a:gd name="T3" fmla="*/ 288 h 288"/>
                <a:gd name="T4" fmla="*/ 0 w 216"/>
                <a:gd name="T5" fmla="*/ 282 h 288"/>
                <a:gd name="T6" fmla="*/ 0 w 216"/>
                <a:gd name="T7" fmla="*/ 6 h 288"/>
                <a:gd name="T8" fmla="*/ 6 w 216"/>
                <a:gd name="T9" fmla="*/ 0 h 288"/>
                <a:gd name="T10" fmla="*/ 138 w 216"/>
                <a:gd name="T11" fmla="*/ 0 h 288"/>
                <a:gd name="T12" fmla="*/ 142 w 216"/>
                <a:gd name="T13" fmla="*/ 2 h 288"/>
                <a:gd name="T14" fmla="*/ 214 w 216"/>
                <a:gd name="T15" fmla="*/ 74 h 288"/>
                <a:gd name="T16" fmla="*/ 216 w 216"/>
                <a:gd name="T17" fmla="*/ 78 h 288"/>
                <a:gd name="T18" fmla="*/ 216 w 216"/>
                <a:gd name="T19" fmla="*/ 282 h 288"/>
                <a:gd name="T20" fmla="*/ 210 w 216"/>
                <a:gd name="T21" fmla="*/ 288 h 288"/>
                <a:gd name="T22" fmla="*/ 12 w 216"/>
                <a:gd name="T23" fmla="*/ 276 h 288"/>
                <a:gd name="T24" fmla="*/ 204 w 216"/>
                <a:gd name="T25" fmla="*/ 276 h 288"/>
                <a:gd name="T26" fmla="*/ 204 w 216"/>
                <a:gd name="T27" fmla="*/ 81 h 288"/>
                <a:gd name="T28" fmla="*/ 135 w 216"/>
                <a:gd name="T29" fmla="*/ 12 h 288"/>
                <a:gd name="T30" fmla="*/ 12 w 216"/>
                <a:gd name="T31" fmla="*/ 12 h 288"/>
                <a:gd name="T32" fmla="*/ 12 w 216"/>
                <a:gd name="T33" fmla="*/ 27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288">
                  <a:moveTo>
                    <a:pt x="210" y="288"/>
                  </a:moveTo>
                  <a:cubicBezTo>
                    <a:pt x="6" y="288"/>
                    <a:pt x="6" y="288"/>
                    <a:pt x="6" y="288"/>
                  </a:cubicBezTo>
                  <a:cubicBezTo>
                    <a:pt x="2" y="288"/>
                    <a:pt x="0" y="286"/>
                    <a:pt x="0" y="282"/>
                  </a:cubicBezTo>
                  <a:cubicBezTo>
                    <a:pt x="0" y="6"/>
                    <a:pt x="0" y="6"/>
                    <a:pt x="0" y="6"/>
                  </a:cubicBezTo>
                  <a:cubicBezTo>
                    <a:pt x="0" y="3"/>
                    <a:pt x="2" y="0"/>
                    <a:pt x="6" y="0"/>
                  </a:cubicBezTo>
                  <a:cubicBezTo>
                    <a:pt x="138" y="0"/>
                    <a:pt x="138" y="0"/>
                    <a:pt x="138" y="0"/>
                  </a:cubicBezTo>
                  <a:cubicBezTo>
                    <a:pt x="139" y="0"/>
                    <a:pt x="141" y="1"/>
                    <a:pt x="142" y="2"/>
                  </a:cubicBezTo>
                  <a:cubicBezTo>
                    <a:pt x="214" y="74"/>
                    <a:pt x="214" y="74"/>
                    <a:pt x="214" y="74"/>
                  </a:cubicBezTo>
                  <a:cubicBezTo>
                    <a:pt x="215" y="75"/>
                    <a:pt x="216" y="77"/>
                    <a:pt x="216" y="78"/>
                  </a:cubicBezTo>
                  <a:cubicBezTo>
                    <a:pt x="216" y="282"/>
                    <a:pt x="216" y="282"/>
                    <a:pt x="216" y="282"/>
                  </a:cubicBezTo>
                  <a:cubicBezTo>
                    <a:pt x="216" y="286"/>
                    <a:pt x="213" y="288"/>
                    <a:pt x="210" y="288"/>
                  </a:cubicBezTo>
                  <a:close/>
                  <a:moveTo>
                    <a:pt x="12" y="276"/>
                  </a:moveTo>
                  <a:cubicBezTo>
                    <a:pt x="204" y="276"/>
                    <a:pt x="204" y="276"/>
                    <a:pt x="204" y="276"/>
                  </a:cubicBezTo>
                  <a:cubicBezTo>
                    <a:pt x="204" y="81"/>
                    <a:pt x="204" y="81"/>
                    <a:pt x="204" y="81"/>
                  </a:cubicBezTo>
                  <a:cubicBezTo>
                    <a:pt x="135" y="12"/>
                    <a:pt x="135" y="12"/>
                    <a:pt x="135" y="12"/>
                  </a:cubicBezTo>
                  <a:cubicBezTo>
                    <a:pt x="12" y="12"/>
                    <a:pt x="12" y="12"/>
                    <a:pt x="12" y="12"/>
                  </a:cubicBezTo>
                  <a:lnTo>
                    <a:pt x="12"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46"/>
            <p:cNvSpPr>
              <a:spLocks/>
            </p:cNvSpPr>
            <p:nvPr/>
          </p:nvSpPr>
          <p:spPr bwMode="auto">
            <a:xfrm>
              <a:off x="5944" y="1941"/>
              <a:ext cx="129" cy="125"/>
            </a:xfrm>
            <a:custGeom>
              <a:avLst/>
              <a:gdLst>
                <a:gd name="T0" fmla="*/ 78 w 84"/>
                <a:gd name="T1" fmla="*/ 84 h 84"/>
                <a:gd name="T2" fmla="*/ 6 w 84"/>
                <a:gd name="T3" fmla="*/ 84 h 84"/>
                <a:gd name="T4" fmla="*/ 0 w 84"/>
                <a:gd name="T5" fmla="*/ 78 h 84"/>
                <a:gd name="T6" fmla="*/ 0 w 84"/>
                <a:gd name="T7" fmla="*/ 6 h 84"/>
                <a:gd name="T8" fmla="*/ 6 w 84"/>
                <a:gd name="T9" fmla="*/ 0 h 84"/>
                <a:gd name="T10" fmla="*/ 12 w 84"/>
                <a:gd name="T11" fmla="*/ 6 h 84"/>
                <a:gd name="T12" fmla="*/ 12 w 84"/>
                <a:gd name="T13" fmla="*/ 72 h 84"/>
                <a:gd name="T14" fmla="*/ 78 w 84"/>
                <a:gd name="T15" fmla="*/ 72 h 84"/>
                <a:gd name="T16" fmla="*/ 84 w 84"/>
                <a:gd name="T17" fmla="*/ 78 h 84"/>
                <a:gd name="T18" fmla="*/ 78 w 84"/>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78" y="84"/>
                  </a:moveTo>
                  <a:cubicBezTo>
                    <a:pt x="6" y="84"/>
                    <a:pt x="6" y="84"/>
                    <a:pt x="6" y="84"/>
                  </a:cubicBezTo>
                  <a:cubicBezTo>
                    <a:pt x="2" y="84"/>
                    <a:pt x="0" y="82"/>
                    <a:pt x="0" y="78"/>
                  </a:cubicBezTo>
                  <a:cubicBezTo>
                    <a:pt x="0" y="6"/>
                    <a:pt x="0" y="6"/>
                    <a:pt x="0" y="6"/>
                  </a:cubicBezTo>
                  <a:cubicBezTo>
                    <a:pt x="0" y="3"/>
                    <a:pt x="2" y="0"/>
                    <a:pt x="6" y="0"/>
                  </a:cubicBezTo>
                  <a:cubicBezTo>
                    <a:pt x="9" y="0"/>
                    <a:pt x="12" y="3"/>
                    <a:pt x="12" y="6"/>
                  </a:cubicBezTo>
                  <a:cubicBezTo>
                    <a:pt x="12" y="72"/>
                    <a:pt x="12" y="72"/>
                    <a:pt x="12" y="72"/>
                  </a:cubicBezTo>
                  <a:cubicBezTo>
                    <a:pt x="78" y="72"/>
                    <a:pt x="78" y="72"/>
                    <a:pt x="78" y="72"/>
                  </a:cubicBezTo>
                  <a:cubicBezTo>
                    <a:pt x="81" y="72"/>
                    <a:pt x="84" y="75"/>
                    <a:pt x="84" y="78"/>
                  </a:cubicBezTo>
                  <a:cubicBezTo>
                    <a:pt x="84" y="82"/>
                    <a:pt x="81" y="84"/>
                    <a:pt x="78"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47"/>
            <p:cNvSpPr>
              <a:spLocks/>
            </p:cNvSpPr>
            <p:nvPr/>
          </p:nvSpPr>
          <p:spPr bwMode="auto">
            <a:xfrm>
              <a:off x="5797" y="2264"/>
              <a:ext cx="221" cy="17"/>
            </a:xfrm>
            <a:custGeom>
              <a:avLst/>
              <a:gdLst>
                <a:gd name="T0" fmla="*/ 138 w 144"/>
                <a:gd name="T1" fmla="*/ 12 h 12"/>
                <a:gd name="T2" fmla="*/ 6 w 144"/>
                <a:gd name="T3" fmla="*/ 12 h 12"/>
                <a:gd name="T4" fmla="*/ 0 w 144"/>
                <a:gd name="T5" fmla="*/ 6 h 12"/>
                <a:gd name="T6" fmla="*/ 6 w 144"/>
                <a:gd name="T7" fmla="*/ 0 h 12"/>
                <a:gd name="T8" fmla="*/ 138 w 144"/>
                <a:gd name="T9" fmla="*/ 0 h 12"/>
                <a:gd name="T10" fmla="*/ 144 w 144"/>
                <a:gd name="T11" fmla="*/ 6 h 12"/>
                <a:gd name="T12" fmla="*/ 138 w 14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4" h="12">
                  <a:moveTo>
                    <a:pt x="138" y="12"/>
                  </a:moveTo>
                  <a:cubicBezTo>
                    <a:pt x="6" y="12"/>
                    <a:pt x="6" y="12"/>
                    <a:pt x="6" y="12"/>
                  </a:cubicBezTo>
                  <a:cubicBezTo>
                    <a:pt x="2" y="12"/>
                    <a:pt x="0" y="10"/>
                    <a:pt x="0" y="6"/>
                  </a:cubicBezTo>
                  <a:cubicBezTo>
                    <a:pt x="0" y="3"/>
                    <a:pt x="2" y="0"/>
                    <a:pt x="6" y="0"/>
                  </a:cubicBezTo>
                  <a:cubicBezTo>
                    <a:pt x="138" y="0"/>
                    <a:pt x="138" y="0"/>
                    <a:pt x="138" y="0"/>
                  </a:cubicBezTo>
                  <a:cubicBezTo>
                    <a:pt x="141" y="0"/>
                    <a:pt x="144" y="3"/>
                    <a:pt x="144" y="6"/>
                  </a:cubicBezTo>
                  <a:cubicBezTo>
                    <a:pt x="144" y="10"/>
                    <a:pt x="141" y="12"/>
                    <a:pt x="13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48"/>
            <p:cNvSpPr>
              <a:spLocks/>
            </p:cNvSpPr>
            <p:nvPr/>
          </p:nvSpPr>
          <p:spPr bwMode="auto">
            <a:xfrm>
              <a:off x="5797" y="2299"/>
              <a:ext cx="221" cy="18"/>
            </a:xfrm>
            <a:custGeom>
              <a:avLst/>
              <a:gdLst>
                <a:gd name="T0" fmla="*/ 138 w 144"/>
                <a:gd name="T1" fmla="*/ 12 h 12"/>
                <a:gd name="T2" fmla="*/ 6 w 144"/>
                <a:gd name="T3" fmla="*/ 12 h 12"/>
                <a:gd name="T4" fmla="*/ 0 w 144"/>
                <a:gd name="T5" fmla="*/ 6 h 12"/>
                <a:gd name="T6" fmla="*/ 6 w 144"/>
                <a:gd name="T7" fmla="*/ 0 h 12"/>
                <a:gd name="T8" fmla="*/ 138 w 144"/>
                <a:gd name="T9" fmla="*/ 0 h 12"/>
                <a:gd name="T10" fmla="*/ 144 w 144"/>
                <a:gd name="T11" fmla="*/ 6 h 12"/>
                <a:gd name="T12" fmla="*/ 138 w 14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4" h="12">
                  <a:moveTo>
                    <a:pt x="138" y="12"/>
                  </a:moveTo>
                  <a:cubicBezTo>
                    <a:pt x="6" y="12"/>
                    <a:pt x="6" y="12"/>
                    <a:pt x="6" y="12"/>
                  </a:cubicBezTo>
                  <a:cubicBezTo>
                    <a:pt x="2" y="12"/>
                    <a:pt x="0" y="10"/>
                    <a:pt x="0" y="6"/>
                  </a:cubicBezTo>
                  <a:cubicBezTo>
                    <a:pt x="0" y="3"/>
                    <a:pt x="2" y="0"/>
                    <a:pt x="6" y="0"/>
                  </a:cubicBezTo>
                  <a:cubicBezTo>
                    <a:pt x="138" y="0"/>
                    <a:pt x="138" y="0"/>
                    <a:pt x="138" y="0"/>
                  </a:cubicBezTo>
                  <a:cubicBezTo>
                    <a:pt x="141" y="0"/>
                    <a:pt x="144" y="3"/>
                    <a:pt x="144" y="6"/>
                  </a:cubicBezTo>
                  <a:cubicBezTo>
                    <a:pt x="144" y="10"/>
                    <a:pt x="141" y="12"/>
                    <a:pt x="13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49"/>
            <p:cNvSpPr>
              <a:spLocks noEditPoints="1"/>
            </p:cNvSpPr>
            <p:nvPr/>
          </p:nvSpPr>
          <p:spPr bwMode="auto">
            <a:xfrm>
              <a:off x="5834" y="2084"/>
              <a:ext cx="147" cy="144"/>
            </a:xfrm>
            <a:custGeom>
              <a:avLst/>
              <a:gdLst>
                <a:gd name="T0" fmla="*/ 66 w 96"/>
                <a:gd name="T1" fmla="*/ 96 h 96"/>
                <a:gd name="T2" fmla="*/ 30 w 96"/>
                <a:gd name="T3" fmla="*/ 96 h 96"/>
                <a:gd name="T4" fmla="*/ 24 w 96"/>
                <a:gd name="T5" fmla="*/ 90 h 96"/>
                <a:gd name="T6" fmla="*/ 24 w 96"/>
                <a:gd name="T7" fmla="*/ 72 h 96"/>
                <a:gd name="T8" fmla="*/ 6 w 96"/>
                <a:gd name="T9" fmla="*/ 72 h 96"/>
                <a:gd name="T10" fmla="*/ 0 w 96"/>
                <a:gd name="T11" fmla="*/ 66 h 96"/>
                <a:gd name="T12" fmla="*/ 0 w 96"/>
                <a:gd name="T13" fmla="*/ 30 h 96"/>
                <a:gd name="T14" fmla="*/ 6 w 96"/>
                <a:gd name="T15" fmla="*/ 24 h 96"/>
                <a:gd name="T16" fmla="*/ 24 w 96"/>
                <a:gd name="T17" fmla="*/ 24 h 96"/>
                <a:gd name="T18" fmla="*/ 24 w 96"/>
                <a:gd name="T19" fmla="*/ 6 h 96"/>
                <a:gd name="T20" fmla="*/ 30 w 96"/>
                <a:gd name="T21" fmla="*/ 0 h 96"/>
                <a:gd name="T22" fmla="*/ 66 w 96"/>
                <a:gd name="T23" fmla="*/ 0 h 96"/>
                <a:gd name="T24" fmla="*/ 72 w 96"/>
                <a:gd name="T25" fmla="*/ 6 h 96"/>
                <a:gd name="T26" fmla="*/ 72 w 96"/>
                <a:gd name="T27" fmla="*/ 24 h 96"/>
                <a:gd name="T28" fmla="*/ 90 w 96"/>
                <a:gd name="T29" fmla="*/ 24 h 96"/>
                <a:gd name="T30" fmla="*/ 96 w 96"/>
                <a:gd name="T31" fmla="*/ 30 h 96"/>
                <a:gd name="T32" fmla="*/ 96 w 96"/>
                <a:gd name="T33" fmla="*/ 66 h 96"/>
                <a:gd name="T34" fmla="*/ 90 w 96"/>
                <a:gd name="T35" fmla="*/ 72 h 96"/>
                <a:gd name="T36" fmla="*/ 72 w 96"/>
                <a:gd name="T37" fmla="*/ 72 h 96"/>
                <a:gd name="T38" fmla="*/ 72 w 96"/>
                <a:gd name="T39" fmla="*/ 90 h 96"/>
                <a:gd name="T40" fmla="*/ 66 w 96"/>
                <a:gd name="T41" fmla="*/ 96 h 96"/>
                <a:gd name="T42" fmla="*/ 36 w 96"/>
                <a:gd name="T43" fmla="*/ 84 h 96"/>
                <a:gd name="T44" fmla="*/ 60 w 96"/>
                <a:gd name="T45" fmla="*/ 84 h 96"/>
                <a:gd name="T46" fmla="*/ 60 w 96"/>
                <a:gd name="T47" fmla="*/ 66 h 96"/>
                <a:gd name="T48" fmla="*/ 66 w 96"/>
                <a:gd name="T49" fmla="*/ 60 h 96"/>
                <a:gd name="T50" fmla="*/ 84 w 96"/>
                <a:gd name="T51" fmla="*/ 60 h 96"/>
                <a:gd name="T52" fmla="*/ 84 w 96"/>
                <a:gd name="T53" fmla="*/ 36 h 96"/>
                <a:gd name="T54" fmla="*/ 66 w 96"/>
                <a:gd name="T55" fmla="*/ 36 h 96"/>
                <a:gd name="T56" fmla="*/ 60 w 96"/>
                <a:gd name="T57" fmla="*/ 30 h 96"/>
                <a:gd name="T58" fmla="*/ 60 w 96"/>
                <a:gd name="T59" fmla="*/ 12 h 96"/>
                <a:gd name="T60" fmla="*/ 36 w 96"/>
                <a:gd name="T61" fmla="*/ 12 h 96"/>
                <a:gd name="T62" fmla="*/ 36 w 96"/>
                <a:gd name="T63" fmla="*/ 30 h 96"/>
                <a:gd name="T64" fmla="*/ 30 w 96"/>
                <a:gd name="T65" fmla="*/ 36 h 96"/>
                <a:gd name="T66" fmla="*/ 12 w 96"/>
                <a:gd name="T67" fmla="*/ 36 h 96"/>
                <a:gd name="T68" fmla="*/ 12 w 96"/>
                <a:gd name="T69" fmla="*/ 60 h 96"/>
                <a:gd name="T70" fmla="*/ 30 w 96"/>
                <a:gd name="T71" fmla="*/ 60 h 96"/>
                <a:gd name="T72" fmla="*/ 36 w 96"/>
                <a:gd name="T73" fmla="*/ 66 h 96"/>
                <a:gd name="T74" fmla="*/ 36 w 96"/>
                <a:gd name="T75"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96">
                  <a:moveTo>
                    <a:pt x="66" y="96"/>
                  </a:moveTo>
                  <a:cubicBezTo>
                    <a:pt x="30" y="96"/>
                    <a:pt x="30" y="96"/>
                    <a:pt x="30" y="96"/>
                  </a:cubicBezTo>
                  <a:cubicBezTo>
                    <a:pt x="26" y="96"/>
                    <a:pt x="24" y="94"/>
                    <a:pt x="24" y="90"/>
                  </a:cubicBezTo>
                  <a:cubicBezTo>
                    <a:pt x="24" y="72"/>
                    <a:pt x="24" y="72"/>
                    <a:pt x="24" y="72"/>
                  </a:cubicBezTo>
                  <a:cubicBezTo>
                    <a:pt x="6" y="72"/>
                    <a:pt x="6" y="72"/>
                    <a:pt x="6" y="72"/>
                  </a:cubicBezTo>
                  <a:cubicBezTo>
                    <a:pt x="2" y="72"/>
                    <a:pt x="0" y="70"/>
                    <a:pt x="0" y="66"/>
                  </a:cubicBezTo>
                  <a:cubicBezTo>
                    <a:pt x="0" y="30"/>
                    <a:pt x="0" y="30"/>
                    <a:pt x="0" y="30"/>
                  </a:cubicBezTo>
                  <a:cubicBezTo>
                    <a:pt x="0" y="27"/>
                    <a:pt x="2" y="24"/>
                    <a:pt x="6" y="24"/>
                  </a:cubicBezTo>
                  <a:cubicBezTo>
                    <a:pt x="24" y="24"/>
                    <a:pt x="24" y="24"/>
                    <a:pt x="24" y="24"/>
                  </a:cubicBezTo>
                  <a:cubicBezTo>
                    <a:pt x="24" y="6"/>
                    <a:pt x="24" y="6"/>
                    <a:pt x="24" y="6"/>
                  </a:cubicBezTo>
                  <a:cubicBezTo>
                    <a:pt x="24" y="3"/>
                    <a:pt x="26" y="0"/>
                    <a:pt x="30" y="0"/>
                  </a:cubicBezTo>
                  <a:cubicBezTo>
                    <a:pt x="66" y="0"/>
                    <a:pt x="66" y="0"/>
                    <a:pt x="66" y="0"/>
                  </a:cubicBezTo>
                  <a:cubicBezTo>
                    <a:pt x="69" y="0"/>
                    <a:pt x="72" y="3"/>
                    <a:pt x="72" y="6"/>
                  </a:cubicBezTo>
                  <a:cubicBezTo>
                    <a:pt x="72" y="24"/>
                    <a:pt x="72" y="24"/>
                    <a:pt x="72" y="24"/>
                  </a:cubicBezTo>
                  <a:cubicBezTo>
                    <a:pt x="90" y="24"/>
                    <a:pt x="90" y="24"/>
                    <a:pt x="90" y="24"/>
                  </a:cubicBezTo>
                  <a:cubicBezTo>
                    <a:pt x="93" y="24"/>
                    <a:pt x="96" y="27"/>
                    <a:pt x="96" y="30"/>
                  </a:cubicBezTo>
                  <a:cubicBezTo>
                    <a:pt x="96" y="66"/>
                    <a:pt x="96" y="66"/>
                    <a:pt x="96" y="66"/>
                  </a:cubicBezTo>
                  <a:cubicBezTo>
                    <a:pt x="96" y="70"/>
                    <a:pt x="93" y="72"/>
                    <a:pt x="90" y="72"/>
                  </a:cubicBezTo>
                  <a:cubicBezTo>
                    <a:pt x="72" y="72"/>
                    <a:pt x="72" y="72"/>
                    <a:pt x="72" y="72"/>
                  </a:cubicBezTo>
                  <a:cubicBezTo>
                    <a:pt x="72" y="90"/>
                    <a:pt x="72" y="90"/>
                    <a:pt x="72" y="90"/>
                  </a:cubicBezTo>
                  <a:cubicBezTo>
                    <a:pt x="72" y="94"/>
                    <a:pt x="69" y="96"/>
                    <a:pt x="66" y="96"/>
                  </a:cubicBezTo>
                  <a:close/>
                  <a:moveTo>
                    <a:pt x="36" y="84"/>
                  </a:moveTo>
                  <a:cubicBezTo>
                    <a:pt x="60" y="84"/>
                    <a:pt x="60" y="84"/>
                    <a:pt x="60" y="84"/>
                  </a:cubicBezTo>
                  <a:cubicBezTo>
                    <a:pt x="60" y="66"/>
                    <a:pt x="60" y="66"/>
                    <a:pt x="60" y="66"/>
                  </a:cubicBezTo>
                  <a:cubicBezTo>
                    <a:pt x="60" y="63"/>
                    <a:pt x="62" y="60"/>
                    <a:pt x="66" y="60"/>
                  </a:cubicBezTo>
                  <a:cubicBezTo>
                    <a:pt x="84" y="60"/>
                    <a:pt x="84" y="60"/>
                    <a:pt x="84" y="60"/>
                  </a:cubicBezTo>
                  <a:cubicBezTo>
                    <a:pt x="84" y="36"/>
                    <a:pt x="84" y="36"/>
                    <a:pt x="84" y="36"/>
                  </a:cubicBezTo>
                  <a:cubicBezTo>
                    <a:pt x="66" y="36"/>
                    <a:pt x="66" y="36"/>
                    <a:pt x="66" y="36"/>
                  </a:cubicBezTo>
                  <a:cubicBezTo>
                    <a:pt x="62" y="36"/>
                    <a:pt x="60" y="34"/>
                    <a:pt x="60" y="30"/>
                  </a:cubicBezTo>
                  <a:cubicBezTo>
                    <a:pt x="60" y="12"/>
                    <a:pt x="60" y="12"/>
                    <a:pt x="60" y="12"/>
                  </a:cubicBezTo>
                  <a:cubicBezTo>
                    <a:pt x="36" y="12"/>
                    <a:pt x="36" y="12"/>
                    <a:pt x="36" y="12"/>
                  </a:cubicBezTo>
                  <a:cubicBezTo>
                    <a:pt x="36" y="30"/>
                    <a:pt x="36" y="30"/>
                    <a:pt x="36" y="30"/>
                  </a:cubicBezTo>
                  <a:cubicBezTo>
                    <a:pt x="36" y="34"/>
                    <a:pt x="33" y="36"/>
                    <a:pt x="30" y="36"/>
                  </a:cubicBezTo>
                  <a:cubicBezTo>
                    <a:pt x="12" y="36"/>
                    <a:pt x="12" y="36"/>
                    <a:pt x="12" y="36"/>
                  </a:cubicBezTo>
                  <a:cubicBezTo>
                    <a:pt x="12" y="60"/>
                    <a:pt x="12" y="60"/>
                    <a:pt x="12" y="60"/>
                  </a:cubicBezTo>
                  <a:cubicBezTo>
                    <a:pt x="30" y="60"/>
                    <a:pt x="30" y="60"/>
                    <a:pt x="30" y="60"/>
                  </a:cubicBezTo>
                  <a:cubicBezTo>
                    <a:pt x="33" y="60"/>
                    <a:pt x="36" y="63"/>
                    <a:pt x="36" y="66"/>
                  </a:cubicBezTo>
                  <a:lnTo>
                    <a:pt x="36"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6" name="Group 190"/>
          <p:cNvGrpSpPr>
            <a:grpSpLocks noChangeAspect="1"/>
          </p:cNvGrpSpPr>
          <p:nvPr/>
        </p:nvGrpSpPr>
        <p:grpSpPr bwMode="auto">
          <a:xfrm>
            <a:off x="4081578" y="4068889"/>
            <a:ext cx="640080" cy="372383"/>
            <a:chOff x="6539" y="3087"/>
            <a:chExt cx="428" cy="249"/>
          </a:xfrm>
          <a:solidFill>
            <a:schemeClr val="tx2"/>
          </a:solidFill>
        </p:grpSpPr>
        <p:sp>
          <p:nvSpPr>
            <p:cNvPr id="107" name="Freeform 191"/>
            <p:cNvSpPr>
              <a:spLocks noEditPoints="1"/>
            </p:cNvSpPr>
            <p:nvPr/>
          </p:nvSpPr>
          <p:spPr bwMode="auto">
            <a:xfrm>
              <a:off x="6539" y="3087"/>
              <a:ext cx="428" cy="249"/>
            </a:xfrm>
            <a:custGeom>
              <a:avLst/>
              <a:gdLst>
                <a:gd name="T0" fmla="*/ 144 w 289"/>
                <a:gd name="T1" fmla="*/ 168 h 168"/>
                <a:gd name="T2" fmla="*/ 2 w 289"/>
                <a:gd name="T3" fmla="*/ 88 h 168"/>
                <a:gd name="T4" fmla="*/ 2 w 289"/>
                <a:gd name="T5" fmla="*/ 80 h 168"/>
                <a:gd name="T6" fmla="*/ 144 w 289"/>
                <a:gd name="T7" fmla="*/ 0 h 168"/>
                <a:gd name="T8" fmla="*/ 287 w 289"/>
                <a:gd name="T9" fmla="*/ 80 h 168"/>
                <a:gd name="T10" fmla="*/ 287 w 289"/>
                <a:gd name="T11" fmla="*/ 88 h 168"/>
                <a:gd name="T12" fmla="*/ 144 w 289"/>
                <a:gd name="T13" fmla="*/ 168 h 168"/>
                <a:gd name="T14" fmla="*/ 14 w 289"/>
                <a:gd name="T15" fmla="*/ 84 h 168"/>
                <a:gd name="T16" fmla="*/ 144 w 289"/>
                <a:gd name="T17" fmla="*/ 156 h 168"/>
                <a:gd name="T18" fmla="*/ 275 w 289"/>
                <a:gd name="T19" fmla="*/ 84 h 168"/>
                <a:gd name="T20" fmla="*/ 144 w 289"/>
                <a:gd name="T21" fmla="*/ 12 h 168"/>
                <a:gd name="T22" fmla="*/ 14 w 289"/>
                <a:gd name="T23" fmla="*/ 8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9" h="168">
                  <a:moveTo>
                    <a:pt x="144" y="168"/>
                  </a:moveTo>
                  <a:cubicBezTo>
                    <a:pt x="66" y="168"/>
                    <a:pt x="4" y="91"/>
                    <a:pt x="2" y="88"/>
                  </a:cubicBezTo>
                  <a:cubicBezTo>
                    <a:pt x="0" y="86"/>
                    <a:pt x="0" y="82"/>
                    <a:pt x="2" y="80"/>
                  </a:cubicBezTo>
                  <a:cubicBezTo>
                    <a:pt x="4" y="77"/>
                    <a:pt x="66" y="0"/>
                    <a:pt x="144" y="0"/>
                  </a:cubicBezTo>
                  <a:cubicBezTo>
                    <a:pt x="223" y="0"/>
                    <a:pt x="285" y="77"/>
                    <a:pt x="287" y="80"/>
                  </a:cubicBezTo>
                  <a:cubicBezTo>
                    <a:pt x="289" y="82"/>
                    <a:pt x="289" y="86"/>
                    <a:pt x="287" y="88"/>
                  </a:cubicBezTo>
                  <a:cubicBezTo>
                    <a:pt x="285" y="91"/>
                    <a:pt x="223" y="168"/>
                    <a:pt x="144" y="168"/>
                  </a:cubicBezTo>
                  <a:close/>
                  <a:moveTo>
                    <a:pt x="14" y="84"/>
                  </a:moveTo>
                  <a:cubicBezTo>
                    <a:pt x="28" y="99"/>
                    <a:pt x="81" y="156"/>
                    <a:pt x="144" y="156"/>
                  </a:cubicBezTo>
                  <a:cubicBezTo>
                    <a:pt x="207" y="156"/>
                    <a:pt x="261" y="99"/>
                    <a:pt x="275" y="84"/>
                  </a:cubicBezTo>
                  <a:cubicBezTo>
                    <a:pt x="261" y="69"/>
                    <a:pt x="207" y="12"/>
                    <a:pt x="144" y="12"/>
                  </a:cubicBezTo>
                  <a:cubicBezTo>
                    <a:pt x="81" y="12"/>
                    <a:pt x="28" y="69"/>
                    <a:pt x="1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8" name="Freeform 192"/>
            <p:cNvSpPr>
              <a:spLocks noEditPoints="1"/>
            </p:cNvSpPr>
            <p:nvPr/>
          </p:nvSpPr>
          <p:spPr bwMode="auto">
            <a:xfrm>
              <a:off x="6672" y="3132"/>
              <a:ext cx="160" cy="159"/>
            </a:xfrm>
            <a:custGeom>
              <a:avLst/>
              <a:gdLst>
                <a:gd name="T0" fmla="*/ 54 w 108"/>
                <a:gd name="T1" fmla="*/ 108 h 108"/>
                <a:gd name="T2" fmla="*/ 0 w 108"/>
                <a:gd name="T3" fmla="*/ 54 h 108"/>
                <a:gd name="T4" fmla="*/ 54 w 108"/>
                <a:gd name="T5" fmla="*/ 0 h 108"/>
                <a:gd name="T6" fmla="*/ 108 w 108"/>
                <a:gd name="T7" fmla="*/ 54 h 108"/>
                <a:gd name="T8" fmla="*/ 54 w 108"/>
                <a:gd name="T9" fmla="*/ 108 h 108"/>
                <a:gd name="T10" fmla="*/ 54 w 108"/>
                <a:gd name="T11" fmla="*/ 12 h 108"/>
                <a:gd name="T12" fmla="*/ 12 w 108"/>
                <a:gd name="T13" fmla="*/ 54 h 108"/>
                <a:gd name="T14" fmla="*/ 54 w 108"/>
                <a:gd name="T15" fmla="*/ 96 h 108"/>
                <a:gd name="T16" fmla="*/ 96 w 108"/>
                <a:gd name="T17" fmla="*/ 54 h 108"/>
                <a:gd name="T18" fmla="*/ 54 w 108"/>
                <a:gd name="T19"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25" y="108"/>
                    <a:pt x="0" y="84"/>
                    <a:pt x="0" y="54"/>
                  </a:cubicBezTo>
                  <a:cubicBezTo>
                    <a:pt x="0" y="24"/>
                    <a:pt x="25" y="0"/>
                    <a:pt x="54" y="0"/>
                  </a:cubicBezTo>
                  <a:cubicBezTo>
                    <a:pt x="84" y="0"/>
                    <a:pt x="108" y="24"/>
                    <a:pt x="108" y="54"/>
                  </a:cubicBezTo>
                  <a:cubicBezTo>
                    <a:pt x="108" y="84"/>
                    <a:pt x="84" y="108"/>
                    <a:pt x="54" y="108"/>
                  </a:cubicBezTo>
                  <a:close/>
                  <a:moveTo>
                    <a:pt x="54" y="12"/>
                  </a:moveTo>
                  <a:cubicBezTo>
                    <a:pt x="31" y="12"/>
                    <a:pt x="12" y="31"/>
                    <a:pt x="12" y="54"/>
                  </a:cubicBezTo>
                  <a:cubicBezTo>
                    <a:pt x="12" y="77"/>
                    <a:pt x="31" y="96"/>
                    <a:pt x="54" y="96"/>
                  </a:cubicBezTo>
                  <a:cubicBezTo>
                    <a:pt x="78" y="96"/>
                    <a:pt x="96" y="77"/>
                    <a:pt x="96" y="54"/>
                  </a:cubicBezTo>
                  <a:cubicBezTo>
                    <a:pt x="96" y="31"/>
                    <a:pt x="7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9" name="Freeform 193"/>
            <p:cNvSpPr>
              <a:spLocks/>
            </p:cNvSpPr>
            <p:nvPr/>
          </p:nvSpPr>
          <p:spPr bwMode="auto">
            <a:xfrm>
              <a:off x="6708" y="3167"/>
              <a:ext cx="89" cy="89"/>
            </a:xfrm>
            <a:custGeom>
              <a:avLst/>
              <a:gdLst>
                <a:gd name="T0" fmla="*/ 30 w 60"/>
                <a:gd name="T1" fmla="*/ 60 h 60"/>
                <a:gd name="T2" fmla="*/ 0 w 60"/>
                <a:gd name="T3" fmla="*/ 30 h 60"/>
                <a:gd name="T4" fmla="*/ 6 w 60"/>
                <a:gd name="T5" fmla="*/ 24 h 60"/>
                <a:gd name="T6" fmla="*/ 12 w 60"/>
                <a:gd name="T7" fmla="*/ 30 h 60"/>
                <a:gd name="T8" fmla="*/ 30 w 60"/>
                <a:gd name="T9" fmla="*/ 48 h 60"/>
                <a:gd name="T10" fmla="*/ 48 w 60"/>
                <a:gd name="T11" fmla="*/ 30 h 60"/>
                <a:gd name="T12" fmla="*/ 30 w 60"/>
                <a:gd name="T13" fmla="*/ 12 h 60"/>
                <a:gd name="T14" fmla="*/ 24 w 60"/>
                <a:gd name="T15" fmla="*/ 6 h 60"/>
                <a:gd name="T16" fmla="*/ 30 w 60"/>
                <a:gd name="T17" fmla="*/ 0 h 60"/>
                <a:gd name="T18" fmla="*/ 60 w 60"/>
                <a:gd name="T19" fmla="*/ 30 h 60"/>
                <a:gd name="T20" fmla="*/ 30 w 60"/>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30" y="60"/>
                  </a:moveTo>
                  <a:cubicBezTo>
                    <a:pt x="14" y="60"/>
                    <a:pt x="0" y="47"/>
                    <a:pt x="0" y="30"/>
                  </a:cubicBezTo>
                  <a:cubicBezTo>
                    <a:pt x="0" y="27"/>
                    <a:pt x="3" y="24"/>
                    <a:pt x="6" y="24"/>
                  </a:cubicBezTo>
                  <a:cubicBezTo>
                    <a:pt x="10" y="24"/>
                    <a:pt x="12" y="27"/>
                    <a:pt x="12" y="30"/>
                  </a:cubicBezTo>
                  <a:cubicBezTo>
                    <a:pt x="12" y="40"/>
                    <a:pt x="21" y="48"/>
                    <a:pt x="30" y="48"/>
                  </a:cubicBezTo>
                  <a:cubicBezTo>
                    <a:pt x="40" y="48"/>
                    <a:pt x="48" y="40"/>
                    <a:pt x="48" y="30"/>
                  </a:cubicBezTo>
                  <a:cubicBezTo>
                    <a:pt x="48" y="20"/>
                    <a:pt x="40" y="12"/>
                    <a:pt x="30" y="12"/>
                  </a:cubicBezTo>
                  <a:cubicBezTo>
                    <a:pt x="27" y="12"/>
                    <a:pt x="24" y="9"/>
                    <a:pt x="24" y="6"/>
                  </a:cubicBezTo>
                  <a:cubicBezTo>
                    <a:pt x="24" y="3"/>
                    <a:pt x="27" y="0"/>
                    <a:pt x="30" y="0"/>
                  </a:cubicBezTo>
                  <a:cubicBezTo>
                    <a:pt x="47" y="0"/>
                    <a:pt x="60" y="13"/>
                    <a:pt x="60" y="30"/>
                  </a:cubicBezTo>
                  <a:cubicBezTo>
                    <a:pt x="60" y="47"/>
                    <a:pt x="47" y="60"/>
                    <a:pt x="30"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110" name="Group 52"/>
          <p:cNvGrpSpPr>
            <a:grpSpLocks noChangeAspect="1"/>
          </p:cNvGrpSpPr>
          <p:nvPr/>
        </p:nvGrpSpPr>
        <p:grpSpPr bwMode="auto">
          <a:xfrm>
            <a:off x="470058" y="3253765"/>
            <a:ext cx="548640" cy="431800"/>
            <a:chOff x="5693" y="708"/>
            <a:chExt cx="432" cy="340"/>
          </a:xfrm>
          <a:solidFill>
            <a:schemeClr val="tx2"/>
          </a:solidFill>
        </p:grpSpPr>
        <p:sp>
          <p:nvSpPr>
            <p:cNvPr id="111" name="Freeform 53"/>
            <p:cNvSpPr>
              <a:spLocks/>
            </p:cNvSpPr>
            <p:nvPr/>
          </p:nvSpPr>
          <p:spPr bwMode="auto">
            <a:xfrm>
              <a:off x="5693" y="753"/>
              <a:ext cx="276" cy="268"/>
            </a:xfrm>
            <a:custGeom>
              <a:avLst/>
              <a:gdLst>
                <a:gd name="T0" fmla="*/ 174 w 180"/>
                <a:gd name="T1" fmla="*/ 180 h 180"/>
                <a:gd name="T2" fmla="*/ 30 w 180"/>
                <a:gd name="T3" fmla="*/ 180 h 180"/>
                <a:gd name="T4" fmla="*/ 0 w 180"/>
                <a:gd name="T5" fmla="*/ 150 h 180"/>
                <a:gd name="T6" fmla="*/ 0 w 180"/>
                <a:gd name="T7" fmla="*/ 30 h 180"/>
                <a:gd name="T8" fmla="*/ 30 w 180"/>
                <a:gd name="T9" fmla="*/ 0 h 180"/>
                <a:gd name="T10" fmla="*/ 162 w 180"/>
                <a:gd name="T11" fmla="*/ 0 h 180"/>
                <a:gd name="T12" fmla="*/ 168 w 180"/>
                <a:gd name="T13" fmla="*/ 6 h 180"/>
                <a:gd name="T14" fmla="*/ 162 w 180"/>
                <a:gd name="T15" fmla="*/ 12 h 180"/>
                <a:gd name="T16" fmla="*/ 30 w 180"/>
                <a:gd name="T17" fmla="*/ 12 h 180"/>
                <a:gd name="T18" fmla="*/ 12 w 180"/>
                <a:gd name="T19" fmla="*/ 30 h 180"/>
                <a:gd name="T20" fmla="*/ 12 w 180"/>
                <a:gd name="T21" fmla="*/ 150 h 180"/>
                <a:gd name="T22" fmla="*/ 30 w 180"/>
                <a:gd name="T23" fmla="*/ 168 h 180"/>
                <a:gd name="T24" fmla="*/ 174 w 180"/>
                <a:gd name="T25" fmla="*/ 168 h 180"/>
                <a:gd name="T26" fmla="*/ 180 w 180"/>
                <a:gd name="T27" fmla="*/ 174 h 180"/>
                <a:gd name="T28" fmla="*/ 174 w 180"/>
                <a:gd name="T2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0" h="180">
                  <a:moveTo>
                    <a:pt x="174" y="180"/>
                  </a:moveTo>
                  <a:cubicBezTo>
                    <a:pt x="30" y="180"/>
                    <a:pt x="30" y="180"/>
                    <a:pt x="30" y="180"/>
                  </a:cubicBezTo>
                  <a:cubicBezTo>
                    <a:pt x="13" y="180"/>
                    <a:pt x="0" y="167"/>
                    <a:pt x="0" y="150"/>
                  </a:cubicBezTo>
                  <a:cubicBezTo>
                    <a:pt x="0" y="30"/>
                    <a:pt x="0" y="30"/>
                    <a:pt x="0" y="30"/>
                  </a:cubicBezTo>
                  <a:cubicBezTo>
                    <a:pt x="0" y="14"/>
                    <a:pt x="13" y="0"/>
                    <a:pt x="30" y="0"/>
                  </a:cubicBezTo>
                  <a:cubicBezTo>
                    <a:pt x="162" y="0"/>
                    <a:pt x="162" y="0"/>
                    <a:pt x="162" y="0"/>
                  </a:cubicBezTo>
                  <a:cubicBezTo>
                    <a:pt x="165" y="0"/>
                    <a:pt x="168" y="3"/>
                    <a:pt x="168" y="6"/>
                  </a:cubicBezTo>
                  <a:cubicBezTo>
                    <a:pt x="168" y="10"/>
                    <a:pt x="165" y="12"/>
                    <a:pt x="162" y="12"/>
                  </a:cubicBezTo>
                  <a:cubicBezTo>
                    <a:pt x="30" y="12"/>
                    <a:pt x="30" y="12"/>
                    <a:pt x="30" y="12"/>
                  </a:cubicBezTo>
                  <a:cubicBezTo>
                    <a:pt x="20" y="12"/>
                    <a:pt x="12" y="20"/>
                    <a:pt x="12" y="30"/>
                  </a:cubicBezTo>
                  <a:cubicBezTo>
                    <a:pt x="12" y="150"/>
                    <a:pt x="12" y="150"/>
                    <a:pt x="12" y="150"/>
                  </a:cubicBezTo>
                  <a:cubicBezTo>
                    <a:pt x="12" y="160"/>
                    <a:pt x="20" y="168"/>
                    <a:pt x="30" y="168"/>
                  </a:cubicBezTo>
                  <a:cubicBezTo>
                    <a:pt x="174" y="168"/>
                    <a:pt x="174" y="168"/>
                    <a:pt x="174" y="168"/>
                  </a:cubicBezTo>
                  <a:cubicBezTo>
                    <a:pt x="177" y="168"/>
                    <a:pt x="180" y="171"/>
                    <a:pt x="180" y="174"/>
                  </a:cubicBezTo>
                  <a:cubicBezTo>
                    <a:pt x="180" y="178"/>
                    <a:pt x="177" y="180"/>
                    <a:pt x="174"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54"/>
            <p:cNvSpPr>
              <a:spLocks/>
            </p:cNvSpPr>
            <p:nvPr/>
          </p:nvSpPr>
          <p:spPr bwMode="auto">
            <a:xfrm>
              <a:off x="5693" y="824"/>
              <a:ext cx="257" cy="18"/>
            </a:xfrm>
            <a:custGeom>
              <a:avLst/>
              <a:gdLst>
                <a:gd name="T0" fmla="*/ 162 w 168"/>
                <a:gd name="T1" fmla="*/ 12 h 12"/>
                <a:gd name="T2" fmla="*/ 6 w 168"/>
                <a:gd name="T3" fmla="*/ 12 h 12"/>
                <a:gd name="T4" fmla="*/ 0 w 168"/>
                <a:gd name="T5" fmla="*/ 6 h 12"/>
                <a:gd name="T6" fmla="*/ 6 w 168"/>
                <a:gd name="T7" fmla="*/ 0 h 12"/>
                <a:gd name="T8" fmla="*/ 162 w 168"/>
                <a:gd name="T9" fmla="*/ 0 h 12"/>
                <a:gd name="T10" fmla="*/ 168 w 168"/>
                <a:gd name="T11" fmla="*/ 6 h 12"/>
                <a:gd name="T12" fmla="*/ 162 w 16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68" h="12">
                  <a:moveTo>
                    <a:pt x="162" y="12"/>
                  </a:moveTo>
                  <a:cubicBezTo>
                    <a:pt x="6" y="12"/>
                    <a:pt x="6" y="12"/>
                    <a:pt x="6" y="12"/>
                  </a:cubicBezTo>
                  <a:cubicBezTo>
                    <a:pt x="3" y="12"/>
                    <a:pt x="0" y="10"/>
                    <a:pt x="0" y="6"/>
                  </a:cubicBezTo>
                  <a:cubicBezTo>
                    <a:pt x="0" y="3"/>
                    <a:pt x="3" y="0"/>
                    <a:pt x="6" y="0"/>
                  </a:cubicBezTo>
                  <a:cubicBezTo>
                    <a:pt x="162" y="0"/>
                    <a:pt x="162" y="0"/>
                    <a:pt x="162" y="0"/>
                  </a:cubicBezTo>
                  <a:cubicBezTo>
                    <a:pt x="165" y="0"/>
                    <a:pt x="168" y="3"/>
                    <a:pt x="168" y="6"/>
                  </a:cubicBezTo>
                  <a:cubicBezTo>
                    <a:pt x="168" y="10"/>
                    <a:pt x="165" y="12"/>
                    <a:pt x="16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55"/>
            <p:cNvSpPr>
              <a:spLocks/>
            </p:cNvSpPr>
            <p:nvPr/>
          </p:nvSpPr>
          <p:spPr bwMode="auto">
            <a:xfrm>
              <a:off x="5748" y="878"/>
              <a:ext cx="166" cy="18"/>
            </a:xfrm>
            <a:custGeom>
              <a:avLst/>
              <a:gdLst>
                <a:gd name="T0" fmla="*/ 102 w 108"/>
                <a:gd name="T1" fmla="*/ 12 h 12"/>
                <a:gd name="T2" fmla="*/ 6 w 108"/>
                <a:gd name="T3" fmla="*/ 12 h 12"/>
                <a:gd name="T4" fmla="*/ 0 w 108"/>
                <a:gd name="T5" fmla="*/ 6 h 12"/>
                <a:gd name="T6" fmla="*/ 6 w 108"/>
                <a:gd name="T7" fmla="*/ 0 h 12"/>
                <a:gd name="T8" fmla="*/ 102 w 108"/>
                <a:gd name="T9" fmla="*/ 0 h 12"/>
                <a:gd name="T10" fmla="*/ 108 w 108"/>
                <a:gd name="T11" fmla="*/ 6 h 12"/>
                <a:gd name="T12" fmla="*/ 102 w 10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08" h="12">
                  <a:moveTo>
                    <a:pt x="102" y="12"/>
                  </a:moveTo>
                  <a:cubicBezTo>
                    <a:pt x="6" y="12"/>
                    <a:pt x="6" y="12"/>
                    <a:pt x="6" y="12"/>
                  </a:cubicBezTo>
                  <a:cubicBezTo>
                    <a:pt x="3" y="12"/>
                    <a:pt x="0" y="10"/>
                    <a:pt x="0" y="6"/>
                  </a:cubicBezTo>
                  <a:cubicBezTo>
                    <a:pt x="0" y="3"/>
                    <a:pt x="3" y="0"/>
                    <a:pt x="6" y="0"/>
                  </a:cubicBezTo>
                  <a:cubicBezTo>
                    <a:pt x="102" y="0"/>
                    <a:pt x="102" y="0"/>
                    <a:pt x="102" y="0"/>
                  </a:cubicBezTo>
                  <a:cubicBezTo>
                    <a:pt x="105" y="0"/>
                    <a:pt x="108" y="3"/>
                    <a:pt x="108" y="6"/>
                  </a:cubicBezTo>
                  <a:cubicBezTo>
                    <a:pt x="108" y="10"/>
                    <a:pt x="105" y="12"/>
                    <a:pt x="10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56"/>
            <p:cNvSpPr>
              <a:spLocks/>
            </p:cNvSpPr>
            <p:nvPr/>
          </p:nvSpPr>
          <p:spPr bwMode="auto">
            <a:xfrm>
              <a:off x="5748" y="914"/>
              <a:ext cx="74"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5" y="0"/>
                    <a:pt x="48" y="3"/>
                    <a:pt x="48" y="6"/>
                  </a:cubicBezTo>
                  <a:cubicBezTo>
                    <a:pt x="48" y="10"/>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57"/>
            <p:cNvSpPr>
              <a:spLocks/>
            </p:cNvSpPr>
            <p:nvPr/>
          </p:nvSpPr>
          <p:spPr bwMode="auto">
            <a:xfrm>
              <a:off x="5978" y="745"/>
              <a:ext cx="147" cy="267"/>
            </a:xfrm>
            <a:custGeom>
              <a:avLst/>
              <a:gdLst>
                <a:gd name="T0" fmla="*/ 48 w 96"/>
                <a:gd name="T1" fmla="*/ 179 h 179"/>
                <a:gd name="T2" fmla="*/ 0 w 96"/>
                <a:gd name="T3" fmla="*/ 131 h 179"/>
                <a:gd name="T4" fmla="*/ 6 w 96"/>
                <a:gd name="T5" fmla="*/ 125 h 179"/>
                <a:gd name="T6" fmla="*/ 12 w 96"/>
                <a:gd name="T7" fmla="*/ 131 h 179"/>
                <a:gd name="T8" fmla="*/ 48 w 96"/>
                <a:gd name="T9" fmla="*/ 167 h 179"/>
                <a:gd name="T10" fmla="*/ 84 w 96"/>
                <a:gd name="T11" fmla="*/ 131 h 179"/>
                <a:gd name="T12" fmla="*/ 48 w 96"/>
                <a:gd name="T13" fmla="*/ 96 h 179"/>
                <a:gd name="T14" fmla="*/ 0 w 96"/>
                <a:gd name="T15" fmla="*/ 48 h 179"/>
                <a:gd name="T16" fmla="*/ 48 w 96"/>
                <a:gd name="T17" fmla="*/ 0 h 179"/>
                <a:gd name="T18" fmla="*/ 96 w 96"/>
                <a:gd name="T19" fmla="*/ 48 h 179"/>
                <a:gd name="T20" fmla="*/ 90 w 96"/>
                <a:gd name="T21" fmla="*/ 54 h 179"/>
                <a:gd name="T22" fmla="*/ 84 w 96"/>
                <a:gd name="T23" fmla="*/ 48 h 179"/>
                <a:gd name="T24" fmla="*/ 48 w 96"/>
                <a:gd name="T25" fmla="*/ 12 h 179"/>
                <a:gd name="T26" fmla="*/ 12 w 96"/>
                <a:gd name="T27" fmla="*/ 48 h 179"/>
                <a:gd name="T28" fmla="*/ 48 w 96"/>
                <a:gd name="T29" fmla="*/ 84 h 179"/>
                <a:gd name="T30" fmla="*/ 96 w 96"/>
                <a:gd name="T31" fmla="*/ 131 h 179"/>
                <a:gd name="T32" fmla="*/ 48 w 96"/>
                <a:gd name="T33"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179">
                  <a:moveTo>
                    <a:pt x="48" y="179"/>
                  </a:moveTo>
                  <a:cubicBezTo>
                    <a:pt x="22" y="179"/>
                    <a:pt x="0" y="158"/>
                    <a:pt x="0" y="131"/>
                  </a:cubicBezTo>
                  <a:cubicBezTo>
                    <a:pt x="0" y="128"/>
                    <a:pt x="3" y="125"/>
                    <a:pt x="6" y="125"/>
                  </a:cubicBezTo>
                  <a:cubicBezTo>
                    <a:pt x="10" y="125"/>
                    <a:pt x="12" y="128"/>
                    <a:pt x="12" y="131"/>
                  </a:cubicBezTo>
                  <a:cubicBezTo>
                    <a:pt x="12" y="151"/>
                    <a:pt x="28" y="167"/>
                    <a:pt x="48" y="167"/>
                  </a:cubicBezTo>
                  <a:cubicBezTo>
                    <a:pt x="68" y="167"/>
                    <a:pt x="84" y="151"/>
                    <a:pt x="84" y="131"/>
                  </a:cubicBezTo>
                  <a:cubicBezTo>
                    <a:pt x="84" y="112"/>
                    <a:pt x="68" y="96"/>
                    <a:pt x="48" y="96"/>
                  </a:cubicBezTo>
                  <a:cubicBezTo>
                    <a:pt x="22" y="96"/>
                    <a:pt x="0" y="74"/>
                    <a:pt x="0" y="48"/>
                  </a:cubicBezTo>
                  <a:cubicBezTo>
                    <a:pt x="0" y="22"/>
                    <a:pt x="22" y="0"/>
                    <a:pt x="48" y="0"/>
                  </a:cubicBezTo>
                  <a:cubicBezTo>
                    <a:pt x="74" y="0"/>
                    <a:pt x="96" y="22"/>
                    <a:pt x="96" y="48"/>
                  </a:cubicBezTo>
                  <a:cubicBezTo>
                    <a:pt x="96" y="51"/>
                    <a:pt x="93" y="54"/>
                    <a:pt x="90" y="54"/>
                  </a:cubicBezTo>
                  <a:cubicBezTo>
                    <a:pt x="86" y="54"/>
                    <a:pt x="84" y="51"/>
                    <a:pt x="84" y="48"/>
                  </a:cubicBezTo>
                  <a:cubicBezTo>
                    <a:pt x="84" y="28"/>
                    <a:pt x="68" y="12"/>
                    <a:pt x="48" y="12"/>
                  </a:cubicBezTo>
                  <a:cubicBezTo>
                    <a:pt x="28" y="12"/>
                    <a:pt x="12" y="28"/>
                    <a:pt x="12" y="48"/>
                  </a:cubicBezTo>
                  <a:cubicBezTo>
                    <a:pt x="12" y="68"/>
                    <a:pt x="28" y="84"/>
                    <a:pt x="48" y="84"/>
                  </a:cubicBezTo>
                  <a:cubicBezTo>
                    <a:pt x="74" y="84"/>
                    <a:pt x="96" y="105"/>
                    <a:pt x="96" y="131"/>
                  </a:cubicBezTo>
                  <a:cubicBezTo>
                    <a:pt x="96" y="158"/>
                    <a:pt x="74" y="179"/>
                    <a:pt x="48"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58"/>
            <p:cNvSpPr>
              <a:spLocks/>
            </p:cNvSpPr>
            <p:nvPr/>
          </p:nvSpPr>
          <p:spPr bwMode="auto">
            <a:xfrm>
              <a:off x="6042" y="708"/>
              <a:ext cx="18" cy="340"/>
            </a:xfrm>
            <a:custGeom>
              <a:avLst/>
              <a:gdLst>
                <a:gd name="T0" fmla="*/ 6 w 12"/>
                <a:gd name="T1" fmla="*/ 228 h 228"/>
                <a:gd name="T2" fmla="*/ 6 w 12"/>
                <a:gd name="T3" fmla="*/ 228 h 228"/>
                <a:gd name="T4" fmla="*/ 0 w 12"/>
                <a:gd name="T5" fmla="*/ 222 h 228"/>
                <a:gd name="T6" fmla="*/ 0 w 12"/>
                <a:gd name="T7" fmla="*/ 6 h 228"/>
                <a:gd name="T8" fmla="*/ 6 w 12"/>
                <a:gd name="T9" fmla="*/ 0 h 228"/>
                <a:gd name="T10" fmla="*/ 6 w 12"/>
                <a:gd name="T11" fmla="*/ 0 h 228"/>
                <a:gd name="T12" fmla="*/ 12 w 12"/>
                <a:gd name="T13" fmla="*/ 6 h 228"/>
                <a:gd name="T14" fmla="*/ 12 w 12"/>
                <a:gd name="T15" fmla="*/ 222 h 228"/>
                <a:gd name="T16" fmla="*/ 6 w 12"/>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8">
                  <a:moveTo>
                    <a:pt x="6" y="228"/>
                  </a:moveTo>
                  <a:cubicBezTo>
                    <a:pt x="6" y="228"/>
                    <a:pt x="6" y="228"/>
                    <a:pt x="6" y="228"/>
                  </a:cubicBezTo>
                  <a:cubicBezTo>
                    <a:pt x="3" y="228"/>
                    <a:pt x="0" y="226"/>
                    <a:pt x="0" y="222"/>
                  </a:cubicBezTo>
                  <a:cubicBezTo>
                    <a:pt x="0" y="6"/>
                    <a:pt x="0" y="6"/>
                    <a:pt x="0" y="6"/>
                  </a:cubicBezTo>
                  <a:cubicBezTo>
                    <a:pt x="0" y="3"/>
                    <a:pt x="3" y="0"/>
                    <a:pt x="6" y="0"/>
                  </a:cubicBezTo>
                  <a:cubicBezTo>
                    <a:pt x="6" y="0"/>
                    <a:pt x="6" y="0"/>
                    <a:pt x="6" y="0"/>
                  </a:cubicBezTo>
                  <a:cubicBezTo>
                    <a:pt x="9" y="0"/>
                    <a:pt x="12" y="3"/>
                    <a:pt x="12" y="6"/>
                  </a:cubicBezTo>
                  <a:cubicBezTo>
                    <a:pt x="12" y="222"/>
                    <a:pt x="12" y="222"/>
                    <a:pt x="12" y="222"/>
                  </a:cubicBezTo>
                  <a:cubicBezTo>
                    <a:pt x="12" y="226"/>
                    <a:pt x="9" y="228"/>
                    <a:pt x="6"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8" name="Group 104"/>
          <p:cNvGrpSpPr>
            <a:grpSpLocks noChangeAspect="1"/>
          </p:cNvGrpSpPr>
          <p:nvPr/>
        </p:nvGrpSpPr>
        <p:grpSpPr bwMode="auto">
          <a:xfrm>
            <a:off x="450048" y="1678830"/>
            <a:ext cx="365760" cy="549928"/>
            <a:chOff x="1443" y="2997"/>
            <a:chExt cx="284" cy="427"/>
          </a:xfrm>
          <a:solidFill>
            <a:schemeClr val="tx2"/>
          </a:solidFill>
        </p:grpSpPr>
        <p:sp>
          <p:nvSpPr>
            <p:cNvPr id="119" name="Freeform 105"/>
            <p:cNvSpPr>
              <a:spLocks noEditPoints="1"/>
            </p:cNvSpPr>
            <p:nvPr/>
          </p:nvSpPr>
          <p:spPr bwMode="auto">
            <a:xfrm>
              <a:off x="1462" y="3104"/>
              <a:ext cx="261" cy="320"/>
            </a:xfrm>
            <a:custGeom>
              <a:avLst/>
              <a:gdLst>
                <a:gd name="T0" fmla="*/ 155 w 176"/>
                <a:gd name="T1" fmla="*/ 216 h 216"/>
                <a:gd name="T2" fmla="*/ 59 w 176"/>
                <a:gd name="T3" fmla="*/ 216 h 216"/>
                <a:gd name="T4" fmla="*/ 54 w 176"/>
                <a:gd name="T5" fmla="*/ 213 h 216"/>
                <a:gd name="T6" fmla="*/ 6 w 176"/>
                <a:gd name="T7" fmla="*/ 141 h 216"/>
                <a:gd name="T8" fmla="*/ 4 w 176"/>
                <a:gd name="T9" fmla="*/ 116 h 216"/>
                <a:gd name="T10" fmla="*/ 17 w 176"/>
                <a:gd name="T11" fmla="*/ 108 h 216"/>
                <a:gd name="T12" fmla="*/ 59 w 176"/>
                <a:gd name="T13" fmla="*/ 137 h 216"/>
                <a:gd name="T14" fmla="*/ 59 w 176"/>
                <a:gd name="T15" fmla="*/ 24 h 216"/>
                <a:gd name="T16" fmla="*/ 83 w 176"/>
                <a:gd name="T17" fmla="*/ 0 h 216"/>
                <a:gd name="T18" fmla="*/ 107 w 176"/>
                <a:gd name="T19" fmla="*/ 24 h 216"/>
                <a:gd name="T20" fmla="*/ 107 w 176"/>
                <a:gd name="T21" fmla="*/ 92 h 216"/>
                <a:gd name="T22" fmla="*/ 156 w 176"/>
                <a:gd name="T23" fmla="*/ 108 h 216"/>
                <a:gd name="T24" fmla="*/ 173 w 176"/>
                <a:gd name="T25" fmla="*/ 145 h 216"/>
                <a:gd name="T26" fmla="*/ 161 w 176"/>
                <a:gd name="T27" fmla="*/ 211 h 216"/>
                <a:gd name="T28" fmla="*/ 155 w 176"/>
                <a:gd name="T29" fmla="*/ 216 h 216"/>
                <a:gd name="T30" fmla="*/ 62 w 176"/>
                <a:gd name="T31" fmla="*/ 204 h 216"/>
                <a:gd name="T32" fmla="*/ 150 w 176"/>
                <a:gd name="T33" fmla="*/ 204 h 216"/>
                <a:gd name="T34" fmla="*/ 161 w 176"/>
                <a:gd name="T35" fmla="*/ 143 h 216"/>
                <a:gd name="T36" fmla="*/ 152 w 176"/>
                <a:gd name="T37" fmla="*/ 120 h 216"/>
                <a:gd name="T38" fmla="*/ 99 w 176"/>
                <a:gd name="T39" fmla="*/ 102 h 216"/>
                <a:gd name="T40" fmla="*/ 95 w 176"/>
                <a:gd name="T41" fmla="*/ 96 h 216"/>
                <a:gd name="T42" fmla="*/ 95 w 176"/>
                <a:gd name="T43" fmla="*/ 24 h 216"/>
                <a:gd name="T44" fmla="*/ 83 w 176"/>
                <a:gd name="T45" fmla="*/ 12 h 216"/>
                <a:gd name="T46" fmla="*/ 71 w 176"/>
                <a:gd name="T47" fmla="*/ 24 h 216"/>
                <a:gd name="T48" fmla="*/ 71 w 176"/>
                <a:gd name="T49" fmla="*/ 156 h 216"/>
                <a:gd name="T50" fmla="*/ 67 w 176"/>
                <a:gd name="T51" fmla="*/ 162 h 216"/>
                <a:gd name="T52" fmla="*/ 60 w 176"/>
                <a:gd name="T53" fmla="*/ 159 h 216"/>
                <a:gd name="T54" fmla="*/ 17 w 176"/>
                <a:gd name="T55" fmla="*/ 120 h 216"/>
                <a:gd name="T56" fmla="*/ 14 w 176"/>
                <a:gd name="T57" fmla="*/ 121 h 216"/>
                <a:gd name="T58" fmla="*/ 16 w 176"/>
                <a:gd name="T59" fmla="*/ 135 h 216"/>
                <a:gd name="T60" fmla="*/ 62 w 176"/>
                <a:gd name="T61" fmla="*/ 20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216">
                  <a:moveTo>
                    <a:pt x="155" y="216"/>
                  </a:moveTo>
                  <a:cubicBezTo>
                    <a:pt x="59" y="216"/>
                    <a:pt x="59" y="216"/>
                    <a:pt x="59" y="216"/>
                  </a:cubicBezTo>
                  <a:cubicBezTo>
                    <a:pt x="57" y="216"/>
                    <a:pt x="55" y="215"/>
                    <a:pt x="54" y="213"/>
                  </a:cubicBezTo>
                  <a:cubicBezTo>
                    <a:pt x="6" y="141"/>
                    <a:pt x="6" y="141"/>
                    <a:pt x="6" y="141"/>
                  </a:cubicBezTo>
                  <a:cubicBezTo>
                    <a:pt x="2" y="135"/>
                    <a:pt x="0" y="124"/>
                    <a:pt x="4" y="116"/>
                  </a:cubicBezTo>
                  <a:cubicBezTo>
                    <a:pt x="6" y="111"/>
                    <a:pt x="11" y="108"/>
                    <a:pt x="17" y="108"/>
                  </a:cubicBezTo>
                  <a:cubicBezTo>
                    <a:pt x="30" y="108"/>
                    <a:pt x="42" y="113"/>
                    <a:pt x="59" y="137"/>
                  </a:cubicBezTo>
                  <a:cubicBezTo>
                    <a:pt x="59" y="24"/>
                    <a:pt x="59" y="24"/>
                    <a:pt x="59" y="24"/>
                  </a:cubicBezTo>
                  <a:cubicBezTo>
                    <a:pt x="59" y="11"/>
                    <a:pt x="70" y="0"/>
                    <a:pt x="83" y="0"/>
                  </a:cubicBezTo>
                  <a:cubicBezTo>
                    <a:pt x="96" y="0"/>
                    <a:pt x="107" y="11"/>
                    <a:pt x="107" y="24"/>
                  </a:cubicBezTo>
                  <a:cubicBezTo>
                    <a:pt x="107" y="92"/>
                    <a:pt x="107" y="92"/>
                    <a:pt x="107" y="92"/>
                  </a:cubicBezTo>
                  <a:cubicBezTo>
                    <a:pt x="156" y="108"/>
                    <a:pt x="156" y="108"/>
                    <a:pt x="156" y="108"/>
                  </a:cubicBezTo>
                  <a:cubicBezTo>
                    <a:pt x="172" y="113"/>
                    <a:pt x="176" y="131"/>
                    <a:pt x="173" y="145"/>
                  </a:cubicBezTo>
                  <a:cubicBezTo>
                    <a:pt x="161" y="211"/>
                    <a:pt x="161" y="211"/>
                    <a:pt x="161" y="211"/>
                  </a:cubicBezTo>
                  <a:cubicBezTo>
                    <a:pt x="161" y="214"/>
                    <a:pt x="158" y="216"/>
                    <a:pt x="155" y="216"/>
                  </a:cubicBezTo>
                  <a:close/>
                  <a:moveTo>
                    <a:pt x="62" y="204"/>
                  </a:moveTo>
                  <a:cubicBezTo>
                    <a:pt x="150" y="204"/>
                    <a:pt x="150" y="204"/>
                    <a:pt x="150" y="204"/>
                  </a:cubicBezTo>
                  <a:cubicBezTo>
                    <a:pt x="161" y="143"/>
                    <a:pt x="161" y="143"/>
                    <a:pt x="161" y="143"/>
                  </a:cubicBezTo>
                  <a:cubicBezTo>
                    <a:pt x="163" y="134"/>
                    <a:pt x="161" y="123"/>
                    <a:pt x="152" y="120"/>
                  </a:cubicBezTo>
                  <a:cubicBezTo>
                    <a:pt x="99" y="102"/>
                    <a:pt x="99" y="102"/>
                    <a:pt x="99" y="102"/>
                  </a:cubicBezTo>
                  <a:cubicBezTo>
                    <a:pt x="97" y="101"/>
                    <a:pt x="95" y="99"/>
                    <a:pt x="95" y="96"/>
                  </a:cubicBezTo>
                  <a:cubicBezTo>
                    <a:pt x="95" y="24"/>
                    <a:pt x="95" y="24"/>
                    <a:pt x="95" y="24"/>
                  </a:cubicBezTo>
                  <a:cubicBezTo>
                    <a:pt x="95" y="17"/>
                    <a:pt x="90" y="12"/>
                    <a:pt x="83" y="12"/>
                  </a:cubicBezTo>
                  <a:cubicBezTo>
                    <a:pt x="77" y="12"/>
                    <a:pt x="71" y="18"/>
                    <a:pt x="71" y="24"/>
                  </a:cubicBezTo>
                  <a:cubicBezTo>
                    <a:pt x="71" y="156"/>
                    <a:pt x="71" y="156"/>
                    <a:pt x="71" y="156"/>
                  </a:cubicBezTo>
                  <a:cubicBezTo>
                    <a:pt x="71" y="159"/>
                    <a:pt x="69" y="161"/>
                    <a:pt x="67" y="162"/>
                  </a:cubicBezTo>
                  <a:cubicBezTo>
                    <a:pt x="64" y="163"/>
                    <a:pt x="62" y="162"/>
                    <a:pt x="60" y="159"/>
                  </a:cubicBezTo>
                  <a:cubicBezTo>
                    <a:pt x="37" y="123"/>
                    <a:pt x="26" y="120"/>
                    <a:pt x="17" y="120"/>
                  </a:cubicBezTo>
                  <a:cubicBezTo>
                    <a:pt x="15" y="120"/>
                    <a:pt x="15" y="121"/>
                    <a:pt x="14" y="121"/>
                  </a:cubicBezTo>
                  <a:cubicBezTo>
                    <a:pt x="13" y="124"/>
                    <a:pt x="14" y="131"/>
                    <a:pt x="16" y="135"/>
                  </a:cubicBezTo>
                  <a:lnTo>
                    <a:pt x="62"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0" name="Freeform 106"/>
            <p:cNvSpPr>
              <a:spLocks/>
            </p:cNvSpPr>
            <p:nvPr/>
          </p:nvSpPr>
          <p:spPr bwMode="auto">
            <a:xfrm>
              <a:off x="1656" y="3122"/>
              <a:ext cx="71" cy="17"/>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9"/>
                    <a:pt x="0" y="6"/>
                  </a:cubicBezTo>
                  <a:cubicBezTo>
                    <a:pt x="0" y="3"/>
                    <a:pt x="3" y="0"/>
                    <a:pt x="6" y="0"/>
                  </a:cubicBezTo>
                  <a:cubicBezTo>
                    <a:pt x="42" y="0"/>
                    <a:pt x="42" y="0"/>
                    <a:pt x="42" y="0"/>
                  </a:cubicBezTo>
                  <a:cubicBezTo>
                    <a:pt x="46" y="0"/>
                    <a:pt x="48" y="3"/>
                    <a:pt x="48" y="6"/>
                  </a:cubicBezTo>
                  <a:cubicBezTo>
                    <a:pt x="48" y="9"/>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1" name="Freeform 107"/>
            <p:cNvSpPr>
              <a:spLocks/>
            </p:cNvSpPr>
            <p:nvPr/>
          </p:nvSpPr>
          <p:spPr bwMode="auto">
            <a:xfrm>
              <a:off x="1638" y="3031"/>
              <a:ext cx="55" cy="55"/>
            </a:xfrm>
            <a:custGeom>
              <a:avLst/>
              <a:gdLst>
                <a:gd name="T0" fmla="*/ 6 w 37"/>
                <a:gd name="T1" fmla="*/ 37 h 37"/>
                <a:gd name="T2" fmla="*/ 2 w 37"/>
                <a:gd name="T3" fmla="*/ 35 h 37"/>
                <a:gd name="T4" fmla="*/ 2 w 37"/>
                <a:gd name="T5" fmla="*/ 27 h 37"/>
                <a:gd name="T6" fmla="*/ 26 w 37"/>
                <a:gd name="T7" fmla="*/ 3 h 37"/>
                <a:gd name="T8" fmla="*/ 34 w 37"/>
                <a:gd name="T9" fmla="*/ 3 h 37"/>
                <a:gd name="T10" fmla="*/ 34 w 37"/>
                <a:gd name="T11" fmla="*/ 11 h 37"/>
                <a:gd name="T12" fmla="*/ 10 w 37"/>
                <a:gd name="T13" fmla="*/ 35 h 37"/>
                <a:gd name="T14" fmla="*/ 6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6" y="37"/>
                  </a:moveTo>
                  <a:cubicBezTo>
                    <a:pt x="5" y="37"/>
                    <a:pt x="3" y="36"/>
                    <a:pt x="2" y="35"/>
                  </a:cubicBezTo>
                  <a:cubicBezTo>
                    <a:pt x="0" y="33"/>
                    <a:pt x="0" y="29"/>
                    <a:pt x="2" y="27"/>
                  </a:cubicBezTo>
                  <a:cubicBezTo>
                    <a:pt x="26" y="3"/>
                    <a:pt x="26" y="3"/>
                    <a:pt x="26" y="3"/>
                  </a:cubicBezTo>
                  <a:cubicBezTo>
                    <a:pt x="28" y="0"/>
                    <a:pt x="32" y="0"/>
                    <a:pt x="34" y="3"/>
                  </a:cubicBezTo>
                  <a:cubicBezTo>
                    <a:pt x="37" y="5"/>
                    <a:pt x="37" y="9"/>
                    <a:pt x="34" y="11"/>
                  </a:cubicBezTo>
                  <a:cubicBezTo>
                    <a:pt x="10" y="35"/>
                    <a:pt x="10" y="35"/>
                    <a:pt x="10" y="35"/>
                  </a:cubicBezTo>
                  <a:cubicBezTo>
                    <a:pt x="9" y="36"/>
                    <a:pt x="8" y="37"/>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2" name="Freeform 108"/>
            <p:cNvSpPr>
              <a:spLocks/>
            </p:cNvSpPr>
            <p:nvPr/>
          </p:nvSpPr>
          <p:spPr bwMode="auto">
            <a:xfrm>
              <a:off x="1585" y="2997"/>
              <a:ext cx="18" cy="71"/>
            </a:xfrm>
            <a:custGeom>
              <a:avLst/>
              <a:gdLst>
                <a:gd name="T0" fmla="*/ 6 w 12"/>
                <a:gd name="T1" fmla="*/ 48 h 48"/>
                <a:gd name="T2" fmla="*/ 0 w 12"/>
                <a:gd name="T3" fmla="*/ 42 h 48"/>
                <a:gd name="T4" fmla="*/ 0 w 12"/>
                <a:gd name="T5" fmla="*/ 6 h 48"/>
                <a:gd name="T6" fmla="*/ 6 w 12"/>
                <a:gd name="T7" fmla="*/ 0 h 48"/>
                <a:gd name="T8" fmla="*/ 12 w 12"/>
                <a:gd name="T9" fmla="*/ 6 h 48"/>
                <a:gd name="T10" fmla="*/ 12 w 12"/>
                <a:gd name="T11" fmla="*/ 42 h 48"/>
                <a:gd name="T12" fmla="*/ 6 w 1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 h="48">
                  <a:moveTo>
                    <a:pt x="6" y="48"/>
                  </a:moveTo>
                  <a:cubicBezTo>
                    <a:pt x="3" y="48"/>
                    <a:pt x="0" y="45"/>
                    <a:pt x="0" y="42"/>
                  </a:cubicBezTo>
                  <a:cubicBezTo>
                    <a:pt x="0" y="6"/>
                    <a:pt x="0" y="6"/>
                    <a:pt x="0" y="6"/>
                  </a:cubicBezTo>
                  <a:cubicBezTo>
                    <a:pt x="0" y="3"/>
                    <a:pt x="3" y="0"/>
                    <a:pt x="6" y="0"/>
                  </a:cubicBezTo>
                  <a:cubicBezTo>
                    <a:pt x="10" y="0"/>
                    <a:pt x="12" y="3"/>
                    <a:pt x="12" y="6"/>
                  </a:cubicBezTo>
                  <a:cubicBezTo>
                    <a:pt x="12" y="42"/>
                    <a:pt x="12" y="42"/>
                    <a:pt x="12" y="42"/>
                  </a:cubicBezTo>
                  <a:cubicBezTo>
                    <a:pt x="12" y="45"/>
                    <a:pt x="10"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3" name="Freeform 109"/>
            <p:cNvSpPr>
              <a:spLocks/>
            </p:cNvSpPr>
            <p:nvPr/>
          </p:nvSpPr>
          <p:spPr bwMode="auto">
            <a:xfrm>
              <a:off x="1478" y="3031"/>
              <a:ext cx="55" cy="55"/>
            </a:xfrm>
            <a:custGeom>
              <a:avLst/>
              <a:gdLst>
                <a:gd name="T0" fmla="*/ 30 w 37"/>
                <a:gd name="T1" fmla="*/ 37 h 37"/>
                <a:gd name="T2" fmla="*/ 26 w 37"/>
                <a:gd name="T3" fmla="*/ 35 h 37"/>
                <a:gd name="T4" fmla="*/ 2 w 37"/>
                <a:gd name="T5" fmla="*/ 11 h 37"/>
                <a:gd name="T6" fmla="*/ 2 w 37"/>
                <a:gd name="T7" fmla="*/ 3 h 37"/>
                <a:gd name="T8" fmla="*/ 10 w 37"/>
                <a:gd name="T9" fmla="*/ 3 h 37"/>
                <a:gd name="T10" fmla="*/ 34 w 37"/>
                <a:gd name="T11" fmla="*/ 27 h 37"/>
                <a:gd name="T12" fmla="*/ 34 w 37"/>
                <a:gd name="T13" fmla="*/ 35 h 37"/>
                <a:gd name="T14" fmla="*/ 30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30" y="37"/>
                  </a:moveTo>
                  <a:cubicBezTo>
                    <a:pt x="29" y="37"/>
                    <a:pt x="27" y="36"/>
                    <a:pt x="26" y="35"/>
                  </a:cubicBezTo>
                  <a:cubicBezTo>
                    <a:pt x="2" y="11"/>
                    <a:pt x="2" y="11"/>
                    <a:pt x="2" y="11"/>
                  </a:cubicBezTo>
                  <a:cubicBezTo>
                    <a:pt x="0" y="9"/>
                    <a:pt x="0" y="5"/>
                    <a:pt x="2" y="3"/>
                  </a:cubicBezTo>
                  <a:cubicBezTo>
                    <a:pt x="4" y="0"/>
                    <a:pt x="8" y="0"/>
                    <a:pt x="10" y="3"/>
                  </a:cubicBezTo>
                  <a:cubicBezTo>
                    <a:pt x="34" y="27"/>
                    <a:pt x="34" y="27"/>
                    <a:pt x="34" y="27"/>
                  </a:cubicBezTo>
                  <a:cubicBezTo>
                    <a:pt x="37" y="29"/>
                    <a:pt x="37" y="33"/>
                    <a:pt x="34" y="35"/>
                  </a:cubicBezTo>
                  <a:cubicBezTo>
                    <a:pt x="33" y="36"/>
                    <a:pt x="32" y="37"/>
                    <a:pt x="3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4" name="Freeform 110"/>
            <p:cNvSpPr>
              <a:spLocks/>
            </p:cNvSpPr>
            <p:nvPr/>
          </p:nvSpPr>
          <p:spPr bwMode="auto">
            <a:xfrm>
              <a:off x="1443" y="3122"/>
              <a:ext cx="71" cy="17"/>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9"/>
                    <a:pt x="0" y="6"/>
                  </a:cubicBezTo>
                  <a:cubicBezTo>
                    <a:pt x="0" y="3"/>
                    <a:pt x="3" y="0"/>
                    <a:pt x="6" y="0"/>
                  </a:cubicBezTo>
                  <a:cubicBezTo>
                    <a:pt x="42" y="0"/>
                    <a:pt x="42" y="0"/>
                    <a:pt x="42" y="0"/>
                  </a:cubicBezTo>
                  <a:cubicBezTo>
                    <a:pt x="46" y="0"/>
                    <a:pt x="48" y="3"/>
                    <a:pt x="48" y="6"/>
                  </a:cubicBezTo>
                  <a:cubicBezTo>
                    <a:pt x="48" y="9"/>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27"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128"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20</a:t>
            </a:fld>
            <a:endParaRPr lang="en-US" dirty="0"/>
          </a:p>
        </p:txBody>
      </p:sp>
      <p:pic>
        <p:nvPicPr>
          <p:cNvPr id="132" name="Picture 2">
            <a:extLst>
              <a:ext uri="{FF2B5EF4-FFF2-40B4-BE49-F238E27FC236}">
                <a16:creationId xmlns:a16="http://schemas.microsoft.com/office/drawing/2014/main" id="{E727570C-1648-4FD4-ADB4-D575CAD357B1}"/>
              </a:ext>
            </a:extLst>
          </p:cNvPr>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625483" y="491864"/>
            <a:ext cx="2715591" cy="9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5636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502920" y="1683513"/>
            <a:ext cx="6405880" cy="615553"/>
          </a:xfrm>
        </p:spPr>
        <p:txBody>
          <a:bodyPr>
            <a:noAutofit/>
          </a:bodyPr>
          <a:lstStyle/>
          <a:p>
            <a:pPr marL="0" indent="0">
              <a:buNone/>
            </a:pPr>
            <a:r>
              <a:rPr lang="en-US" sz="2000" dirty="0">
                <a:solidFill>
                  <a:srgbClr val="4D4D4E"/>
                </a:solidFill>
              </a:rPr>
              <a:t>Employees who participate in the HSA will receive the following contribution from </a:t>
            </a:r>
            <a:r>
              <a:rPr lang="en-US" sz="2000" b="1" dirty="0">
                <a:solidFill>
                  <a:srgbClr val="4D4D4E"/>
                </a:solidFill>
              </a:rPr>
              <a:t>Daemen University</a:t>
            </a:r>
            <a:r>
              <a:rPr lang="en-US" sz="2000" dirty="0">
                <a:solidFill>
                  <a:srgbClr val="4D4D4E"/>
                </a:solidFill>
              </a:rPr>
              <a:t>:</a:t>
            </a:r>
          </a:p>
        </p:txBody>
      </p:sp>
      <p:sp>
        <p:nvSpPr>
          <p:cNvPr id="4" name="Text Placeholder 3"/>
          <p:cNvSpPr>
            <a:spLocks noGrp="1"/>
          </p:cNvSpPr>
          <p:nvPr>
            <p:ph type="body" sz="quarter" idx="4294967295"/>
          </p:nvPr>
        </p:nvSpPr>
        <p:spPr>
          <a:xfrm>
            <a:off x="468876" y="2644345"/>
            <a:ext cx="9068824" cy="458065"/>
          </a:xfrm>
        </p:spPr>
        <p:txBody>
          <a:bodyPr>
            <a:normAutofit/>
          </a:bodyPr>
          <a:lstStyle/>
          <a:p>
            <a:pPr marL="0" indent="0">
              <a:buNone/>
            </a:pPr>
            <a:r>
              <a:rPr lang="en-US" sz="2000" b="1" dirty="0">
                <a:solidFill>
                  <a:schemeClr val="tx2"/>
                </a:solidFill>
              </a:rPr>
              <a:t>2022 HSA CONTRIBUTIONS</a:t>
            </a:r>
          </a:p>
        </p:txBody>
      </p:sp>
      <p:graphicFrame>
        <p:nvGraphicFramePr>
          <p:cNvPr id="12" name="Table 11"/>
          <p:cNvGraphicFramePr>
            <a:graphicFrameLocks noGrp="1"/>
          </p:cNvGraphicFramePr>
          <p:nvPr>
            <p:extLst>
              <p:ext uri="{D42A27DB-BD31-4B8C-83A1-F6EECF244321}">
                <p14:modId xmlns:p14="http://schemas.microsoft.com/office/powerpoint/2010/main" val="3257515981"/>
              </p:ext>
            </p:extLst>
          </p:nvPr>
        </p:nvGraphicFramePr>
        <p:xfrm>
          <a:off x="457200" y="3074417"/>
          <a:ext cx="9144000" cy="2788458"/>
        </p:xfrm>
        <a:graphic>
          <a:graphicData uri="http://schemas.openxmlformats.org/drawingml/2006/table">
            <a:tbl>
              <a:tblPr firstRow="1" bandRow="1">
                <a:tableStyleId>{5C22544A-7EE6-4342-B048-85BDC9FD1C3A}</a:tableStyleId>
              </a:tblPr>
              <a:tblGrid>
                <a:gridCol w="2723745">
                  <a:extLst>
                    <a:ext uri="{9D8B030D-6E8A-4147-A177-3AD203B41FA5}">
                      <a16:colId xmlns:a16="http://schemas.microsoft.com/office/drawing/2014/main" val="20000"/>
                    </a:ext>
                  </a:extLst>
                </a:gridCol>
                <a:gridCol w="2140085">
                  <a:extLst>
                    <a:ext uri="{9D8B030D-6E8A-4147-A177-3AD203B41FA5}">
                      <a16:colId xmlns:a16="http://schemas.microsoft.com/office/drawing/2014/main" val="20001"/>
                    </a:ext>
                  </a:extLst>
                </a:gridCol>
                <a:gridCol w="2140085">
                  <a:extLst>
                    <a:ext uri="{9D8B030D-6E8A-4147-A177-3AD203B41FA5}">
                      <a16:colId xmlns:a16="http://schemas.microsoft.com/office/drawing/2014/main" val="20002"/>
                    </a:ext>
                  </a:extLst>
                </a:gridCol>
                <a:gridCol w="2140085">
                  <a:extLst>
                    <a:ext uri="{9D8B030D-6E8A-4147-A177-3AD203B41FA5}">
                      <a16:colId xmlns:a16="http://schemas.microsoft.com/office/drawing/2014/main" val="20003"/>
                    </a:ext>
                  </a:extLst>
                </a:gridCol>
              </a:tblGrid>
              <a:tr h="744292">
                <a:tc>
                  <a:txBody>
                    <a:bodyPr/>
                    <a:lstStyle/>
                    <a:p>
                      <a:pPr marL="91440"/>
                      <a:r>
                        <a:rPr lang="en-US" sz="1400" b="1" i="0" dirty="0">
                          <a:solidFill>
                            <a:schemeClr val="bg1"/>
                          </a:solidFill>
                        </a:rPr>
                        <a:t>Type of Coverage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i="0" dirty="0">
                          <a:solidFill>
                            <a:schemeClr val="bg1"/>
                          </a:solidFill>
                        </a:rPr>
                        <a:t>Company</a:t>
                      </a:r>
                      <a:r>
                        <a:rPr lang="en-US" sz="1400" b="1" i="0" baseline="0" dirty="0">
                          <a:solidFill>
                            <a:schemeClr val="bg1"/>
                          </a:solidFill>
                        </a:rPr>
                        <a:t> HSA </a:t>
                      </a:r>
                      <a:r>
                        <a:rPr lang="en-US" sz="1400" b="1" i="0" dirty="0">
                          <a:solidFill>
                            <a:schemeClr val="bg1"/>
                          </a:solidFill>
                        </a:rPr>
                        <a:t>Annual</a:t>
                      </a:r>
                      <a:br>
                        <a:rPr lang="en-US" sz="1400" b="1" i="0" dirty="0">
                          <a:solidFill>
                            <a:schemeClr val="bg1"/>
                          </a:solidFill>
                        </a:rPr>
                      </a:br>
                      <a:r>
                        <a:rPr lang="en-US" sz="1400" b="1" i="0" baseline="0" dirty="0">
                          <a:solidFill>
                            <a:schemeClr val="bg1"/>
                          </a:solidFill>
                        </a:rPr>
                        <a:t>Contribution</a:t>
                      </a:r>
                      <a:endParaRPr lang="en-US" sz="1400" b="1" i="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i="0" dirty="0">
                          <a:solidFill>
                            <a:schemeClr val="bg1"/>
                          </a:solidFill>
                        </a:rPr>
                        <a:t>Employee HSA</a:t>
                      </a:r>
                      <a:br>
                        <a:rPr lang="en-US" sz="1400" b="1" i="0" dirty="0">
                          <a:solidFill>
                            <a:schemeClr val="bg1"/>
                          </a:solidFill>
                        </a:rPr>
                      </a:br>
                      <a:r>
                        <a:rPr lang="en-US" sz="1400" b="1" i="0" dirty="0">
                          <a:solidFill>
                            <a:schemeClr val="bg1"/>
                          </a:solidFill>
                        </a:rPr>
                        <a:t>Contribution Limit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rPr>
                        <a:t>Combined Total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rPr>
                        <a:t>Maximum Contribution</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037298">
                <a:tc>
                  <a:txBody>
                    <a:bodyPr/>
                    <a:lstStyle/>
                    <a:p>
                      <a:pPr marL="91440"/>
                      <a:r>
                        <a:rPr lang="en-US" sz="1400" b="0" i="0" dirty="0">
                          <a:solidFill>
                            <a:srgbClr val="003C71"/>
                          </a:solidFill>
                        </a:rPr>
                        <a:t>Single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rPr>
                        <a:t>$1,500</a:t>
                      </a:r>
                    </a:p>
                    <a:p>
                      <a:pPr algn="ctr"/>
                      <a:endParaRPr lang="en-US" sz="1400" dirty="0">
                        <a:solidFill>
                          <a:srgbClr val="003C71"/>
                        </a:solidFill>
                      </a:endParaRPr>
                    </a:p>
                    <a:p>
                      <a:pPr algn="ctr"/>
                      <a:r>
                        <a:rPr lang="en-US" sz="1400" dirty="0">
                          <a:solidFill>
                            <a:srgbClr val="003C71"/>
                          </a:solidFill>
                        </a:rPr>
                        <a:t>($375 / Quarter)</a:t>
                      </a:r>
                    </a:p>
                    <a:p>
                      <a:pPr marL="0" marR="0" indent="0" algn="ctr" defTabSz="1018824" rtl="0" eaLnBrk="1" fontAlgn="auto" latinLnBrk="0" hangingPunct="1">
                        <a:lnSpc>
                          <a:spcPct val="100000"/>
                        </a:lnSpc>
                        <a:spcBef>
                          <a:spcPts val="0"/>
                        </a:spcBef>
                        <a:spcAft>
                          <a:spcPts val="0"/>
                        </a:spcAft>
                        <a:buClrTx/>
                        <a:buSzTx/>
                        <a:buFontTx/>
                        <a:buNone/>
                        <a:tabLst/>
                        <a:defRPr/>
                      </a:pPr>
                      <a:r>
                        <a:rPr lang="en-US" sz="1400" dirty="0">
                          <a:solidFill>
                            <a:srgbClr val="003C71"/>
                          </a:solidFill>
                        </a:rPr>
                        <a:t>Jun * Sep * Dec *</a:t>
                      </a:r>
                      <a:r>
                        <a:rPr lang="en-US" sz="1400" baseline="0" dirty="0">
                          <a:solidFill>
                            <a:srgbClr val="003C71"/>
                          </a:solidFill>
                        </a:rPr>
                        <a:t> </a:t>
                      </a:r>
                      <a:r>
                        <a:rPr lang="en-US" sz="1400" dirty="0">
                          <a:solidFill>
                            <a:srgbClr val="003C71"/>
                          </a:solidFill>
                        </a:rPr>
                        <a:t>Mar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rPr>
                        <a:t>Can elect</a:t>
                      </a:r>
                      <a:r>
                        <a:rPr lang="en-US" sz="1400" baseline="0" dirty="0">
                          <a:solidFill>
                            <a:srgbClr val="003C71"/>
                          </a:solidFill>
                        </a:rPr>
                        <a:t> up to $2,150</a:t>
                      </a:r>
                      <a:endParaRPr lang="en-US" sz="1400" dirty="0">
                        <a:solidFill>
                          <a:srgbClr val="003C7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rPr>
                        <a:t>$3,650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1"/>
                  </a:ext>
                </a:extLst>
              </a:tr>
              <a:tr h="1006868">
                <a:tc>
                  <a:txBody>
                    <a:bodyPr/>
                    <a:lstStyle/>
                    <a:p>
                      <a:pPr marL="91440"/>
                      <a:r>
                        <a:rPr lang="en-US" sz="1400" b="0" i="0" dirty="0">
                          <a:solidFill>
                            <a:srgbClr val="003C71"/>
                          </a:solidFill>
                        </a:rPr>
                        <a:t>Employee/Spouse</a:t>
                      </a:r>
                    </a:p>
                    <a:p>
                      <a:pPr marL="91440"/>
                      <a:r>
                        <a:rPr lang="en-US" sz="1400" b="0" i="0" dirty="0">
                          <a:solidFill>
                            <a:srgbClr val="003C71"/>
                          </a:solidFill>
                        </a:rPr>
                        <a:t>Employee/Child(</a:t>
                      </a:r>
                      <a:r>
                        <a:rPr lang="en-US" sz="1400" b="0" i="0" dirty="0" err="1">
                          <a:solidFill>
                            <a:srgbClr val="003C71"/>
                          </a:solidFill>
                        </a:rPr>
                        <a:t>ren</a:t>
                      </a:r>
                      <a:r>
                        <a:rPr lang="en-US" sz="1400" b="0" i="0" dirty="0">
                          <a:solidFill>
                            <a:srgbClr val="003C71"/>
                          </a:solidFill>
                        </a:rPr>
                        <a:t>)</a:t>
                      </a:r>
                    </a:p>
                    <a:p>
                      <a:pPr marL="91440"/>
                      <a:r>
                        <a:rPr lang="en-US" sz="1400" b="0" i="0" dirty="0">
                          <a:solidFill>
                            <a:srgbClr val="003C71"/>
                          </a:solidFill>
                        </a:rPr>
                        <a:t>Family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rPr>
                        <a:t>$3,000</a:t>
                      </a:r>
                    </a:p>
                    <a:p>
                      <a:pPr algn="ctr"/>
                      <a:endParaRPr lang="en-US" sz="1400" dirty="0">
                        <a:solidFill>
                          <a:srgbClr val="003C71"/>
                        </a:solidFill>
                      </a:endParaRPr>
                    </a:p>
                    <a:p>
                      <a:pPr algn="ctr"/>
                      <a:r>
                        <a:rPr lang="en-US" sz="1400" dirty="0">
                          <a:solidFill>
                            <a:srgbClr val="003C71"/>
                          </a:solidFill>
                        </a:rPr>
                        <a:t>($750 / Quarter)</a:t>
                      </a:r>
                    </a:p>
                    <a:p>
                      <a:pPr algn="ctr"/>
                      <a:r>
                        <a:rPr lang="en-US" sz="1400" dirty="0">
                          <a:solidFill>
                            <a:srgbClr val="003C71"/>
                          </a:solidFill>
                        </a:rPr>
                        <a:t>Jun * Sep * Dec *</a:t>
                      </a:r>
                      <a:r>
                        <a:rPr lang="en-US" sz="1400" baseline="0" dirty="0">
                          <a:solidFill>
                            <a:srgbClr val="003C71"/>
                          </a:solidFill>
                        </a:rPr>
                        <a:t> </a:t>
                      </a:r>
                      <a:r>
                        <a:rPr lang="en-US" sz="1400" dirty="0">
                          <a:solidFill>
                            <a:srgbClr val="003C71"/>
                          </a:solidFill>
                        </a:rPr>
                        <a:t>Mar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rPr>
                        <a:t>Can elect</a:t>
                      </a:r>
                      <a:r>
                        <a:rPr lang="en-US" sz="1400" baseline="0" dirty="0">
                          <a:solidFill>
                            <a:srgbClr val="003C71"/>
                          </a:solidFill>
                        </a:rPr>
                        <a:t> up to $4,300</a:t>
                      </a:r>
                      <a:endParaRPr lang="en-US" sz="1400" dirty="0">
                        <a:solidFill>
                          <a:srgbClr val="003C7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rPr>
                        <a:t>$7,300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2"/>
                  </a:ext>
                </a:extLst>
              </a:tr>
            </a:tbl>
          </a:graphicData>
        </a:graphic>
      </p:graphicFrame>
      <p:sp>
        <p:nvSpPr>
          <p:cNvPr id="17" name="TextBox 16">
            <a:extLst>
              <a:ext uri="{FF2B5EF4-FFF2-40B4-BE49-F238E27FC236}">
                <a16:creationId xmlns:a16="http://schemas.microsoft.com/office/drawing/2014/main" id="{71ACD673-9892-E749-8915-E451E610BF32}"/>
              </a:ext>
            </a:extLst>
          </p:cNvPr>
          <p:cNvSpPr txBox="1"/>
          <p:nvPr/>
        </p:nvSpPr>
        <p:spPr>
          <a:xfrm>
            <a:off x="468877" y="491864"/>
            <a:ext cx="5952352" cy="1077218"/>
          </a:xfrm>
          <a:prstGeom prst="rect">
            <a:avLst/>
          </a:prstGeom>
          <a:noFill/>
        </p:spPr>
        <p:txBody>
          <a:bodyPr wrap="square" lIns="0" tIns="0" rIns="0" bIns="0" rtlCol="0">
            <a:spAutoFit/>
          </a:bodyPr>
          <a:lstStyle/>
          <a:p>
            <a:pPr>
              <a:lnSpc>
                <a:spcPts val="4200"/>
              </a:lnSpc>
            </a:pPr>
            <a:r>
              <a:rPr lang="en-US" sz="3800" b="1" dirty="0">
                <a:solidFill>
                  <a:srgbClr val="003B71"/>
                </a:solidFill>
              </a:rPr>
              <a:t>HEALTH SAVINGS ACCOUNT (HSA) BREAKDOWN</a:t>
            </a:r>
            <a:endParaRPr lang="en-US" sz="3800" b="1" dirty="0">
              <a:solidFill>
                <a:srgbClr val="003B71"/>
              </a:solidFill>
              <a:latin typeface="Calibri" panose="020F0502020204030204" pitchFamily="34" charset="0"/>
              <a:cs typeface="Calibri" panose="020F0502020204030204" pitchFamily="34" charset="0"/>
            </a:endParaRPr>
          </a:p>
        </p:txBody>
      </p:sp>
      <p:sp>
        <p:nvSpPr>
          <p:cNvPr id="18" name="Right Triangle 17">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13"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21</a:t>
            </a:fld>
            <a:endParaRPr lang="en-US" dirty="0"/>
          </a:p>
        </p:txBody>
      </p:sp>
      <p:pic>
        <p:nvPicPr>
          <p:cNvPr id="24" name="Picture 2">
            <a:extLst>
              <a:ext uri="{FF2B5EF4-FFF2-40B4-BE49-F238E27FC236}">
                <a16:creationId xmlns:a16="http://schemas.microsoft.com/office/drawing/2014/main" id="{C2C2FC5A-9271-427C-8BC3-4DB4623DEA33}"/>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625483" y="491864"/>
            <a:ext cx="2715591" cy="92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8493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D634-99B6-7C4F-B0CB-00C6FA2D3B89}"/>
              </a:ext>
            </a:extLst>
          </p:cNvPr>
          <p:cNvSpPr>
            <a:spLocks noGrp="1"/>
          </p:cNvSpPr>
          <p:nvPr>
            <p:ph type="title"/>
          </p:nvPr>
        </p:nvSpPr>
        <p:spPr/>
        <p:txBody>
          <a:bodyPr/>
          <a:lstStyle/>
          <a:p>
            <a:r>
              <a:rPr lang="en-US" dirty="0"/>
              <a:t>FLEXIBLE SPENDING ACCOUNT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3504" y="2486526"/>
            <a:ext cx="5285874" cy="5285874"/>
          </a:xfrm>
          <a:prstGeom prst="rect">
            <a:avLst/>
          </a:prstGeom>
        </p:spPr>
      </p:pic>
    </p:spTree>
    <p:extLst>
      <p:ext uri="{BB962C8B-B14F-4D97-AF65-F5344CB8AC3E}">
        <p14:creationId xmlns:p14="http://schemas.microsoft.com/office/powerpoint/2010/main" val="781482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1054594" y="1624655"/>
            <a:ext cx="6789935" cy="558482"/>
          </a:xfrm>
        </p:spPr>
        <p:txBody>
          <a:bodyPr>
            <a:noAutofit/>
          </a:bodyPr>
          <a:lstStyle/>
          <a:p>
            <a:pPr marL="0" lvl="0" indent="0">
              <a:buNone/>
            </a:pPr>
            <a:r>
              <a:rPr lang="en-US" sz="2000" dirty="0">
                <a:solidFill>
                  <a:schemeClr val="accent2"/>
                </a:solidFill>
              </a:rPr>
              <a:t>A full list is available on the IRS website, </a:t>
            </a:r>
            <a:br>
              <a:rPr lang="en-US" sz="2000" dirty="0">
                <a:solidFill>
                  <a:schemeClr val="accent2"/>
                </a:solidFill>
              </a:rPr>
            </a:br>
            <a:r>
              <a:rPr lang="en-US" sz="2000" b="1" u="sng" dirty="0">
                <a:solidFill>
                  <a:schemeClr val="accent2"/>
                </a:solidFill>
              </a:rPr>
              <a:t>www.irs.gov</a:t>
            </a:r>
            <a:r>
              <a:rPr lang="en-US" sz="2000" dirty="0">
                <a:solidFill>
                  <a:schemeClr val="accent2"/>
                </a:solidFill>
              </a:rPr>
              <a:t> in </a:t>
            </a:r>
            <a:r>
              <a:rPr lang="en-US" sz="2000" b="1" u="sng" dirty="0">
                <a:solidFill>
                  <a:schemeClr val="accent2"/>
                </a:solidFill>
              </a:rPr>
              <a:t>IRS Publication 502</a:t>
            </a:r>
            <a:endParaRPr lang="en-US" sz="2000" dirty="0">
              <a:solidFill>
                <a:schemeClr val="accent2"/>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4046868050"/>
              </p:ext>
            </p:extLst>
          </p:nvPr>
        </p:nvGraphicFramePr>
        <p:xfrm>
          <a:off x="469539" y="3116983"/>
          <a:ext cx="6766562" cy="3960395"/>
        </p:xfrm>
        <a:graphic>
          <a:graphicData uri="http://schemas.openxmlformats.org/drawingml/2006/table">
            <a:tbl>
              <a:tblPr firstRow="1" bandRow="1">
                <a:tableStyleId>{5C22544A-7EE6-4342-B048-85BDC9FD1C3A}</a:tableStyleId>
              </a:tblPr>
              <a:tblGrid>
                <a:gridCol w="3220145">
                  <a:extLst>
                    <a:ext uri="{9D8B030D-6E8A-4147-A177-3AD203B41FA5}">
                      <a16:colId xmlns:a16="http://schemas.microsoft.com/office/drawing/2014/main" val="20000"/>
                    </a:ext>
                  </a:extLst>
                </a:gridCol>
                <a:gridCol w="3546417">
                  <a:extLst>
                    <a:ext uri="{9D8B030D-6E8A-4147-A177-3AD203B41FA5}">
                      <a16:colId xmlns:a16="http://schemas.microsoft.com/office/drawing/2014/main" val="20001"/>
                    </a:ext>
                  </a:extLst>
                </a:gridCol>
              </a:tblGrid>
              <a:tr h="317492">
                <a:tc gridSpan="2">
                  <a:txBody>
                    <a:bodyPr/>
                    <a:lstStyle/>
                    <a:p>
                      <a:pPr marL="0" marR="0" lvl="0" indent="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None/>
                        <a:tabLst/>
                        <a:defRPr/>
                      </a:pPr>
                      <a:r>
                        <a:rPr kumimoji="0" lang="en-US" sz="1600" b="1" i="0" u="none" strike="noStrike" kern="1200" cap="all" spc="0" normalizeH="0" baseline="0" noProof="0" dirty="0">
                          <a:ln>
                            <a:noFill/>
                          </a:ln>
                          <a:solidFill>
                            <a:schemeClr val="bg2"/>
                          </a:solidFill>
                          <a:effectLst/>
                          <a:uLnTx/>
                          <a:uFillTx/>
                          <a:latin typeface="+mn-lt"/>
                          <a:ea typeface="+mn-ea"/>
                          <a:cs typeface="+mn-cs"/>
                        </a:rPr>
                        <a:t>Health Care (FSA) – Qualified medical, dental and vision expenses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0"/>
                  </a:ext>
                </a:extLst>
              </a:tr>
              <a:tr h="1428714">
                <a:tc>
                  <a:txBody>
                    <a:bodyPr/>
                    <a:lstStyle/>
                    <a:p>
                      <a:pPr marL="285750" marR="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lang="en-US" sz="1600" b="0" baseline="0" dirty="0">
                          <a:solidFill>
                            <a:srgbClr val="003C71"/>
                          </a:solidFill>
                          <a:latin typeface="Calibri" panose="020F0502020204030204" pitchFamily="34" charset="0"/>
                        </a:rPr>
                        <a:t>Copays or Deductibles</a:t>
                      </a:r>
                    </a:p>
                    <a:p>
                      <a:pPr marL="285750" marR="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lang="en-US" sz="1600" b="0" dirty="0">
                          <a:solidFill>
                            <a:srgbClr val="003C71"/>
                          </a:solidFill>
                          <a:latin typeface="Calibri" panose="020F0502020204030204" pitchFamily="34" charset="0"/>
                        </a:rPr>
                        <a:t>Dental Care, Braces, Dentures</a:t>
                      </a:r>
                    </a:p>
                    <a:p>
                      <a:pPr marL="285750" marR="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lang="en-US" sz="1600" b="0" dirty="0">
                          <a:solidFill>
                            <a:srgbClr val="003C71"/>
                          </a:solidFill>
                          <a:latin typeface="Calibri" panose="020F0502020204030204" pitchFamily="34" charset="0"/>
                        </a:rPr>
                        <a:t>Diagnostic Tests &amp; Devices</a:t>
                      </a:r>
                    </a:p>
                    <a:p>
                      <a:pPr marL="285750" marR="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lang="en-US" sz="1600" b="0" dirty="0">
                          <a:solidFill>
                            <a:srgbClr val="003C71"/>
                          </a:solidFill>
                          <a:latin typeface="Calibri" panose="020F0502020204030204" pitchFamily="34" charset="0"/>
                        </a:rPr>
                        <a:t>Doctor and Hospital Visits</a:t>
                      </a:r>
                    </a:p>
                  </a:txBody>
                  <a:tcPr marL="100584" marR="100584"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lang="en-US" sz="1600" b="0" spc="0" dirty="0">
                          <a:solidFill>
                            <a:srgbClr val="003C71"/>
                          </a:solidFill>
                          <a:latin typeface="Calibri" panose="020F0502020204030204" pitchFamily="34" charset="0"/>
                        </a:rPr>
                        <a:t>Medical Equipment</a:t>
                      </a:r>
                    </a:p>
                    <a:p>
                      <a:pPr marL="285750" marR="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lang="en-US" sz="1600" b="0" spc="0" dirty="0">
                          <a:solidFill>
                            <a:srgbClr val="003C71"/>
                          </a:solidFill>
                          <a:latin typeface="Calibri" panose="020F0502020204030204" pitchFamily="34" charset="0"/>
                        </a:rPr>
                        <a:t>Prescriptions</a:t>
                      </a:r>
                    </a:p>
                    <a:p>
                      <a:pPr marL="285750" marR="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lang="en-US" sz="1600" b="0" spc="0" dirty="0">
                          <a:solidFill>
                            <a:srgbClr val="003C71"/>
                          </a:solidFill>
                          <a:latin typeface="Calibri" panose="020F0502020204030204" pitchFamily="34" charset="0"/>
                        </a:rPr>
                        <a:t>Surgery</a:t>
                      </a:r>
                    </a:p>
                    <a:p>
                      <a:pPr marL="285750" marR="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lang="en-US" sz="1600" b="0" spc="0" dirty="0">
                          <a:solidFill>
                            <a:srgbClr val="003C71"/>
                          </a:solidFill>
                          <a:latin typeface="Calibri" panose="020F0502020204030204" pitchFamily="34" charset="0"/>
                        </a:rPr>
                        <a:t>Vision Care, Glasses, Contacts</a:t>
                      </a:r>
                    </a:p>
                  </a:txBody>
                  <a:tcPr marL="100584" marR="100584"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9107">
                <a:tc gridSpan="2">
                  <a:txBody>
                    <a:bodyPr/>
                    <a:lstStyle/>
                    <a:p>
                      <a:pPr marL="0" marR="0" lvl="0" indent="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None/>
                        <a:tabLst/>
                        <a:defRPr/>
                      </a:pPr>
                      <a:r>
                        <a:rPr kumimoji="0" lang="en-US" sz="1600" b="1" i="0" u="none" strike="noStrike" kern="1200" cap="all" spc="0" normalizeH="0" baseline="0" noProof="0" dirty="0">
                          <a:ln>
                            <a:noFill/>
                          </a:ln>
                          <a:solidFill>
                            <a:schemeClr val="bg2"/>
                          </a:solidFill>
                          <a:effectLst/>
                          <a:uLnTx/>
                          <a:uFillTx/>
                          <a:latin typeface="+mn-lt"/>
                          <a:ea typeface="+mn-ea"/>
                          <a:cs typeface="+mn-cs"/>
                        </a:rPr>
                        <a:t>Dependent Care (FSA) – qualified dependent expenses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2"/>
                  </a:ext>
                </a:extLst>
              </a:tr>
              <a:tr h="893460">
                <a:tc>
                  <a:txBody>
                    <a:bodyPr/>
                    <a:lstStyle/>
                    <a:p>
                      <a:pPr marL="285750" marR="0" lvl="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446A"/>
                          </a:solidFill>
                          <a:effectLst/>
                          <a:uLnTx/>
                          <a:uFillTx/>
                          <a:latin typeface="+mn-lt"/>
                          <a:ea typeface="+mn-ea"/>
                          <a:cs typeface="+mn-cs"/>
                        </a:rPr>
                        <a:t>Daycare, Nursery School, </a:t>
                      </a:r>
                      <a:br>
                        <a:rPr kumimoji="0" lang="en-US" sz="1600" b="0" i="0" u="none" strike="noStrike" kern="1200" cap="none" spc="0" normalizeH="0" baseline="0" noProof="0" dirty="0">
                          <a:ln>
                            <a:noFill/>
                          </a:ln>
                          <a:solidFill>
                            <a:srgbClr val="00446A"/>
                          </a:solidFill>
                          <a:effectLst/>
                          <a:uLnTx/>
                          <a:uFillTx/>
                          <a:latin typeface="+mn-lt"/>
                          <a:ea typeface="+mn-ea"/>
                          <a:cs typeface="+mn-cs"/>
                        </a:rPr>
                      </a:br>
                      <a:r>
                        <a:rPr kumimoji="0" lang="en-US" sz="1600" b="0" i="0" u="none" strike="noStrike" kern="1200" cap="none" spc="0" normalizeH="0" baseline="0" noProof="0" dirty="0">
                          <a:ln>
                            <a:noFill/>
                          </a:ln>
                          <a:solidFill>
                            <a:srgbClr val="00446A"/>
                          </a:solidFill>
                          <a:effectLst/>
                          <a:uLnTx/>
                          <a:uFillTx/>
                          <a:latin typeface="+mn-lt"/>
                          <a:ea typeface="+mn-ea"/>
                          <a:cs typeface="+mn-cs"/>
                        </a:rPr>
                        <a:t>&amp; Preschool</a:t>
                      </a:r>
                    </a:p>
                    <a:p>
                      <a:pPr marL="285750" marR="0" lvl="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446A"/>
                          </a:solidFill>
                          <a:effectLst/>
                          <a:uLnTx/>
                          <a:uFillTx/>
                          <a:latin typeface="+mn-lt"/>
                          <a:ea typeface="+mn-ea"/>
                          <a:cs typeface="+mn-cs"/>
                        </a:rPr>
                        <a:t>Summer Day Camp</a:t>
                      </a:r>
                    </a:p>
                  </a:txBody>
                  <a:tcPr marL="100584" marR="100584"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lang="en-US" sz="1600" b="0" spc="0" dirty="0">
                          <a:solidFill>
                            <a:srgbClr val="003C71"/>
                          </a:solidFill>
                          <a:latin typeface="Calibri" panose="020F0502020204030204" pitchFamily="34" charset="0"/>
                        </a:rPr>
                        <a:t>Before &amp; After School Programs</a:t>
                      </a:r>
                    </a:p>
                    <a:p>
                      <a:pPr marL="285750" marR="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lang="en-US" sz="1600" b="0" spc="0" dirty="0">
                          <a:solidFill>
                            <a:srgbClr val="003C71"/>
                          </a:solidFill>
                          <a:latin typeface="Calibri" panose="020F0502020204030204" pitchFamily="34" charset="0"/>
                        </a:rPr>
                        <a:t>Licensed Child Care Provider     (Need Tax ID #)</a:t>
                      </a:r>
                    </a:p>
                  </a:txBody>
                  <a:tcPr marL="100584" marR="100584"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93730">
                <a:tc gridSpan="2">
                  <a:txBody>
                    <a:bodyPr/>
                    <a:lstStyle/>
                    <a:p>
                      <a:pPr marL="285750" marR="0" lvl="0" indent="-285750" algn="l" defTabSz="914400" rtl="0" eaLnBrk="1" fontAlgn="auto" latinLnBrk="0" hangingPunct="1">
                        <a:lnSpc>
                          <a:spcPct val="100000"/>
                        </a:lnSpc>
                        <a:spcBef>
                          <a:spcPts val="600"/>
                        </a:spcBef>
                        <a:spcAft>
                          <a:spcPts val="0"/>
                        </a:spcAft>
                        <a:buClr>
                          <a:srgbClr val="7BAFD4"/>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446A"/>
                          </a:solidFill>
                          <a:effectLst/>
                          <a:uLnTx/>
                          <a:uFillTx/>
                          <a:latin typeface="+mn-lt"/>
                          <a:ea typeface="+mn-ea"/>
                          <a:cs typeface="+mn-cs"/>
                        </a:rPr>
                        <a:t>Care by a licensed provider for your spouse or a relative who is physically </a:t>
                      </a:r>
                      <a:br>
                        <a:rPr kumimoji="0" lang="en-US" sz="1600" b="0" i="0" u="none" strike="noStrike" kern="1200" cap="none" spc="0" normalizeH="0" baseline="0" noProof="0" dirty="0">
                          <a:ln>
                            <a:noFill/>
                          </a:ln>
                          <a:solidFill>
                            <a:srgbClr val="00446A"/>
                          </a:solidFill>
                          <a:effectLst/>
                          <a:uLnTx/>
                          <a:uFillTx/>
                          <a:latin typeface="+mn-lt"/>
                          <a:ea typeface="+mn-ea"/>
                          <a:cs typeface="+mn-cs"/>
                        </a:rPr>
                      </a:br>
                      <a:r>
                        <a:rPr kumimoji="0" lang="en-US" sz="1600" b="0" i="0" u="none" strike="noStrike" kern="1200" cap="none" spc="0" normalizeH="0" baseline="0" noProof="0" dirty="0">
                          <a:ln>
                            <a:noFill/>
                          </a:ln>
                          <a:solidFill>
                            <a:srgbClr val="00446A"/>
                          </a:solidFill>
                          <a:effectLst/>
                          <a:uLnTx/>
                          <a:uFillTx/>
                          <a:latin typeface="+mn-lt"/>
                          <a:ea typeface="+mn-ea"/>
                          <a:cs typeface="+mn-cs"/>
                        </a:rPr>
                        <a:t>or mentally incapable of self-care and lives in your home.</a:t>
                      </a:r>
                    </a:p>
                  </a:txBody>
                  <a:tcPr marL="100584" marR="100584" marT="51816" marB="518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17" name="TextBox 16"/>
          <p:cNvSpPr txBox="1"/>
          <p:nvPr/>
        </p:nvSpPr>
        <p:spPr>
          <a:xfrm>
            <a:off x="6924961" y="4814323"/>
            <a:ext cx="2901730" cy="2290371"/>
          </a:xfrm>
          <a:prstGeom prst="rect">
            <a:avLst/>
          </a:prstGeom>
          <a:solidFill>
            <a:srgbClr val="7BAFD4">
              <a:alpha val="20000"/>
            </a:srgbClr>
          </a:solidFill>
        </p:spPr>
        <p:txBody>
          <a:bodyPr wrap="square" rtlCol="0">
            <a:spAutoFit/>
          </a:bodyPr>
          <a:lstStyle/>
          <a:p>
            <a:pPr algn="ctr"/>
            <a:r>
              <a:rPr lang="en-US" b="1" cap="all" spc="111" dirty="0">
                <a:solidFill>
                  <a:srgbClr val="003C71"/>
                </a:solidFill>
              </a:rPr>
              <a:t>FSA Recordkeeping</a:t>
            </a:r>
          </a:p>
          <a:p>
            <a:pPr algn="ctr">
              <a:spcBef>
                <a:spcPts val="1337"/>
              </a:spcBef>
            </a:pPr>
            <a:r>
              <a:rPr lang="en-US" sz="1600" dirty="0">
                <a:solidFill>
                  <a:srgbClr val="003C71"/>
                </a:solidFill>
              </a:rPr>
              <a:t>Always keep a copy of the Explanation of Benefits (EOB) and itemized medical and pharmacy receipts, as the FSA administrator reserves the right to substantiate expenses as well as the IRS. </a:t>
            </a:r>
          </a:p>
        </p:txBody>
      </p:sp>
      <p:cxnSp>
        <p:nvCxnSpPr>
          <p:cNvPr id="19" name="Straight Connector 18"/>
          <p:cNvCxnSpPr/>
          <p:nvPr/>
        </p:nvCxnSpPr>
        <p:spPr>
          <a:xfrm>
            <a:off x="468877" y="4918778"/>
            <a:ext cx="6236723" cy="0"/>
          </a:xfrm>
          <a:prstGeom prst="line">
            <a:avLst/>
          </a:prstGeom>
          <a:ln w="38100">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20" name="Right Triangle 19">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1ACD673-9892-E749-8915-E451E610BF32}"/>
              </a:ext>
            </a:extLst>
          </p:cNvPr>
          <p:cNvSpPr txBox="1"/>
          <p:nvPr/>
        </p:nvSpPr>
        <p:spPr>
          <a:xfrm>
            <a:off x="468877" y="491864"/>
            <a:ext cx="5626459" cy="1077218"/>
          </a:xfrm>
          <a:prstGeom prst="rect">
            <a:avLst/>
          </a:prstGeom>
          <a:noFill/>
        </p:spPr>
        <p:txBody>
          <a:bodyPr wrap="square" lIns="0" tIns="0" rIns="0" bIns="0" rtlCol="0">
            <a:spAutoFit/>
          </a:bodyPr>
          <a:lstStyle/>
          <a:p>
            <a:pPr>
              <a:lnSpc>
                <a:spcPts val="4200"/>
              </a:lnSpc>
            </a:pPr>
            <a:r>
              <a:rPr lang="en-US" sz="3800" b="1" dirty="0">
                <a:solidFill>
                  <a:schemeClr val="bg2"/>
                </a:solidFill>
              </a:rPr>
              <a:t>FLEXIBLE SPENDING ACCOUNT (FSA)</a:t>
            </a:r>
            <a:endParaRPr lang="en-US" sz="3800" b="1" dirty="0">
              <a:solidFill>
                <a:schemeClr val="bg2"/>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BF1292A8-9C94-314F-8769-4F85D4724A7B}"/>
              </a:ext>
            </a:extLst>
          </p:cNvPr>
          <p:cNvSpPr/>
          <p:nvPr/>
        </p:nvSpPr>
        <p:spPr>
          <a:xfrm>
            <a:off x="469540" y="2673190"/>
            <a:ext cx="2926080" cy="338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610F986-AD70-3F4F-B9F5-B8C77D99A996}"/>
              </a:ext>
            </a:extLst>
          </p:cNvPr>
          <p:cNvSpPr txBox="1"/>
          <p:nvPr/>
        </p:nvSpPr>
        <p:spPr>
          <a:xfrm>
            <a:off x="469539" y="2642411"/>
            <a:ext cx="2926081" cy="400110"/>
          </a:xfrm>
          <a:prstGeom prst="rect">
            <a:avLst/>
          </a:prstGeom>
          <a:noFill/>
        </p:spPr>
        <p:txBody>
          <a:bodyPr wrap="square" rtlCol="0" anchor="ctr" anchorCtr="0">
            <a:spAutoFit/>
          </a:bodyPr>
          <a:lstStyle/>
          <a:p>
            <a:r>
              <a:rPr lang="en-US" b="1" dirty="0">
                <a:solidFill>
                  <a:schemeClr val="bg1"/>
                </a:solidFill>
              </a:rPr>
              <a:t>QUALIFIED FSA EXPENSES</a:t>
            </a:r>
          </a:p>
        </p:txBody>
      </p:sp>
      <p:cxnSp>
        <p:nvCxnSpPr>
          <p:cNvPr id="28" name="Straight Connector 27">
            <a:extLst>
              <a:ext uri="{FF2B5EF4-FFF2-40B4-BE49-F238E27FC236}">
                <a16:creationId xmlns:a16="http://schemas.microsoft.com/office/drawing/2014/main" id="{6E3E62FE-EF49-E143-BC9D-5D189B5C046B}"/>
              </a:ext>
            </a:extLst>
          </p:cNvPr>
          <p:cNvCxnSpPr>
            <a:cxnSpLocks/>
          </p:cNvCxnSpPr>
          <p:nvPr/>
        </p:nvCxnSpPr>
        <p:spPr>
          <a:xfrm flipH="1">
            <a:off x="469541" y="3011744"/>
            <a:ext cx="6236208"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4" name="Group 104"/>
          <p:cNvGrpSpPr>
            <a:grpSpLocks noChangeAspect="1"/>
          </p:cNvGrpSpPr>
          <p:nvPr/>
        </p:nvGrpSpPr>
        <p:grpSpPr bwMode="auto">
          <a:xfrm>
            <a:off x="450048" y="1678830"/>
            <a:ext cx="365760" cy="549928"/>
            <a:chOff x="1443" y="2997"/>
            <a:chExt cx="284" cy="427"/>
          </a:xfrm>
          <a:solidFill>
            <a:schemeClr val="bg2"/>
          </a:solidFill>
        </p:grpSpPr>
        <p:sp>
          <p:nvSpPr>
            <p:cNvPr id="15" name="Freeform 105"/>
            <p:cNvSpPr>
              <a:spLocks noEditPoints="1"/>
            </p:cNvSpPr>
            <p:nvPr/>
          </p:nvSpPr>
          <p:spPr bwMode="auto">
            <a:xfrm>
              <a:off x="1462" y="3104"/>
              <a:ext cx="261" cy="320"/>
            </a:xfrm>
            <a:custGeom>
              <a:avLst/>
              <a:gdLst>
                <a:gd name="T0" fmla="*/ 155 w 176"/>
                <a:gd name="T1" fmla="*/ 216 h 216"/>
                <a:gd name="T2" fmla="*/ 59 w 176"/>
                <a:gd name="T3" fmla="*/ 216 h 216"/>
                <a:gd name="T4" fmla="*/ 54 w 176"/>
                <a:gd name="T5" fmla="*/ 213 h 216"/>
                <a:gd name="T6" fmla="*/ 6 w 176"/>
                <a:gd name="T7" fmla="*/ 141 h 216"/>
                <a:gd name="T8" fmla="*/ 4 w 176"/>
                <a:gd name="T9" fmla="*/ 116 h 216"/>
                <a:gd name="T10" fmla="*/ 17 w 176"/>
                <a:gd name="T11" fmla="*/ 108 h 216"/>
                <a:gd name="T12" fmla="*/ 59 w 176"/>
                <a:gd name="T13" fmla="*/ 137 h 216"/>
                <a:gd name="T14" fmla="*/ 59 w 176"/>
                <a:gd name="T15" fmla="*/ 24 h 216"/>
                <a:gd name="T16" fmla="*/ 83 w 176"/>
                <a:gd name="T17" fmla="*/ 0 h 216"/>
                <a:gd name="T18" fmla="*/ 107 w 176"/>
                <a:gd name="T19" fmla="*/ 24 h 216"/>
                <a:gd name="T20" fmla="*/ 107 w 176"/>
                <a:gd name="T21" fmla="*/ 92 h 216"/>
                <a:gd name="T22" fmla="*/ 156 w 176"/>
                <a:gd name="T23" fmla="*/ 108 h 216"/>
                <a:gd name="T24" fmla="*/ 173 w 176"/>
                <a:gd name="T25" fmla="*/ 145 h 216"/>
                <a:gd name="T26" fmla="*/ 161 w 176"/>
                <a:gd name="T27" fmla="*/ 211 h 216"/>
                <a:gd name="T28" fmla="*/ 155 w 176"/>
                <a:gd name="T29" fmla="*/ 216 h 216"/>
                <a:gd name="T30" fmla="*/ 62 w 176"/>
                <a:gd name="T31" fmla="*/ 204 h 216"/>
                <a:gd name="T32" fmla="*/ 150 w 176"/>
                <a:gd name="T33" fmla="*/ 204 h 216"/>
                <a:gd name="T34" fmla="*/ 161 w 176"/>
                <a:gd name="T35" fmla="*/ 143 h 216"/>
                <a:gd name="T36" fmla="*/ 152 w 176"/>
                <a:gd name="T37" fmla="*/ 120 h 216"/>
                <a:gd name="T38" fmla="*/ 99 w 176"/>
                <a:gd name="T39" fmla="*/ 102 h 216"/>
                <a:gd name="T40" fmla="*/ 95 w 176"/>
                <a:gd name="T41" fmla="*/ 96 h 216"/>
                <a:gd name="T42" fmla="*/ 95 w 176"/>
                <a:gd name="T43" fmla="*/ 24 h 216"/>
                <a:gd name="T44" fmla="*/ 83 w 176"/>
                <a:gd name="T45" fmla="*/ 12 h 216"/>
                <a:gd name="T46" fmla="*/ 71 w 176"/>
                <a:gd name="T47" fmla="*/ 24 h 216"/>
                <a:gd name="T48" fmla="*/ 71 w 176"/>
                <a:gd name="T49" fmla="*/ 156 h 216"/>
                <a:gd name="T50" fmla="*/ 67 w 176"/>
                <a:gd name="T51" fmla="*/ 162 h 216"/>
                <a:gd name="T52" fmla="*/ 60 w 176"/>
                <a:gd name="T53" fmla="*/ 159 h 216"/>
                <a:gd name="T54" fmla="*/ 17 w 176"/>
                <a:gd name="T55" fmla="*/ 120 h 216"/>
                <a:gd name="T56" fmla="*/ 14 w 176"/>
                <a:gd name="T57" fmla="*/ 121 h 216"/>
                <a:gd name="T58" fmla="*/ 16 w 176"/>
                <a:gd name="T59" fmla="*/ 135 h 216"/>
                <a:gd name="T60" fmla="*/ 62 w 176"/>
                <a:gd name="T61" fmla="*/ 20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216">
                  <a:moveTo>
                    <a:pt x="155" y="216"/>
                  </a:moveTo>
                  <a:cubicBezTo>
                    <a:pt x="59" y="216"/>
                    <a:pt x="59" y="216"/>
                    <a:pt x="59" y="216"/>
                  </a:cubicBezTo>
                  <a:cubicBezTo>
                    <a:pt x="57" y="216"/>
                    <a:pt x="55" y="215"/>
                    <a:pt x="54" y="213"/>
                  </a:cubicBezTo>
                  <a:cubicBezTo>
                    <a:pt x="6" y="141"/>
                    <a:pt x="6" y="141"/>
                    <a:pt x="6" y="141"/>
                  </a:cubicBezTo>
                  <a:cubicBezTo>
                    <a:pt x="2" y="135"/>
                    <a:pt x="0" y="124"/>
                    <a:pt x="4" y="116"/>
                  </a:cubicBezTo>
                  <a:cubicBezTo>
                    <a:pt x="6" y="111"/>
                    <a:pt x="11" y="108"/>
                    <a:pt x="17" y="108"/>
                  </a:cubicBezTo>
                  <a:cubicBezTo>
                    <a:pt x="30" y="108"/>
                    <a:pt x="42" y="113"/>
                    <a:pt x="59" y="137"/>
                  </a:cubicBezTo>
                  <a:cubicBezTo>
                    <a:pt x="59" y="24"/>
                    <a:pt x="59" y="24"/>
                    <a:pt x="59" y="24"/>
                  </a:cubicBezTo>
                  <a:cubicBezTo>
                    <a:pt x="59" y="11"/>
                    <a:pt x="70" y="0"/>
                    <a:pt x="83" y="0"/>
                  </a:cubicBezTo>
                  <a:cubicBezTo>
                    <a:pt x="96" y="0"/>
                    <a:pt x="107" y="11"/>
                    <a:pt x="107" y="24"/>
                  </a:cubicBezTo>
                  <a:cubicBezTo>
                    <a:pt x="107" y="92"/>
                    <a:pt x="107" y="92"/>
                    <a:pt x="107" y="92"/>
                  </a:cubicBezTo>
                  <a:cubicBezTo>
                    <a:pt x="156" y="108"/>
                    <a:pt x="156" y="108"/>
                    <a:pt x="156" y="108"/>
                  </a:cubicBezTo>
                  <a:cubicBezTo>
                    <a:pt x="172" y="113"/>
                    <a:pt x="176" y="131"/>
                    <a:pt x="173" y="145"/>
                  </a:cubicBezTo>
                  <a:cubicBezTo>
                    <a:pt x="161" y="211"/>
                    <a:pt x="161" y="211"/>
                    <a:pt x="161" y="211"/>
                  </a:cubicBezTo>
                  <a:cubicBezTo>
                    <a:pt x="161" y="214"/>
                    <a:pt x="158" y="216"/>
                    <a:pt x="155" y="216"/>
                  </a:cubicBezTo>
                  <a:close/>
                  <a:moveTo>
                    <a:pt x="62" y="204"/>
                  </a:moveTo>
                  <a:cubicBezTo>
                    <a:pt x="150" y="204"/>
                    <a:pt x="150" y="204"/>
                    <a:pt x="150" y="204"/>
                  </a:cubicBezTo>
                  <a:cubicBezTo>
                    <a:pt x="161" y="143"/>
                    <a:pt x="161" y="143"/>
                    <a:pt x="161" y="143"/>
                  </a:cubicBezTo>
                  <a:cubicBezTo>
                    <a:pt x="163" y="134"/>
                    <a:pt x="161" y="123"/>
                    <a:pt x="152" y="120"/>
                  </a:cubicBezTo>
                  <a:cubicBezTo>
                    <a:pt x="99" y="102"/>
                    <a:pt x="99" y="102"/>
                    <a:pt x="99" y="102"/>
                  </a:cubicBezTo>
                  <a:cubicBezTo>
                    <a:pt x="97" y="101"/>
                    <a:pt x="95" y="99"/>
                    <a:pt x="95" y="96"/>
                  </a:cubicBezTo>
                  <a:cubicBezTo>
                    <a:pt x="95" y="24"/>
                    <a:pt x="95" y="24"/>
                    <a:pt x="95" y="24"/>
                  </a:cubicBezTo>
                  <a:cubicBezTo>
                    <a:pt x="95" y="17"/>
                    <a:pt x="90" y="12"/>
                    <a:pt x="83" y="12"/>
                  </a:cubicBezTo>
                  <a:cubicBezTo>
                    <a:pt x="77" y="12"/>
                    <a:pt x="71" y="18"/>
                    <a:pt x="71" y="24"/>
                  </a:cubicBezTo>
                  <a:cubicBezTo>
                    <a:pt x="71" y="156"/>
                    <a:pt x="71" y="156"/>
                    <a:pt x="71" y="156"/>
                  </a:cubicBezTo>
                  <a:cubicBezTo>
                    <a:pt x="71" y="159"/>
                    <a:pt x="69" y="161"/>
                    <a:pt x="67" y="162"/>
                  </a:cubicBezTo>
                  <a:cubicBezTo>
                    <a:pt x="64" y="163"/>
                    <a:pt x="62" y="162"/>
                    <a:pt x="60" y="159"/>
                  </a:cubicBezTo>
                  <a:cubicBezTo>
                    <a:pt x="37" y="123"/>
                    <a:pt x="26" y="120"/>
                    <a:pt x="17" y="120"/>
                  </a:cubicBezTo>
                  <a:cubicBezTo>
                    <a:pt x="15" y="120"/>
                    <a:pt x="15" y="121"/>
                    <a:pt x="14" y="121"/>
                  </a:cubicBezTo>
                  <a:cubicBezTo>
                    <a:pt x="13" y="124"/>
                    <a:pt x="14" y="131"/>
                    <a:pt x="16" y="135"/>
                  </a:cubicBezTo>
                  <a:lnTo>
                    <a:pt x="62"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106"/>
            <p:cNvSpPr>
              <a:spLocks/>
            </p:cNvSpPr>
            <p:nvPr/>
          </p:nvSpPr>
          <p:spPr bwMode="auto">
            <a:xfrm>
              <a:off x="1656" y="3122"/>
              <a:ext cx="71" cy="17"/>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9"/>
                    <a:pt x="0" y="6"/>
                  </a:cubicBezTo>
                  <a:cubicBezTo>
                    <a:pt x="0" y="3"/>
                    <a:pt x="3" y="0"/>
                    <a:pt x="6" y="0"/>
                  </a:cubicBezTo>
                  <a:cubicBezTo>
                    <a:pt x="42" y="0"/>
                    <a:pt x="42" y="0"/>
                    <a:pt x="42" y="0"/>
                  </a:cubicBezTo>
                  <a:cubicBezTo>
                    <a:pt x="46" y="0"/>
                    <a:pt x="48" y="3"/>
                    <a:pt x="48" y="6"/>
                  </a:cubicBezTo>
                  <a:cubicBezTo>
                    <a:pt x="48" y="9"/>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107"/>
            <p:cNvSpPr>
              <a:spLocks/>
            </p:cNvSpPr>
            <p:nvPr/>
          </p:nvSpPr>
          <p:spPr bwMode="auto">
            <a:xfrm>
              <a:off x="1638" y="3031"/>
              <a:ext cx="55" cy="55"/>
            </a:xfrm>
            <a:custGeom>
              <a:avLst/>
              <a:gdLst>
                <a:gd name="T0" fmla="*/ 6 w 37"/>
                <a:gd name="T1" fmla="*/ 37 h 37"/>
                <a:gd name="T2" fmla="*/ 2 w 37"/>
                <a:gd name="T3" fmla="*/ 35 h 37"/>
                <a:gd name="T4" fmla="*/ 2 w 37"/>
                <a:gd name="T5" fmla="*/ 27 h 37"/>
                <a:gd name="T6" fmla="*/ 26 w 37"/>
                <a:gd name="T7" fmla="*/ 3 h 37"/>
                <a:gd name="T8" fmla="*/ 34 w 37"/>
                <a:gd name="T9" fmla="*/ 3 h 37"/>
                <a:gd name="T10" fmla="*/ 34 w 37"/>
                <a:gd name="T11" fmla="*/ 11 h 37"/>
                <a:gd name="T12" fmla="*/ 10 w 37"/>
                <a:gd name="T13" fmla="*/ 35 h 37"/>
                <a:gd name="T14" fmla="*/ 6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6" y="37"/>
                  </a:moveTo>
                  <a:cubicBezTo>
                    <a:pt x="5" y="37"/>
                    <a:pt x="3" y="36"/>
                    <a:pt x="2" y="35"/>
                  </a:cubicBezTo>
                  <a:cubicBezTo>
                    <a:pt x="0" y="33"/>
                    <a:pt x="0" y="29"/>
                    <a:pt x="2" y="27"/>
                  </a:cubicBezTo>
                  <a:cubicBezTo>
                    <a:pt x="26" y="3"/>
                    <a:pt x="26" y="3"/>
                    <a:pt x="26" y="3"/>
                  </a:cubicBezTo>
                  <a:cubicBezTo>
                    <a:pt x="28" y="0"/>
                    <a:pt x="32" y="0"/>
                    <a:pt x="34" y="3"/>
                  </a:cubicBezTo>
                  <a:cubicBezTo>
                    <a:pt x="37" y="5"/>
                    <a:pt x="37" y="9"/>
                    <a:pt x="34" y="11"/>
                  </a:cubicBezTo>
                  <a:cubicBezTo>
                    <a:pt x="10" y="35"/>
                    <a:pt x="10" y="35"/>
                    <a:pt x="10" y="35"/>
                  </a:cubicBezTo>
                  <a:cubicBezTo>
                    <a:pt x="9" y="36"/>
                    <a:pt x="8" y="37"/>
                    <a:pt x="6"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108"/>
            <p:cNvSpPr>
              <a:spLocks/>
            </p:cNvSpPr>
            <p:nvPr/>
          </p:nvSpPr>
          <p:spPr bwMode="auto">
            <a:xfrm>
              <a:off x="1585" y="2997"/>
              <a:ext cx="18" cy="71"/>
            </a:xfrm>
            <a:custGeom>
              <a:avLst/>
              <a:gdLst>
                <a:gd name="T0" fmla="*/ 6 w 12"/>
                <a:gd name="T1" fmla="*/ 48 h 48"/>
                <a:gd name="T2" fmla="*/ 0 w 12"/>
                <a:gd name="T3" fmla="*/ 42 h 48"/>
                <a:gd name="T4" fmla="*/ 0 w 12"/>
                <a:gd name="T5" fmla="*/ 6 h 48"/>
                <a:gd name="T6" fmla="*/ 6 w 12"/>
                <a:gd name="T7" fmla="*/ 0 h 48"/>
                <a:gd name="T8" fmla="*/ 12 w 12"/>
                <a:gd name="T9" fmla="*/ 6 h 48"/>
                <a:gd name="T10" fmla="*/ 12 w 12"/>
                <a:gd name="T11" fmla="*/ 42 h 48"/>
                <a:gd name="T12" fmla="*/ 6 w 1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 h="48">
                  <a:moveTo>
                    <a:pt x="6" y="48"/>
                  </a:moveTo>
                  <a:cubicBezTo>
                    <a:pt x="3" y="48"/>
                    <a:pt x="0" y="45"/>
                    <a:pt x="0" y="42"/>
                  </a:cubicBezTo>
                  <a:cubicBezTo>
                    <a:pt x="0" y="6"/>
                    <a:pt x="0" y="6"/>
                    <a:pt x="0" y="6"/>
                  </a:cubicBezTo>
                  <a:cubicBezTo>
                    <a:pt x="0" y="3"/>
                    <a:pt x="3" y="0"/>
                    <a:pt x="6" y="0"/>
                  </a:cubicBezTo>
                  <a:cubicBezTo>
                    <a:pt x="10" y="0"/>
                    <a:pt x="12" y="3"/>
                    <a:pt x="12" y="6"/>
                  </a:cubicBezTo>
                  <a:cubicBezTo>
                    <a:pt x="12" y="42"/>
                    <a:pt x="12" y="42"/>
                    <a:pt x="12" y="42"/>
                  </a:cubicBezTo>
                  <a:cubicBezTo>
                    <a:pt x="12" y="45"/>
                    <a:pt x="10"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109"/>
            <p:cNvSpPr>
              <a:spLocks/>
            </p:cNvSpPr>
            <p:nvPr/>
          </p:nvSpPr>
          <p:spPr bwMode="auto">
            <a:xfrm>
              <a:off x="1478" y="3031"/>
              <a:ext cx="55" cy="55"/>
            </a:xfrm>
            <a:custGeom>
              <a:avLst/>
              <a:gdLst>
                <a:gd name="T0" fmla="*/ 30 w 37"/>
                <a:gd name="T1" fmla="*/ 37 h 37"/>
                <a:gd name="T2" fmla="*/ 26 w 37"/>
                <a:gd name="T3" fmla="*/ 35 h 37"/>
                <a:gd name="T4" fmla="*/ 2 w 37"/>
                <a:gd name="T5" fmla="*/ 11 h 37"/>
                <a:gd name="T6" fmla="*/ 2 w 37"/>
                <a:gd name="T7" fmla="*/ 3 h 37"/>
                <a:gd name="T8" fmla="*/ 10 w 37"/>
                <a:gd name="T9" fmla="*/ 3 h 37"/>
                <a:gd name="T10" fmla="*/ 34 w 37"/>
                <a:gd name="T11" fmla="*/ 27 h 37"/>
                <a:gd name="T12" fmla="*/ 34 w 37"/>
                <a:gd name="T13" fmla="*/ 35 h 37"/>
                <a:gd name="T14" fmla="*/ 30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30" y="37"/>
                  </a:moveTo>
                  <a:cubicBezTo>
                    <a:pt x="29" y="37"/>
                    <a:pt x="27" y="36"/>
                    <a:pt x="26" y="35"/>
                  </a:cubicBezTo>
                  <a:cubicBezTo>
                    <a:pt x="2" y="11"/>
                    <a:pt x="2" y="11"/>
                    <a:pt x="2" y="11"/>
                  </a:cubicBezTo>
                  <a:cubicBezTo>
                    <a:pt x="0" y="9"/>
                    <a:pt x="0" y="5"/>
                    <a:pt x="2" y="3"/>
                  </a:cubicBezTo>
                  <a:cubicBezTo>
                    <a:pt x="4" y="0"/>
                    <a:pt x="8" y="0"/>
                    <a:pt x="10" y="3"/>
                  </a:cubicBezTo>
                  <a:cubicBezTo>
                    <a:pt x="34" y="27"/>
                    <a:pt x="34" y="27"/>
                    <a:pt x="34" y="27"/>
                  </a:cubicBezTo>
                  <a:cubicBezTo>
                    <a:pt x="37" y="29"/>
                    <a:pt x="37" y="33"/>
                    <a:pt x="34" y="35"/>
                  </a:cubicBezTo>
                  <a:cubicBezTo>
                    <a:pt x="33" y="36"/>
                    <a:pt x="32" y="37"/>
                    <a:pt x="3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110"/>
            <p:cNvSpPr>
              <a:spLocks/>
            </p:cNvSpPr>
            <p:nvPr/>
          </p:nvSpPr>
          <p:spPr bwMode="auto">
            <a:xfrm>
              <a:off x="1443" y="3122"/>
              <a:ext cx="71" cy="17"/>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9"/>
                    <a:pt x="0" y="6"/>
                  </a:cubicBezTo>
                  <a:cubicBezTo>
                    <a:pt x="0" y="3"/>
                    <a:pt x="3" y="0"/>
                    <a:pt x="6" y="0"/>
                  </a:cubicBezTo>
                  <a:cubicBezTo>
                    <a:pt x="42" y="0"/>
                    <a:pt x="42" y="0"/>
                    <a:pt x="42" y="0"/>
                  </a:cubicBezTo>
                  <a:cubicBezTo>
                    <a:pt x="46" y="0"/>
                    <a:pt x="48" y="3"/>
                    <a:pt x="48" y="6"/>
                  </a:cubicBezTo>
                  <a:cubicBezTo>
                    <a:pt x="48" y="9"/>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1"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32"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23</a:t>
            </a:fld>
            <a:endParaRPr lang="en-US" dirty="0"/>
          </a:p>
        </p:txBody>
      </p:sp>
      <p:graphicFrame>
        <p:nvGraphicFramePr>
          <p:cNvPr id="23" name="Table 22">
            <a:extLst>
              <a:ext uri="{FF2B5EF4-FFF2-40B4-BE49-F238E27FC236}">
                <a16:creationId xmlns:a16="http://schemas.microsoft.com/office/drawing/2014/main" id="{EAC966DF-8EE0-4293-BCE7-576FA98C088B}"/>
              </a:ext>
            </a:extLst>
          </p:cNvPr>
          <p:cNvGraphicFramePr>
            <a:graphicFrameLocks noGrp="1"/>
          </p:cNvGraphicFramePr>
          <p:nvPr>
            <p:extLst>
              <p:ext uri="{D42A27DB-BD31-4B8C-83A1-F6EECF244321}">
                <p14:modId xmlns:p14="http://schemas.microsoft.com/office/powerpoint/2010/main" val="1232297830"/>
              </p:ext>
            </p:extLst>
          </p:nvPr>
        </p:nvGraphicFramePr>
        <p:xfrm>
          <a:off x="6924961" y="2102756"/>
          <a:ext cx="2901730" cy="2400808"/>
        </p:xfrm>
        <a:graphic>
          <a:graphicData uri="http://schemas.openxmlformats.org/drawingml/2006/table">
            <a:tbl>
              <a:tblPr firstRow="1" bandRow="1">
                <a:tableStyleId>{5C22544A-7EE6-4342-B048-85BDC9FD1C3A}</a:tableStyleId>
              </a:tblPr>
              <a:tblGrid>
                <a:gridCol w="2901730">
                  <a:extLst>
                    <a:ext uri="{9D8B030D-6E8A-4147-A177-3AD203B41FA5}">
                      <a16:colId xmlns:a16="http://schemas.microsoft.com/office/drawing/2014/main" val="20000"/>
                    </a:ext>
                  </a:extLst>
                </a:gridCol>
              </a:tblGrid>
              <a:tr h="414528">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all" spc="100" normalizeH="0" baseline="0" noProof="0" dirty="0">
                          <a:ln>
                            <a:noFill/>
                          </a:ln>
                          <a:solidFill>
                            <a:srgbClr val="003C71"/>
                          </a:solidFill>
                          <a:effectLst/>
                          <a:uLnTx/>
                          <a:uFillTx/>
                          <a:latin typeface="+mn-lt"/>
                          <a:ea typeface="+mn-ea"/>
                          <a:cs typeface="+mn-cs"/>
                        </a:rPr>
                        <a:t>Eligibility</a:t>
                      </a:r>
                      <a:endParaRPr kumimoji="0" lang="en-US" sz="1600" b="0" i="0" u="none" strike="noStrike" kern="1200" cap="all" spc="100" normalizeH="0" baseline="0" noProof="0" dirty="0">
                        <a:ln>
                          <a:noFill/>
                        </a:ln>
                        <a:solidFill>
                          <a:srgbClr val="003C71"/>
                        </a:solidFill>
                        <a:effectLst/>
                        <a:uLnTx/>
                        <a:uFillTx/>
                        <a:latin typeface="+mn-lt"/>
                        <a:ea typeface="+mn-ea"/>
                        <a:cs typeface="+mn-cs"/>
                      </a:endParaRPr>
                    </a:p>
                  </a:txBody>
                  <a:tcPr marL="100584" marR="100584" marT="51816" marB="5181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7BAFD4">
                        <a:alpha val="20000"/>
                      </a:srgbClr>
                    </a:solidFill>
                  </a:tcPr>
                </a:tc>
                <a:extLst>
                  <a:ext uri="{0D108BD9-81ED-4DB2-BD59-A6C34878D82A}">
                    <a16:rowId xmlns:a16="http://schemas.microsoft.com/office/drawing/2014/main" val="10000"/>
                  </a:ext>
                </a:extLst>
              </a:tr>
              <a:tr h="1053592">
                <a:tc>
                  <a:txBody>
                    <a:bodyPr/>
                    <a:lstStyle/>
                    <a:p>
                      <a:pPr marL="9144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7BAFD4"/>
                          </a:solidFill>
                          <a:effectLst/>
                          <a:uLnTx/>
                          <a:uFillTx/>
                          <a:latin typeface="+mn-lt"/>
                          <a:ea typeface="+mn-ea"/>
                          <a:cs typeface="+mn-cs"/>
                        </a:rPr>
                        <a:t>Health Care FSA</a:t>
                      </a:r>
                    </a:p>
                    <a:p>
                      <a:pPr marL="9144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03C71"/>
                          </a:solidFill>
                          <a:effectLst/>
                          <a:uLnTx/>
                          <a:uFillTx/>
                          <a:latin typeface="+mn-lt"/>
                          <a:ea typeface="+mn-ea"/>
                          <a:cs typeface="+mn-cs"/>
                        </a:rPr>
                        <a:t>Employees who enroll in </a:t>
                      </a:r>
                      <a:br>
                        <a:rPr kumimoji="0" lang="en-US" sz="1600" b="0" i="0" u="none" strike="noStrike" kern="1200" cap="none" spc="0" normalizeH="0" baseline="0" noProof="0" dirty="0">
                          <a:ln>
                            <a:noFill/>
                          </a:ln>
                          <a:solidFill>
                            <a:srgbClr val="003C71"/>
                          </a:solidFill>
                          <a:effectLst/>
                          <a:uLnTx/>
                          <a:uFillTx/>
                          <a:latin typeface="+mn-lt"/>
                          <a:ea typeface="+mn-ea"/>
                          <a:cs typeface="+mn-cs"/>
                        </a:rPr>
                      </a:br>
                      <a:r>
                        <a:rPr kumimoji="0" lang="en-US" sz="1600" b="0" i="0" u="none" strike="noStrike" kern="1200" cap="none" spc="0" normalizeH="0" baseline="0" noProof="0" dirty="0">
                          <a:ln>
                            <a:noFill/>
                          </a:ln>
                          <a:solidFill>
                            <a:srgbClr val="003C71"/>
                          </a:solidFill>
                          <a:effectLst/>
                          <a:uLnTx/>
                          <a:uFillTx/>
                          <a:latin typeface="+mn-lt"/>
                          <a:ea typeface="+mn-ea"/>
                          <a:cs typeface="+mn-cs"/>
                        </a:rPr>
                        <a:t>Signature </a:t>
                      </a:r>
                      <a:r>
                        <a:rPr kumimoji="0" lang="en-US" sz="1600" b="0" i="0" u="none" strike="noStrike" kern="1200" cap="none" spc="0" normalizeH="0" baseline="0" noProof="0" dirty="0" err="1">
                          <a:ln>
                            <a:noFill/>
                          </a:ln>
                          <a:solidFill>
                            <a:srgbClr val="003C71"/>
                          </a:solidFill>
                          <a:effectLst/>
                          <a:uLnTx/>
                          <a:uFillTx/>
                          <a:latin typeface="+mn-lt"/>
                          <a:ea typeface="+mn-ea"/>
                          <a:cs typeface="+mn-cs"/>
                        </a:rPr>
                        <a:t>CoPay</a:t>
                      </a:r>
                      <a:r>
                        <a:rPr kumimoji="0" lang="en-US" sz="1600" b="0" i="0" u="none" strike="noStrike" kern="1200" cap="none" spc="0" normalizeH="0" baseline="0" noProof="0" dirty="0">
                          <a:ln>
                            <a:noFill/>
                          </a:ln>
                          <a:solidFill>
                            <a:srgbClr val="003C71"/>
                          </a:solidFill>
                          <a:effectLst/>
                          <a:uLnTx/>
                          <a:uFillTx/>
                          <a:latin typeface="+mn-lt"/>
                          <a:ea typeface="+mn-ea"/>
                          <a:cs typeface="+mn-cs"/>
                        </a:rPr>
                        <a:t> 1 </a:t>
                      </a:r>
                    </a:p>
                  </a:txBody>
                  <a:tcPr marL="100584" marR="100584" marT="51816" marB="51816">
                    <a:lnL w="19050" cap="flat" cmpd="sng" algn="ctr">
                      <a:noFill/>
                      <a:prstDash val="solid"/>
                      <a:round/>
                      <a:headEnd type="none" w="med" len="med"/>
                      <a:tailEnd type="none" w="med" len="med"/>
                    </a:lnL>
                    <a:lnR w="1905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7BAFD4">
                        <a:alpha val="20000"/>
                      </a:srgbClr>
                    </a:solidFill>
                  </a:tcPr>
                </a:tc>
                <a:extLst>
                  <a:ext uri="{0D108BD9-81ED-4DB2-BD59-A6C34878D82A}">
                    <a16:rowId xmlns:a16="http://schemas.microsoft.com/office/drawing/2014/main" val="10001"/>
                  </a:ext>
                </a:extLst>
              </a:tr>
              <a:tr h="932688">
                <a:tc>
                  <a:txBody>
                    <a:bodyPr/>
                    <a:lstStyle/>
                    <a:p>
                      <a:pPr marL="9144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7BAFD4"/>
                          </a:solidFill>
                          <a:effectLst/>
                          <a:uLnTx/>
                          <a:uFillTx/>
                          <a:latin typeface="+mn-lt"/>
                          <a:ea typeface="+mn-ea"/>
                          <a:cs typeface="+mn-cs"/>
                        </a:rPr>
                        <a:t>Dependent Care FSA</a:t>
                      </a:r>
                    </a:p>
                    <a:p>
                      <a:pPr marL="9144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03C71"/>
                          </a:solidFill>
                          <a:effectLst/>
                          <a:uLnTx/>
                          <a:uFillTx/>
                          <a:latin typeface="+mn-lt"/>
                          <a:ea typeface="+mn-ea"/>
                          <a:cs typeface="+mn-cs"/>
                        </a:rPr>
                        <a:t>All employees</a:t>
                      </a:r>
                    </a:p>
                  </a:txBody>
                  <a:tcPr marL="100584" marR="100584" marT="51816" marB="51816">
                    <a:lnL w="19050" cap="flat" cmpd="sng" algn="ctr">
                      <a:noFill/>
                      <a:prstDash val="solid"/>
                      <a:round/>
                      <a:headEnd type="none" w="med" len="med"/>
                      <a:tailEnd type="none" w="med" len="med"/>
                    </a:lnL>
                    <a:lnR w="19050" cap="flat" cmpd="sng" algn="ctr">
                      <a:noFill/>
                      <a:prstDash val="solid"/>
                      <a:round/>
                      <a:headEnd type="none" w="med" len="med"/>
                      <a:tailEnd type="none" w="med" len="med"/>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7BAFD4">
                        <a:alpha val="20000"/>
                      </a:srgbClr>
                    </a:solidFill>
                  </a:tcPr>
                </a:tc>
                <a:extLst>
                  <a:ext uri="{0D108BD9-81ED-4DB2-BD59-A6C34878D82A}">
                    <a16:rowId xmlns:a16="http://schemas.microsoft.com/office/drawing/2014/main" val="10003"/>
                  </a:ext>
                </a:extLst>
              </a:tr>
            </a:tbl>
          </a:graphicData>
        </a:graphic>
      </p:graphicFrame>
      <p:pic>
        <p:nvPicPr>
          <p:cNvPr id="38" name="Picture 37">
            <a:extLst>
              <a:ext uri="{FF2B5EF4-FFF2-40B4-BE49-F238E27FC236}">
                <a16:creationId xmlns:a16="http://schemas.microsoft.com/office/drawing/2014/main" id="{8FBC540F-7F48-4985-897F-24D3AFE57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271" y="528062"/>
            <a:ext cx="1838388" cy="772063"/>
          </a:xfrm>
          <a:prstGeom prst="rect">
            <a:avLst/>
          </a:prstGeom>
        </p:spPr>
      </p:pic>
    </p:spTree>
    <p:extLst>
      <p:ext uri="{BB962C8B-B14F-4D97-AF65-F5344CB8AC3E}">
        <p14:creationId xmlns:p14="http://schemas.microsoft.com/office/powerpoint/2010/main" val="3028068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71ACD673-9892-E749-8915-E451E610BF32}"/>
              </a:ext>
            </a:extLst>
          </p:cNvPr>
          <p:cNvSpPr txBox="1"/>
          <p:nvPr/>
        </p:nvSpPr>
        <p:spPr>
          <a:xfrm>
            <a:off x="468877" y="491864"/>
            <a:ext cx="5962403" cy="1615827"/>
          </a:xfrm>
          <a:prstGeom prst="rect">
            <a:avLst/>
          </a:prstGeom>
          <a:noFill/>
        </p:spPr>
        <p:txBody>
          <a:bodyPr wrap="square" lIns="0" tIns="0" rIns="0" bIns="0" rtlCol="0">
            <a:spAutoFit/>
          </a:bodyPr>
          <a:lstStyle/>
          <a:p>
            <a:pPr>
              <a:lnSpc>
                <a:spcPts val="4200"/>
              </a:lnSpc>
            </a:pPr>
            <a:r>
              <a:rPr lang="en-US" sz="3800" b="1" dirty="0">
                <a:solidFill>
                  <a:schemeClr val="bg2"/>
                </a:solidFill>
              </a:rPr>
              <a:t>FLEXIBLE SPENDING ACCOUNT (FSA) ANNUAL LIMITS</a:t>
            </a:r>
            <a:endParaRPr lang="en-US" sz="3800" b="1" dirty="0">
              <a:solidFill>
                <a:schemeClr val="bg2"/>
              </a:solidFill>
              <a:latin typeface="Calibri" panose="020F0502020204030204" pitchFamily="34" charset="0"/>
              <a:cs typeface="Calibri" panose="020F0502020204030204" pitchFamily="34" charset="0"/>
            </a:endParaRPr>
          </a:p>
        </p:txBody>
      </p:sp>
      <p:sp>
        <p:nvSpPr>
          <p:cNvPr id="19" name="TextBox 18"/>
          <p:cNvSpPr txBox="1"/>
          <p:nvPr/>
        </p:nvSpPr>
        <p:spPr>
          <a:xfrm>
            <a:off x="468877" y="5897502"/>
            <a:ext cx="6766560" cy="307777"/>
          </a:xfrm>
          <a:prstGeom prst="rect">
            <a:avLst/>
          </a:prstGeom>
          <a:noFill/>
        </p:spPr>
        <p:txBody>
          <a:bodyPr wrap="square" lIns="0" tIns="0" rIns="0" bIns="0" rtlCol="0">
            <a:spAutoFit/>
          </a:bodyPr>
          <a:lstStyle/>
          <a:p>
            <a:r>
              <a:rPr lang="en-US" b="1" cap="all" dirty="0">
                <a:solidFill>
                  <a:schemeClr val="bg2"/>
                </a:solidFill>
              </a:rPr>
              <a:t>Dependent Care (FSA) Limits</a:t>
            </a:r>
          </a:p>
        </p:txBody>
      </p:sp>
      <p:sp>
        <p:nvSpPr>
          <p:cNvPr id="34" name="Right Triangle 33">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1"/>
          <p:cNvSpPr txBox="1">
            <a:spLocks/>
          </p:cNvSpPr>
          <p:nvPr/>
        </p:nvSpPr>
        <p:spPr>
          <a:xfrm>
            <a:off x="3840480" y="3621822"/>
            <a:ext cx="2590800" cy="414528"/>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3500"/>
              </a:lnSpc>
              <a:spcBef>
                <a:spcPts val="669"/>
              </a:spcBef>
              <a:buNone/>
            </a:pPr>
            <a:r>
              <a:rPr lang="en-US" sz="4800" b="1" dirty="0">
                <a:solidFill>
                  <a:schemeClr val="bg2"/>
                </a:solidFill>
                <a:latin typeface="+mn-lt"/>
              </a:rPr>
              <a:t>$2,850</a:t>
            </a:r>
          </a:p>
        </p:txBody>
      </p:sp>
      <p:sp>
        <p:nvSpPr>
          <p:cNvPr id="44" name="TextBox 43"/>
          <p:cNvSpPr txBox="1"/>
          <p:nvPr/>
        </p:nvSpPr>
        <p:spPr>
          <a:xfrm>
            <a:off x="3840480" y="2880360"/>
            <a:ext cx="3200400" cy="307777"/>
          </a:xfrm>
          <a:prstGeom prst="rect">
            <a:avLst/>
          </a:prstGeom>
          <a:noFill/>
        </p:spPr>
        <p:txBody>
          <a:bodyPr wrap="square" lIns="0" tIns="0" rIns="0" bIns="0" rtlCol="0">
            <a:spAutoFit/>
          </a:bodyPr>
          <a:lstStyle/>
          <a:p>
            <a:r>
              <a:rPr lang="en-US" b="1" cap="all" dirty="0">
                <a:solidFill>
                  <a:schemeClr val="accent6"/>
                </a:solidFill>
              </a:rPr>
              <a:t>Maximum contribution </a:t>
            </a:r>
          </a:p>
        </p:txBody>
      </p:sp>
      <p:cxnSp>
        <p:nvCxnSpPr>
          <p:cNvPr id="45" name="Straight Connector 44"/>
          <p:cNvCxnSpPr/>
          <p:nvPr/>
        </p:nvCxnSpPr>
        <p:spPr>
          <a:xfrm>
            <a:off x="3840480" y="3261644"/>
            <a:ext cx="3017520" cy="0"/>
          </a:xfrm>
          <a:prstGeom prst="line">
            <a:avLst/>
          </a:prstGeom>
          <a:ln w="38100">
            <a:solidFill>
              <a:schemeClr val="accent6">
                <a:alpha val="50196"/>
              </a:schemeClr>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9542" y="2880360"/>
            <a:ext cx="3411728" cy="307777"/>
          </a:xfrm>
          <a:prstGeom prst="rect">
            <a:avLst/>
          </a:prstGeom>
          <a:noFill/>
        </p:spPr>
        <p:txBody>
          <a:bodyPr wrap="square" lIns="0" tIns="0" rIns="0" bIns="0" rtlCol="0">
            <a:spAutoFit/>
          </a:bodyPr>
          <a:lstStyle/>
          <a:p>
            <a:r>
              <a:rPr lang="en-US" b="1" cap="all" dirty="0">
                <a:solidFill>
                  <a:schemeClr val="accent6"/>
                </a:solidFill>
              </a:rPr>
              <a:t>Minimum contribution </a:t>
            </a:r>
          </a:p>
        </p:txBody>
      </p:sp>
      <p:cxnSp>
        <p:nvCxnSpPr>
          <p:cNvPr id="48" name="Straight Connector 47"/>
          <p:cNvCxnSpPr/>
          <p:nvPr/>
        </p:nvCxnSpPr>
        <p:spPr>
          <a:xfrm>
            <a:off x="469542" y="3261644"/>
            <a:ext cx="3017520" cy="0"/>
          </a:xfrm>
          <a:prstGeom prst="line">
            <a:avLst/>
          </a:prstGeom>
          <a:ln w="38100">
            <a:solidFill>
              <a:schemeClr val="accent6">
                <a:alpha val="50196"/>
              </a:schemeClr>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309241" y="6320550"/>
            <a:ext cx="2268654" cy="507074"/>
          </a:xfrm>
          <a:prstGeom prst="rect">
            <a:avLst/>
          </a:prstGeom>
          <a:noFill/>
        </p:spPr>
        <p:txBody>
          <a:bodyPr wrap="square" lIns="0" tIns="0" rIns="0" bIns="0" rtlCol="0">
            <a:spAutoFit/>
          </a:bodyPr>
          <a:lstStyle/>
          <a:p>
            <a:r>
              <a:rPr lang="en-US" sz="1600" dirty="0">
                <a:solidFill>
                  <a:schemeClr val="accent2"/>
                </a:solidFill>
              </a:rPr>
              <a:t>($2,500 if you are married and file separate returns)</a:t>
            </a:r>
          </a:p>
        </p:txBody>
      </p:sp>
      <p:sp>
        <p:nvSpPr>
          <p:cNvPr id="53" name="Content Placeholder 1"/>
          <p:cNvSpPr txBox="1">
            <a:spLocks/>
          </p:cNvSpPr>
          <p:nvPr/>
        </p:nvSpPr>
        <p:spPr>
          <a:xfrm>
            <a:off x="469542" y="3621822"/>
            <a:ext cx="2590800" cy="414528"/>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3500"/>
              </a:lnSpc>
              <a:spcBef>
                <a:spcPts val="669"/>
              </a:spcBef>
              <a:buNone/>
            </a:pPr>
            <a:r>
              <a:rPr lang="en-US" sz="4800" b="1" dirty="0">
                <a:solidFill>
                  <a:schemeClr val="bg2"/>
                </a:solidFill>
                <a:latin typeface="+mn-lt"/>
              </a:rPr>
              <a:t>$400</a:t>
            </a:r>
          </a:p>
        </p:txBody>
      </p:sp>
      <p:sp>
        <p:nvSpPr>
          <p:cNvPr id="54" name="TextBox 53"/>
          <p:cNvSpPr txBox="1"/>
          <p:nvPr/>
        </p:nvSpPr>
        <p:spPr>
          <a:xfrm>
            <a:off x="469542" y="4297680"/>
            <a:ext cx="3200400" cy="307777"/>
          </a:xfrm>
          <a:prstGeom prst="rect">
            <a:avLst/>
          </a:prstGeom>
          <a:noFill/>
        </p:spPr>
        <p:txBody>
          <a:bodyPr wrap="square" lIns="0" tIns="0" rIns="0" bIns="0" rtlCol="0">
            <a:spAutoFit/>
          </a:bodyPr>
          <a:lstStyle/>
          <a:p>
            <a:r>
              <a:rPr lang="en-US" b="1" cap="all" dirty="0">
                <a:solidFill>
                  <a:schemeClr val="accent6"/>
                </a:solidFill>
              </a:rPr>
              <a:t>Rollover</a:t>
            </a:r>
          </a:p>
        </p:txBody>
      </p:sp>
      <p:cxnSp>
        <p:nvCxnSpPr>
          <p:cNvPr id="55" name="Straight Connector 54"/>
          <p:cNvCxnSpPr>
            <a:cxnSpLocks/>
          </p:cNvCxnSpPr>
          <p:nvPr/>
        </p:nvCxnSpPr>
        <p:spPr>
          <a:xfrm>
            <a:off x="469542" y="4678964"/>
            <a:ext cx="1112678" cy="0"/>
          </a:xfrm>
          <a:prstGeom prst="line">
            <a:avLst/>
          </a:prstGeom>
          <a:ln w="38100">
            <a:solidFill>
              <a:schemeClr val="accent6">
                <a:alpha val="50196"/>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69542" y="4919664"/>
            <a:ext cx="3017520" cy="738664"/>
          </a:xfrm>
          <a:prstGeom prst="rect">
            <a:avLst/>
          </a:prstGeom>
          <a:noFill/>
        </p:spPr>
        <p:txBody>
          <a:bodyPr wrap="square" lIns="0" tIns="0" rIns="0" bIns="0" rtlCol="0">
            <a:spAutoFit/>
          </a:bodyPr>
          <a:lstStyle/>
          <a:p>
            <a:r>
              <a:rPr lang="en-US" sz="4800" b="1" dirty="0">
                <a:solidFill>
                  <a:schemeClr val="bg2"/>
                </a:solidFill>
              </a:rPr>
              <a:t>$500</a:t>
            </a:r>
            <a:endParaRPr lang="en-US" sz="4800" dirty="0">
              <a:solidFill>
                <a:srgbClr val="4D4D4E"/>
              </a:solidFill>
            </a:endParaRPr>
          </a:p>
        </p:txBody>
      </p:sp>
      <p:sp>
        <p:nvSpPr>
          <p:cNvPr id="59" name="Content Placeholder 1"/>
          <p:cNvSpPr txBox="1">
            <a:spLocks/>
          </p:cNvSpPr>
          <p:nvPr/>
        </p:nvSpPr>
        <p:spPr>
          <a:xfrm>
            <a:off x="468877" y="6412543"/>
            <a:ext cx="2590800" cy="414528"/>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3500"/>
              </a:lnSpc>
              <a:spcBef>
                <a:spcPts val="669"/>
              </a:spcBef>
              <a:buNone/>
            </a:pPr>
            <a:r>
              <a:rPr lang="en-US" sz="4800" b="1" dirty="0">
                <a:solidFill>
                  <a:schemeClr val="bg2"/>
                </a:solidFill>
                <a:latin typeface="+mn-lt"/>
              </a:rPr>
              <a:t>$5,000</a:t>
            </a:r>
          </a:p>
        </p:txBody>
      </p:sp>
      <p:sp>
        <p:nvSpPr>
          <p:cNvPr id="61" name="Rectangle 60">
            <a:extLst>
              <a:ext uri="{FF2B5EF4-FFF2-40B4-BE49-F238E27FC236}">
                <a16:creationId xmlns:a16="http://schemas.microsoft.com/office/drawing/2014/main" id="{BF1292A8-9C94-314F-8769-4F85D4724A7B}"/>
              </a:ext>
            </a:extLst>
          </p:cNvPr>
          <p:cNvSpPr/>
          <p:nvPr/>
        </p:nvSpPr>
        <p:spPr>
          <a:xfrm>
            <a:off x="469540" y="2136742"/>
            <a:ext cx="5161118" cy="338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0610F986-AD70-3F4F-B9F5-B8C77D99A996}"/>
              </a:ext>
            </a:extLst>
          </p:cNvPr>
          <p:cNvSpPr txBox="1"/>
          <p:nvPr/>
        </p:nvSpPr>
        <p:spPr>
          <a:xfrm>
            <a:off x="469539" y="2105963"/>
            <a:ext cx="5161119" cy="400110"/>
          </a:xfrm>
          <a:prstGeom prst="rect">
            <a:avLst/>
          </a:prstGeom>
          <a:noFill/>
        </p:spPr>
        <p:txBody>
          <a:bodyPr wrap="square" rtlCol="0" anchor="ctr" anchorCtr="0">
            <a:spAutoFit/>
          </a:bodyPr>
          <a:lstStyle/>
          <a:p>
            <a:pPr>
              <a:spcBef>
                <a:spcPts val="669"/>
              </a:spcBef>
            </a:pPr>
            <a:r>
              <a:rPr lang="en-US" b="1" cap="all" dirty="0">
                <a:solidFill>
                  <a:schemeClr val="bg1"/>
                </a:solidFill>
              </a:rPr>
              <a:t>HEALTH CARE (FSA) limits</a:t>
            </a:r>
          </a:p>
        </p:txBody>
      </p:sp>
      <p:cxnSp>
        <p:nvCxnSpPr>
          <p:cNvPr id="63" name="Straight Connector 62">
            <a:extLst>
              <a:ext uri="{FF2B5EF4-FFF2-40B4-BE49-F238E27FC236}">
                <a16:creationId xmlns:a16="http://schemas.microsoft.com/office/drawing/2014/main" id="{6E3E62FE-EF49-E143-BC9D-5D189B5C046B}"/>
              </a:ext>
            </a:extLst>
          </p:cNvPr>
          <p:cNvCxnSpPr>
            <a:cxnSpLocks/>
          </p:cNvCxnSpPr>
          <p:nvPr/>
        </p:nvCxnSpPr>
        <p:spPr>
          <a:xfrm flipH="1">
            <a:off x="469541" y="2475296"/>
            <a:ext cx="64008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101840" y="2979421"/>
            <a:ext cx="2483104" cy="2039304"/>
          </a:xfrm>
          <a:prstGeom prst="rect">
            <a:avLst/>
          </a:prstGeom>
          <a:solidFill>
            <a:srgbClr val="7BAFD4">
              <a:alpha val="20000"/>
            </a:srgbClr>
          </a:solidFill>
        </p:spPr>
        <p:txBody>
          <a:bodyPr wrap="square" lIns="101882" tIns="50941" rIns="101882" bIns="50941" rtlCol="0">
            <a:spAutoFit/>
          </a:bodyPr>
          <a:lstStyle/>
          <a:p>
            <a:pPr algn="ctr"/>
            <a:r>
              <a:rPr lang="en-US" b="1" cap="all" spc="111" dirty="0">
                <a:solidFill>
                  <a:srgbClr val="003C71"/>
                </a:solidFill>
              </a:rPr>
              <a:t>“Use-It or Lose-It Rule” </a:t>
            </a:r>
          </a:p>
          <a:p>
            <a:pPr algn="ctr">
              <a:spcBef>
                <a:spcPts val="669"/>
              </a:spcBef>
            </a:pPr>
            <a:r>
              <a:rPr lang="en-US" sz="1600" dirty="0">
                <a:solidFill>
                  <a:srgbClr val="003C71"/>
                </a:solidFill>
              </a:rPr>
              <a:t>It is important to plan carefully because if you don’t use your FSA money by the end of the plan year, you will lose it.</a:t>
            </a:r>
          </a:p>
        </p:txBody>
      </p:sp>
      <p:sp>
        <p:nvSpPr>
          <p:cNvPr id="66" name="TextBox 65"/>
          <p:cNvSpPr txBox="1"/>
          <p:nvPr/>
        </p:nvSpPr>
        <p:spPr>
          <a:xfrm>
            <a:off x="7101840" y="5141990"/>
            <a:ext cx="2483104" cy="1793083"/>
          </a:xfrm>
          <a:prstGeom prst="rect">
            <a:avLst/>
          </a:prstGeom>
          <a:solidFill>
            <a:srgbClr val="7BAFD4">
              <a:alpha val="20000"/>
            </a:srgbClr>
          </a:solidFill>
        </p:spPr>
        <p:txBody>
          <a:bodyPr wrap="square" lIns="101882" tIns="50941" rIns="101882" bIns="50941" rtlCol="0">
            <a:spAutoFit/>
          </a:bodyPr>
          <a:lstStyle/>
          <a:p>
            <a:pPr algn="ctr"/>
            <a:r>
              <a:rPr lang="en-US" b="1" cap="all" spc="111" dirty="0">
                <a:solidFill>
                  <a:srgbClr val="003C71"/>
                </a:solidFill>
              </a:rPr>
              <a:t>FSA Recordkeeping</a:t>
            </a:r>
          </a:p>
          <a:p>
            <a:pPr algn="ctr">
              <a:spcBef>
                <a:spcPts val="669"/>
              </a:spcBef>
            </a:pPr>
            <a:r>
              <a:rPr lang="en-US" sz="1600" dirty="0">
                <a:solidFill>
                  <a:srgbClr val="003C71"/>
                </a:solidFill>
              </a:rPr>
              <a:t>Always keep a copy of the Explanation of Benefits (EOB) and itemized medical and pharmacy receipts.</a:t>
            </a:r>
          </a:p>
        </p:txBody>
      </p:sp>
      <p:sp>
        <p:nvSpPr>
          <p:cNvPr id="28"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29"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24</a:t>
            </a:fld>
            <a:endParaRPr lang="en-US" dirty="0"/>
          </a:p>
        </p:txBody>
      </p:sp>
      <p:pic>
        <p:nvPicPr>
          <p:cNvPr id="42" name="Picture 41">
            <a:extLst>
              <a:ext uri="{FF2B5EF4-FFF2-40B4-BE49-F238E27FC236}">
                <a16:creationId xmlns:a16="http://schemas.microsoft.com/office/drawing/2014/main" id="{8C22F799-F080-433E-A3E2-CD4E0D5B6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271" y="528062"/>
            <a:ext cx="1838388" cy="772063"/>
          </a:xfrm>
          <a:prstGeom prst="rect">
            <a:avLst/>
          </a:prstGeom>
        </p:spPr>
      </p:pic>
    </p:spTree>
    <p:extLst>
      <p:ext uri="{BB962C8B-B14F-4D97-AF65-F5344CB8AC3E}">
        <p14:creationId xmlns:p14="http://schemas.microsoft.com/office/powerpoint/2010/main" val="3317794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469542" y="1603265"/>
            <a:ext cx="7912458" cy="615553"/>
          </a:xfrm>
        </p:spPr>
        <p:txBody>
          <a:bodyPr>
            <a:normAutofit/>
          </a:bodyPr>
          <a:lstStyle/>
          <a:p>
            <a:pPr marL="0" indent="0">
              <a:buNone/>
            </a:pPr>
            <a:r>
              <a:rPr lang="en-US" sz="2000" dirty="0">
                <a:solidFill>
                  <a:schemeClr val="tx2"/>
                </a:solidFill>
              </a:rPr>
              <a:t>Allows you to visit any dentist of your choice but you pay less </a:t>
            </a:r>
            <a:br>
              <a:rPr lang="en-US" sz="2000" dirty="0">
                <a:solidFill>
                  <a:schemeClr val="tx2"/>
                </a:solidFill>
              </a:rPr>
            </a:br>
            <a:r>
              <a:rPr lang="en-US" sz="2000" dirty="0">
                <a:solidFill>
                  <a:schemeClr val="tx2"/>
                </a:solidFill>
              </a:rPr>
              <a:t>out-of-pocket when you choose a participating in-network dentist. </a:t>
            </a:r>
          </a:p>
        </p:txBody>
      </p:sp>
      <p:graphicFrame>
        <p:nvGraphicFramePr>
          <p:cNvPr id="9" name="Table 8"/>
          <p:cNvGraphicFramePr>
            <a:graphicFrameLocks noGrp="1"/>
          </p:cNvGraphicFramePr>
          <p:nvPr/>
        </p:nvGraphicFramePr>
        <p:xfrm>
          <a:off x="469542" y="2552700"/>
          <a:ext cx="6628683" cy="3797808"/>
        </p:xfrm>
        <a:graphic>
          <a:graphicData uri="http://schemas.openxmlformats.org/drawingml/2006/table">
            <a:tbl>
              <a:tblPr firstRow="1" bandRow="1">
                <a:tableStyleId>{00A15C55-8517-42AA-B614-E9B94910E393}</a:tableStyleId>
              </a:tblPr>
              <a:tblGrid>
                <a:gridCol w="1886200">
                  <a:extLst>
                    <a:ext uri="{9D8B030D-6E8A-4147-A177-3AD203B41FA5}">
                      <a16:colId xmlns:a16="http://schemas.microsoft.com/office/drawing/2014/main" val="20000"/>
                    </a:ext>
                  </a:extLst>
                </a:gridCol>
                <a:gridCol w="2532922">
                  <a:extLst>
                    <a:ext uri="{9D8B030D-6E8A-4147-A177-3AD203B41FA5}">
                      <a16:colId xmlns:a16="http://schemas.microsoft.com/office/drawing/2014/main" val="20001"/>
                    </a:ext>
                  </a:extLst>
                </a:gridCol>
                <a:gridCol w="2209561">
                  <a:extLst>
                    <a:ext uri="{9D8B030D-6E8A-4147-A177-3AD203B41FA5}">
                      <a16:colId xmlns:a16="http://schemas.microsoft.com/office/drawing/2014/main" val="20002"/>
                    </a:ext>
                  </a:extLst>
                </a:gridCol>
              </a:tblGrid>
              <a:tr h="414528">
                <a:tc gridSpan="3">
                  <a:txBody>
                    <a:bodyPr/>
                    <a:lstStyle/>
                    <a:p>
                      <a:pPr marL="0" indent="0" algn="l">
                        <a:spcBef>
                          <a:spcPts val="0"/>
                        </a:spcBef>
                        <a:buClr>
                          <a:schemeClr val="bg1"/>
                        </a:buClr>
                        <a:buFontTx/>
                        <a:buNone/>
                      </a:pPr>
                      <a:r>
                        <a:rPr lang="en-US" sz="1400" cap="all" spc="0" baseline="0" dirty="0">
                          <a:solidFill>
                            <a:schemeClr val="bg1"/>
                          </a:solidFill>
                        </a:rPr>
                        <a:t>A Sample of Covered Services*</a:t>
                      </a:r>
                      <a:endParaRPr lang="en-US" sz="1400" b="1" cap="all" spc="0" baseline="0" dirty="0">
                        <a:solidFill>
                          <a:schemeClr val="bg1"/>
                        </a:solidFill>
                        <a:latin typeface="Calibri" panose="020F0502020204030204" pitchFamily="34" charset="0"/>
                      </a:endParaRPr>
                    </a:p>
                  </a:txBody>
                  <a:tcPr marT="91440" marB="91440" anchor="ctr">
                    <a:solidFill>
                      <a:schemeClr val="tx2"/>
                    </a:solidFill>
                  </a:tcPr>
                </a:tc>
                <a:tc hMerge="1">
                  <a:txBody>
                    <a:bodyPr/>
                    <a:lstStyle/>
                    <a:p>
                      <a:pPr marL="0" indent="0" algn="ctr">
                        <a:spcBef>
                          <a:spcPts val="0"/>
                        </a:spcBef>
                        <a:buClr>
                          <a:srgbClr val="FDB913"/>
                        </a:buClr>
                        <a:buFontTx/>
                        <a:buNone/>
                      </a:pPr>
                      <a:endParaRPr lang="en-US" sz="1600" b="1" cap="all" spc="150" baseline="0" dirty="0">
                        <a:solidFill>
                          <a:srgbClr val="00446A"/>
                        </a:solidFill>
                        <a:latin typeface="Calibri" panose="020F0502020204030204" pitchFamily="34" charset="0"/>
                      </a:endParaRPr>
                    </a:p>
                  </a:txBody>
                  <a:tcPr anchor="ctr">
                    <a:lnL w="12700" cmpd="sng">
                      <a:noFill/>
                    </a:lnL>
                    <a:lnR w="12700" cmpd="sng">
                      <a:noFill/>
                    </a:lnR>
                    <a:lnT w="19050" cap="flat" cmpd="sng" algn="ctr">
                      <a:solidFill>
                        <a:srgbClr val="5D87A1"/>
                      </a:solidFill>
                      <a:prstDash val="solid"/>
                      <a:round/>
                      <a:headEnd type="none" w="med" len="med"/>
                      <a:tailEnd type="none" w="med" len="med"/>
                    </a:lnT>
                    <a:lnB w="19050" cap="flat" cmpd="sng" algn="ctr">
                      <a:solidFill>
                        <a:srgbClr val="5D87A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0"/>
                  </a:ext>
                </a:extLst>
              </a:tr>
              <a:tr h="388620">
                <a:tc>
                  <a: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kumimoji="0" lang="en-US" sz="1400" u="none" strike="noStrike" kern="1200" cap="none" spc="0" normalizeH="0" baseline="0" noProof="0" dirty="0">
                          <a:ln>
                            <a:noFill/>
                          </a:ln>
                          <a:solidFill>
                            <a:schemeClr val="tx2"/>
                          </a:solidFill>
                          <a:effectLst/>
                          <a:uLnTx/>
                          <a:uFillTx/>
                        </a:rPr>
                        <a:t>Preventive Care</a:t>
                      </a:r>
                      <a:endParaRPr kumimoji="0" lang="en-US" sz="14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Oral Exams</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Fluoride Treatments</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extLst>
                  <a:ext uri="{0D108BD9-81ED-4DB2-BD59-A6C34878D82A}">
                    <a16:rowId xmlns:a16="http://schemas.microsoft.com/office/drawing/2014/main" val="10001"/>
                  </a:ext>
                </a:extLst>
              </a:tr>
              <a:tr h="388620">
                <a:tc>
                  <a:txBody>
                    <a:bodyPr/>
                    <a:lstStyle/>
                    <a:p>
                      <a:pPr marL="171450" marR="0" lvl="0" indent="-1714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Cleanings</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X-rays</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extLst>
                  <a:ext uri="{0D108BD9-81ED-4DB2-BD59-A6C34878D82A}">
                    <a16:rowId xmlns:a16="http://schemas.microsoft.com/office/drawing/2014/main" val="10002"/>
                  </a:ext>
                </a:extLst>
              </a:tr>
              <a:tr h="388620">
                <a:tc>
                  <a:txBody>
                    <a:bodyPr/>
                    <a:lstStyle/>
                    <a:p>
                      <a:pPr marL="0" marR="0" lvl="0" indent="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None/>
                        <a:tabLst/>
                        <a:defRPr/>
                      </a:pP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Sealants</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None/>
                        <a:tabLst/>
                        <a:defRPr/>
                      </a:pP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extLst>
                  <a:ext uri="{0D108BD9-81ED-4DB2-BD59-A6C34878D82A}">
                    <a16:rowId xmlns:a16="http://schemas.microsoft.com/office/drawing/2014/main" val="10003"/>
                  </a:ext>
                </a:extLst>
              </a:tr>
              <a:tr h="388620">
                <a:tc>
                  <a:txBody>
                    <a:bodyPr/>
                    <a:lstStyle/>
                    <a:p>
                      <a:pPr marL="0" marR="0" lvl="0" indent="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None/>
                        <a:tabLst/>
                        <a:defRPr/>
                      </a:pPr>
                      <a:r>
                        <a:rPr kumimoji="0" lang="en-US" sz="1400" u="none" strike="noStrike" kern="1200" cap="none" spc="0" normalizeH="0" baseline="0" noProof="0" dirty="0">
                          <a:ln>
                            <a:noFill/>
                          </a:ln>
                          <a:solidFill>
                            <a:schemeClr val="tx2"/>
                          </a:solidFill>
                          <a:effectLst/>
                          <a:uLnTx/>
                          <a:uFillTx/>
                        </a:rPr>
                        <a:t>Basic Care</a:t>
                      </a:r>
                      <a:endParaRPr kumimoji="0" lang="en-US" sz="14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General Anesthesia*</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Scaling &amp; Root Planing</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extLst>
                  <a:ext uri="{0D108BD9-81ED-4DB2-BD59-A6C34878D82A}">
                    <a16:rowId xmlns:a16="http://schemas.microsoft.com/office/drawing/2014/main" val="10004"/>
                  </a:ext>
                </a:extLst>
              </a:tr>
              <a:tr h="388620">
                <a:tc>
                  <a:txBody>
                    <a:bodyPr/>
                    <a:lstStyle/>
                    <a:p>
                      <a:pPr marL="171450" marR="0" lvl="0" indent="-1714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Fillings</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Simple Extractions</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extLst>
                  <a:ext uri="{0D108BD9-81ED-4DB2-BD59-A6C34878D82A}">
                    <a16:rowId xmlns:a16="http://schemas.microsoft.com/office/drawing/2014/main" val="10005"/>
                  </a:ext>
                </a:extLst>
              </a:tr>
              <a:tr h="388620">
                <a:tc>
                  <a:txBody>
                    <a:bodyPr/>
                    <a:lstStyle/>
                    <a:p>
                      <a:pPr marL="171450" marR="0" lvl="0" indent="-1714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err="1">
                          <a:ln>
                            <a:noFill/>
                          </a:ln>
                          <a:solidFill>
                            <a:schemeClr val="tx2"/>
                          </a:solidFill>
                          <a:effectLst/>
                          <a:uLnTx/>
                          <a:uFillTx/>
                        </a:rPr>
                        <a:t>Perio</a:t>
                      </a:r>
                      <a:r>
                        <a:rPr kumimoji="0" lang="en-US" sz="1400" u="none" strike="noStrike" kern="1200" cap="none" spc="0" normalizeH="0" baseline="0" noProof="0" dirty="0">
                          <a:ln>
                            <a:noFill/>
                          </a:ln>
                          <a:solidFill>
                            <a:schemeClr val="tx2"/>
                          </a:solidFill>
                          <a:effectLst/>
                          <a:uLnTx/>
                          <a:uFillTx/>
                        </a:rPr>
                        <a:t> Maintenance</a:t>
                      </a:r>
                    </a:p>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b="0" i="0" u="none" strike="noStrike" kern="1200" cap="none" spc="0" normalizeH="0" baseline="0" noProof="0" dirty="0" err="1">
                          <a:ln>
                            <a:noFill/>
                          </a:ln>
                          <a:solidFill>
                            <a:schemeClr val="tx2"/>
                          </a:solidFill>
                          <a:effectLst/>
                          <a:uLnTx/>
                          <a:uFillTx/>
                          <a:latin typeface="Calibri" panose="020F0502020204030204" pitchFamily="34" charset="0"/>
                          <a:ea typeface="+mn-ea"/>
                          <a:cs typeface="+mn-cs"/>
                        </a:rPr>
                        <a:t>Perio</a:t>
                      </a: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 Surgery</a:t>
                      </a: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Root Canal</a:t>
                      </a:r>
                    </a:p>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Surgical Extractions</a:t>
                      </a:r>
                    </a:p>
                  </a:txBody>
                  <a:tcPr marT="91440" marB="91440" anchor="ctr">
                    <a:solidFill>
                      <a:schemeClr val="tx2">
                        <a:alpha val="10000"/>
                      </a:schemeClr>
                    </a:solidFill>
                  </a:tcPr>
                </a:tc>
                <a:extLst>
                  <a:ext uri="{0D108BD9-81ED-4DB2-BD59-A6C34878D82A}">
                    <a16:rowId xmlns:a16="http://schemas.microsoft.com/office/drawing/2014/main" val="10006"/>
                  </a:ext>
                </a:extLst>
              </a:tr>
              <a:tr h="388620">
                <a:tc>
                  <a:txBody>
                    <a:bodyPr/>
                    <a:lstStyle/>
                    <a:p>
                      <a:pPr marL="0" marR="0" lvl="0" indent="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None/>
                        <a:tabLst/>
                        <a:defRPr/>
                      </a:pPr>
                      <a:r>
                        <a:rPr kumimoji="0" lang="en-US" sz="1400" u="none" strike="noStrike" kern="1200" cap="none" spc="0" normalizeH="0" baseline="0" noProof="0" dirty="0">
                          <a:ln>
                            <a:noFill/>
                          </a:ln>
                          <a:solidFill>
                            <a:schemeClr val="tx2"/>
                          </a:solidFill>
                          <a:effectLst/>
                          <a:uLnTx/>
                          <a:uFillTx/>
                        </a:rPr>
                        <a:t>Major Care</a:t>
                      </a:r>
                      <a:endParaRPr kumimoji="0" lang="en-US" sz="14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Bridges &amp; Dentures</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Inlays, </a:t>
                      </a:r>
                      <a:r>
                        <a:rPr kumimoji="0" lang="en-US" sz="1400" b="0" i="0" u="none" strike="noStrike" kern="1200" cap="none" spc="0" normalizeH="0" baseline="0" noProof="0" dirty="0" err="1">
                          <a:ln>
                            <a:noFill/>
                          </a:ln>
                          <a:solidFill>
                            <a:schemeClr val="tx2"/>
                          </a:solidFill>
                          <a:effectLst/>
                          <a:uLnTx/>
                          <a:uFillTx/>
                          <a:latin typeface="Calibri" panose="020F0502020204030204" pitchFamily="34" charset="0"/>
                          <a:ea typeface="+mn-ea"/>
                          <a:cs typeface="+mn-cs"/>
                        </a:rPr>
                        <a:t>Onlays</a:t>
                      </a: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 Veneers</a:t>
                      </a:r>
                    </a:p>
                  </a:txBody>
                  <a:tcPr marT="91440" marB="91440" anchor="ctr">
                    <a:solidFill>
                      <a:schemeClr val="tx2">
                        <a:alpha val="10000"/>
                      </a:schemeClr>
                    </a:solidFill>
                  </a:tcPr>
                </a:tc>
                <a:extLst>
                  <a:ext uri="{0D108BD9-81ED-4DB2-BD59-A6C34878D82A}">
                    <a16:rowId xmlns:a16="http://schemas.microsoft.com/office/drawing/2014/main" val="10007"/>
                  </a:ext>
                </a:extLst>
              </a:tr>
              <a:tr h="388620">
                <a:tc>
                  <a:txBody>
                    <a:bodyPr/>
                    <a:lstStyle/>
                    <a:p>
                      <a:pPr marL="171450" marR="0" lvl="0" indent="-17145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n-US" sz="1400" u="none" strike="noStrike" kern="1200" cap="none" spc="0" normalizeH="0" baseline="0" noProof="0" dirty="0">
                          <a:ln>
                            <a:noFill/>
                          </a:ln>
                          <a:solidFill>
                            <a:schemeClr val="tx2"/>
                          </a:solidFill>
                          <a:effectLst/>
                          <a:uLnTx/>
                          <a:uFillTx/>
                        </a:rPr>
                        <a:t>Single Crowns &amp; Implants</a:t>
                      </a: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txBody>
                  <a:tcPr marT="91440" marB="91440" anchor="ctr">
                    <a:solidFill>
                      <a:schemeClr val="tx2">
                        <a:alpha val="10000"/>
                      </a:schemeClr>
                    </a:solidFill>
                  </a:tcPr>
                </a:tc>
                <a:extLst>
                  <a:ext uri="{0D108BD9-81ED-4DB2-BD59-A6C34878D82A}">
                    <a16:rowId xmlns:a16="http://schemas.microsoft.com/office/drawing/2014/main" val="10008"/>
                  </a:ext>
                </a:extLst>
              </a:tr>
            </a:tbl>
          </a:graphicData>
        </a:graphic>
      </p:graphicFrame>
      <p:sp>
        <p:nvSpPr>
          <p:cNvPr id="16" name="TextBox 15">
            <a:extLst>
              <a:ext uri="{FF2B5EF4-FFF2-40B4-BE49-F238E27FC236}">
                <a16:creationId xmlns:a16="http://schemas.microsoft.com/office/drawing/2014/main" id="{71ACD673-9892-E749-8915-E451E610BF32}"/>
              </a:ext>
            </a:extLst>
          </p:cNvPr>
          <p:cNvSpPr txBox="1"/>
          <p:nvPr/>
        </p:nvSpPr>
        <p:spPr>
          <a:xfrm>
            <a:off x="468877" y="491864"/>
            <a:ext cx="6350018" cy="1091517"/>
          </a:xfrm>
          <a:prstGeom prst="rect">
            <a:avLst/>
          </a:prstGeom>
          <a:noFill/>
        </p:spPr>
        <p:txBody>
          <a:bodyPr wrap="square" lIns="0" tIns="0" rIns="0" bIns="0" rtlCol="0">
            <a:spAutoFit/>
          </a:bodyPr>
          <a:lstStyle/>
          <a:p>
            <a:pPr>
              <a:lnSpc>
                <a:spcPts val="4200"/>
              </a:lnSpc>
            </a:pPr>
            <a:r>
              <a:rPr lang="en-US" sz="3800" b="1" dirty="0">
                <a:solidFill>
                  <a:schemeClr val="tx2"/>
                </a:solidFill>
              </a:rPr>
              <a:t>DENTAL INSURANCE</a:t>
            </a:r>
          </a:p>
          <a:p>
            <a:pPr>
              <a:lnSpc>
                <a:spcPts val="4200"/>
              </a:lnSpc>
            </a:pPr>
            <a:r>
              <a:rPr lang="en-US" sz="4400" b="1" dirty="0" err="1">
                <a:solidFill>
                  <a:srgbClr val="98989A"/>
                </a:solidFill>
                <a:latin typeface="Calibri" panose="020F0502020204030204" pitchFamily="34" charset="0"/>
                <a:cs typeface="Calibri" panose="020F0502020204030204" pitchFamily="34" charset="0"/>
              </a:rPr>
              <a:t>DENTALGUARD</a:t>
            </a:r>
            <a:r>
              <a:rPr lang="en-US" sz="4400" b="1" dirty="0">
                <a:solidFill>
                  <a:srgbClr val="98989A"/>
                </a:solidFill>
                <a:latin typeface="Calibri" panose="020F0502020204030204" pitchFamily="34" charset="0"/>
                <a:cs typeface="Calibri" panose="020F0502020204030204" pitchFamily="34" charset="0"/>
              </a:rPr>
              <a:t> PREFERRED</a:t>
            </a:r>
          </a:p>
        </p:txBody>
      </p:sp>
      <p:grpSp>
        <p:nvGrpSpPr>
          <p:cNvPr id="13" name="Group 36"/>
          <p:cNvGrpSpPr>
            <a:grpSpLocks noChangeAspect="1"/>
          </p:cNvGrpSpPr>
          <p:nvPr/>
        </p:nvGrpSpPr>
        <p:grpSpPr bwMode="auto">
          <a:xfrm>
            <a:off x="7395807" y="3825496"/>
            <a:ext cx="2263703" cy="2521075"/>
            <a:chOff x="4680" y="658"/>
            <a:chExt cx="387" cy="431"/>
          </a:xfrm>
          <a:solidFill>
            <a:schemeClr val="accent5"/>
          </a:solidFill>
        </p:grpSpPr>
        <p:sp>
          <p:nvSpPr>
            <p:cNvPr id="14" name="Freeform 37"/>
            <p:cNvSpPr>
              <a:spLocks noEditPoints="1"/>
            </p:cNvSpPr>
            <p:nvPr/>
          </p:nvSpPr>
          <p:spPr bwMode="auto">
            <a:xfrm>
              <a:off x="4772" y="747"/>
              <a:ext cx="203" cy="253"/>
            </a:xfrm>
            <a:custGeom>
              <a:avLst/>
              <a:gdLst>
                <a:gd name="T0" fmla="*/ 107 w 132"/>
                <a:gd name="T1" fmla="*/ 170 h 170"/>
                <a:gd name="T2" fmla="*/ 95 w 132"/>
                <a:gd name="T3" fmla="*/ 159 h 170"/>
                <a:gd name="T4" fmla="*/ 66 w 132"/>
                <a:gd name="T5" fmla="*/ 120 h 170"/>
                <a:gd name="T6" fmla="*/ 37 w 132"/>
                <a:gd name="T7" fmla="*/ 158 h 170"/>
                <a:gd name="T8" fmla="*/ 25 w 132"/>
                <a:gd name="T9" fmla="*/ 170 h 170"/>
                <a:gd name="T10" fmla="*/ 12 w 132"/>
                <a:gd name="T11" fmla="*/ 160 h 170"/>
                <a:gd name="T12" fmla="*/ 10 w 132"/>
                <a:gd name="T13" fmla="*/ 136 h 170"/>
                <a:gd name="T14" fmla="*/ 17 w 132"/>
                <a:gd name="T15" fmla="*/ 98 h 170"/>
                <a:gd name="T16" fmla="*/ 0 w 132"/>
                <a:gd name="T17" fmla="*/ 46 h 170"/>
                <a:gd name="T18" fmla="*/ 39 w 132"/>
                <a:gd name="T19" fmla="*/ 0 h 170"/>
                <a:gd name="T20" fmla="*/ 66 w 132"/>
                <a:gd name="T21" fmla="*/ 12 h 170"/>
                <a:gd name="T22" fmla="*/ 94 w 132"/>
                <a:gd name="T23" fmla="*/ 0 h 170"/>
                <a:gd name="T24" fmla="*/ 132 w 132"/>
                <a:gd name="T25" fmla="*/ 46 h 170"/>
                <a:gd name="T26" fmla="*/ 115 w 132"/>
                <a:gd name="T27" fmla="*/ 98 h 170"/>
                <a:gd name="T28" fmla="*/ 122 w 132"/>
                <a:gd name="T29" fmla="*/ 136 h 170"/>
                <a:gd name="T30" fmla="*/ 120 w 132"/>
                <a:gd name="T31" fmla="*/ 160 h 170"/>
                <a:gd name="T32" fmla="*/ 107 w 132"/>
                <a:gd name="T33" fmla="*/ 170 h 170"/>
                <a:gd name="T34" fmla="*/ 66 w 132"/>
                <a:gd name="T35" fmla="*/ 108 h 170"/>
                <a:gd name="T36" fmla="*/ 107 w 132"/>
                <a:gd name="T37" fmla="*/ 157 h 170"/>
                <a:gd name="T38" fmla="*/ 108 w 132"/>
                <a:gd name="T39" fmla="*/ 157 h 170"/>
                <a:gd name="T40" fmla="*/ 110 w 132"/>
                <a:gd name="T41" fmla="*/ 136 h 170"/>
                <a:gd name="T42" fmla="*/ 103 w 132"/>
                <a:gd name="T43" fmla="*/ 99 h 170"/>
                <a:gd name="T44" fmla="*/ 104 w 132"/>
                <a:gd name="T45" fmla="*/ 92 h 170"/>
                <a:gd name="T46" fmla="*/ 120 w 132"/>
                <a:gd name="T47" fmla="*/ 46 h 170"/>
                <a:gd name="T48" fmla="*/ 94 w 132"/>
                <a:gd name="T49" fmla="*/ 12 h 170"/>
                <a:gd name="T50" fmla="*/ 71 w 132"/>
                <a:gd name="T51" fmla="*/ 25 h 170"/>
                <a:gd name="T52" fmla="*/ 66 w 132"/>
                <a:gd name="T53" fmla="*/ 27 h 170"/>
                <a:gd name="T54" fmla="*/ 61 w 132"/>
                <a:gd name="T55" fmla="*/ 25 h 170"/>
                <a:gd name="T56" fmla="*/ 39 w 132"/>
                <a:gd name="T57" fmla="*/ 12 h 170"/>
                <a:gd name="T58" fmla="*/ 12 w 132"/>
                <a:gd name="T59" fmla="*/ 46 h 170"/>
                <a:gd name="T60" fmla="*/ 28 w 132"/>
                <a:gd name="T61" fmla="*/ 92 h 170"/>
                <a:gd name="T62" fmla="*/ 29 w 132"/>
                <a:gd name="T63" fmla="*/ 99 h 170"/>
                <a:gd name="T64" fmla="*/ 22 w 132"/>
                <a:gd name="T65" fmla="*/ 136 h 170"/>
                <a:gd name="T66" fmla="*/ 24 w 132"/>
                <a:gd name="T67" fmla="*/ 157 h 170"/>
                <a:gd name="T68" fmla="*/ 26 w 132"/>
                <a:gd name="T69" fmla="*/ 157 h 170"/>
                <a:gd name="T70" fmla="*/ 66 w 132"/>
                <a:gd name="T71" fmla="*/ 10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170">
                  <a:moveTo>
                    <a:pt x="107" y="170"/>
                  </a:moveTo>
                  <a:cubicBezTo>
                    <a:pt x="101" y="170"/>
                    <a:pt x="95" y="165"/>
                    <a:pt x="95" y="159"/>
                  </a:cubicBezTo>
                  <a:cubicBezTo>
                    <a:pt x="92" y="137"/>
                    <a:pt x="80" y="120"/>
                    <a:pt x="66" y="120"/>
                  </a:cubicBezTo>
                  <a:cubicBezTo>
                    <a:pt x="52" y="120"/>
                    <a:pt x="40" y="136"/>
                    <a:pt x="37" y="158"/>
                  </a:cubicBezTo>
                  <a:cubicBezTo>
                    <a:pt x="37" y="165"/>
                    <a:pt x="31" y="170"/>
                    <a:pt x="25" y="170"/>
                  </a:cubicBezTo>
                  <a:cubicBezTo>
                    <a:pt x="19" y="170"/>
                    <a:pt x="14" y="166"/>
                    <a:pt x="12" y="160"/>
                  </a:cubicBezTo>
                  <a:cubicBezTo>
                    <a:pt x="11" y="152"/>
                    <a:pt x="10" y="144"/>
                    <a:pt x="10" y="136"/>
                  </a:cubicBezTo>
                  <a:cubicBezTo>
                    <a:pt x="10" y="123"/>
                    <a:pt x="12" y="109"/>
                    <a:pt x="17" y="98"/>
                  </a:cubicBezTo>
                  <a:cubicBezTo>
                    <a:pt x="6" y="85"/>
                    <a:pt x="0" y="68"/>
                    <a:pt x="0" y="46"/>
                  </a:cubicBezTo>
                  <a:cubicBezTo>
                    <a:pt x="0" y="20"/>
                    <a:pt x="17" y="0"/>
                    <a:pt x="39" y="0"/>
                  </a:cubicBezTo>
                  <a:cubicBezTo>
                    <a:pt x="49" y="0"/>
                    <a:pt x="59" y="4"/>
                    <a:pt x="66" y="12"/>
                  </a:cubicBezTo>
                  <a:cubicBezTo>
                    <a:pt x="73" y="4"/>
                    <a:pt x="83" y="0"/>
                    <a:pt x="94" y="0"/>
                  </a:cubicBezTo>
                  <a:cubicBezTo>
                    <a:pt x="115" y="0"/>
                    <a:pt x="132" y="20"/>
                    <a:pt x="132" y="46"/>
                  </a:cubicBezTo>
                  <a:cubicBezTo>
                    <a:pt x="132" y="68"/>
                    <a:pt x="126" y="85"/>
                    <a:pt x="115" y="98"/>
                  </a:cubicBezTo>
                  <a:cubicBezTo>
                    <a:pt x="120" y="109"/>
                    <a:pt x="122" y="123"/>
                    <a:pt x="122" y="136"/>
                  </a:cubicBezTo>
                  <a:cubicBezTo>
                    <a:pt x="122" y="144"/>
                    <a:pt x="121" y="152"/>
                    <a:pt x="120" y="160"/>
                  </a:cubicBezTo>
                  <a:cubicBezTo>
                    <a:pt x="119" y="166"/>
                    <a:pt x="113" y="170"/>
                    <a:pt x="107" y="170"/>
                  </a:cubicBezTo>
                  <a:close/>
                  <a:moveTo>
                    <a:pt x="66" y="108"/>
                  </a:moveTo>
                  <a:cubicBezTo>
                    <a:pt x="86" y="108"/>
                    <a:pt x="104" y="129"/>
                    <a:pt x="107" y="157"/>
                  </a:cubicBezTo>
                  <a:cubicBezTo>
                    <a:pt x="107" y="158"/>
                    <a:pt x="108" y="158"/>
                    <a:pt x="108" y="157"/>
                  </a:cubicBezTo>
                  <a:cubicBezTo>
                    <a:pt x="109" y="150"/>
                    <a:pt x="110" y="143"/>
                    <a:pt x="110" y="136"/>
                  </a:cubicBezTo>
                  <a:cubicBezTo>
                    <a:pt x="110" y="123"/>
                    <a:pt x="108" y="110"/>
                    <a:pt x="103" y="99"/>
                  </a:cubicBezTo>
                  <a:cubicBezTo>
                    <a:pt x="102" y="96"/>
                    <a:pt x="102" y="94"/>
                    <a:pt x="104" y="92"/>
                  </a:cubicBezTo>
                  <a:cubicBezTo>
                    <a:pt x="115" y="81"/>
                    <a:pt x="120" y="66"/>
                    <a:pt x="120" y="46"/>
                  </a:cubicBezTo>
                  <a:cubicBezTo>
                    <a:pt x="120" y="27"/>
                    <a:pt x="108" y="12"/>
                    <a:pt x="94" y="12"/>
                  </a:cubicBezTo>
                  <a:cubicBezTo>
                    <a:pt x="84" y="12"/>
                    <a:pt x="76" y="17"/>
                    <a:pt x="71" y="25"/>
                  </a:cubicBezTo>
                  <a:cubicBezTo>
                    <a:pt x="70" y="26"/>
                    <a:pt x="68" y="27"/>
                    <a:pt x="66" y="27"/>
                  </a:cubicBezTo>
                  <a:cubicBezTo>
                    <a:pt x="64" y="27"/>
                    <a:pt x="62" y="26"/>
                    <a:pt x="61" y="25"/>
                  </a:cubicBezTo>
                  <a:cubicBezTo>
                    <a:pt x="56" y="17"/>
                    <a:pt x="48" y="12"/>
                    <a:pt x="39" y="12"/>
                  </a:cubicBezTo>
                  <a:cubicBezTo>
                    <a:pt x="24" y="12"/>
                    <a:pt x="12" y="27"/>
                    <a:pt x="12" y="46"/>
                  </a:cubicBezTo>
                  <a:cubicBezTo>
                    <a:pt x="12" y="66"/>
                    <a:pt x="17" y="81"/>
                    <a:pt x="28" y="92"/>
                  </a:cubicBezTo>
                  <a:cubicBezTo>
                    <a:pt x="30" y="94"/>
                    <a:pt x="30" y="96"/>
                    <a:pt x="29" y="99"/>
                  </a:cubicBezTo>
                  <a:cubicBezTo>
                    <a:pt x="25" y="110"/>
                    <a:pt x="22" y="123"/>
                    <a:pt x="22" y="136"/>
                  </a:cubicBezTo>
                  <a:cubicBezTo>
                    <a:pt x="22" y="144"/>
                    <a:pt x="23" y="151"/>
                    <a:pt x="24" y="157"/>
                  </a:cubicBezTo>
                  <a:cubicBezTo>
                    <a:pt x="24" y="158"/>
                    <a:pt x="25" y="158"/>
                    <a:pt x="26" y="157"/>
                  </a:cubicBezTo>
                  <a:cubicBezTo>
                    <a:pt x="29" y="129"/>
                    <a:pt x="46" y="108"/>
                    <a:pt x="6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8"/>
            <p:cNvSpPr>
              <a:spLocks noEditPoints="1"/>
            </p:cNvSpPr>
            <p:nvPr/>
          </p:nvSpPr>
          <p:spPr bwMode="auto">
            <a:xfrm>
              <a:off x="4680" y="658"/>
              <a:ext cx="387" cy="431"/>
            </a:xfrm>
            <a:custGeom>
              <a:avLst/>
              <a:gdLst>
                <a:gd name="T0" fmla="*/ 126 w 252"/>
                <a:gd name="T1" fmla="*/ 288 h 288"/>
                <a:gd name="T2" fmla="*/ 124 w 252"/>
                <a:gd name="T3" fmla="*/ 288 h 288"/>
                <a:gd name="T4" fmla="*/ 0 w 252"/>
                <a:gd name="T5" fmla="*/ 60 h 288"/>
                <a:gd name="T6" fmla="*/ 4 w 252"/>
                <a:gd name="T7" fmla="*/ 54 h 288"/>
                <a:gd name="T8" fmla="*/ 122 w 252"/>
                <a:gd name="T9" fmla="*/ 2 h 288"/>
                <a:gd name="T10" fmla="*/ 130 w 252"/>
                <a:gd name="T11" fmla="*/ 2 h 288"/>
                <a:gd name="T12" fmla="*/ 248 w 252"/>
                <a:gd name="T13" fmla="*/ 54 h 288"/>
                <a:gd name="T14" fmla="*/ 252 w 252"/>
                <a:gd name="T15" fmla="*/ 60 h 288"/>
                <a:gd name="T16" fmla="*/ 128 w 252"/>
                <a:gd name="T17" fmla="*/ 288 h 288"/>
                <a:gd name="T18" fmla="*/ 126 w 252"/>
                <a:gd name="T19" fmla="*/ 288 h 288"/>
                <a:gd name="T20" fmla="*/ 12 w 252"/>
                <a:gd name="T21" fmla="*/ 65 h 288"/>
                <a:gd name="T22" fmla="*/ 126 w 252"/>
                <a:gd name="T23" fmla="*/ 276 h 288"/>
                <a:gd name="T24" fmla="*/ 240 w 252"/>
                <a:gd name="T25" fmla="*/ 65 h 288"/>
                <a:gd name="T26" fmla="*/ 126 w 252"/>
                <a:gd name="T27" fmla="*/ 14 h 288"/>
                <a:gd name="T28" fmla="*/ 12 w 252"/>
                <a:gd name="T29" fmla="*/ 6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88">
                  <a:moveTo>
                    <a:pt x="126" y="288"/>
                  </a:moveTo>
                  <a:cubicBezTo>
                    <a:pt x="125" y="288"/>
                    <a:pt x="125" y="288"/>
                    <a:pt x="124" y="288"/>
                  </a:cubicBezTo>
                  <a:cubicBezTo>
                    <a:pt x="9" y="245"/>
                    <a:pt x="0" y="163"/>
                    <a:pt x="0" y="60"/>
                  </a:cubicBezTo>
                  <a:cubicBezTo>
                    <a:pt x="0" y="58"/>
                    <a:pt x="2" y="55"/>
                    <a:pt x="4" y="54"/>
                  </a:cubicBezTo>
                  <a:cubicBezTo>
                    <a:pt x="5" y="54"/>
                    <a:pt x="93" y="30"/>
                    <a:pt x="122" y="2"/>
                  </a:cubicBezTo>
                  <a:cubicBezTo>
                    <a:pt x="124" y="0"/>
                    <a:pt x="128" y="0"/>
                    <a:pt x="130" y="2"/>
                  </a:cubicBezTo>
                  <a:cubicBezTo>
                    <a:pt x="159" y="30"/>
                    <a:pt x="247" y="54"/>
                    <a:pt x="248" y="54"/>
                  </a:cubicBezTo>
                  <a:cubicBezTo>
                    <a:pt x="250" y="55"/>
                    <a:pt x="252" y="58"/>
                    <a:pt x="252" y="60"/>
                  </a:cubicBezTo>
                  <a:cubicBezTo>
                    <a:pt x="252" y="163"/>
                    <a:pt x="243" y="245"/>
                    <a:pt x="128" y="288"/>
                  </a:cubicBezTo>
                  <a:cubicBezTo>
                    <a:pt x="127" y="288"/>
                    <a:pt x="127" y="288"/>
                    <a:pt x="126" y="288"/>
                  </a:cubicBezTo>
                  <a:close/>
                  <a:moveTo>
                    <a:pt x="12" y="65"/>
                  </a:moveTo>
                  <a:cubicBezTo>
                    <a:pt x="12" y="163"/>
                    <a:pt x="22" y="236"/>
                    <a:pt x="126" y="276"/>
                  </a:cubicBezTo>
                  <a:cubicBezTo>
                    <a:pt x="230" y="236"/>
                    <a:pt x="240" y="163"/>
                    <a:pt x="240" y="65"/>
                  </a:cubicBezTo>
                  <a:cubicBezTo>
                    <a:pt x="222" y="60"/>
                    <a:pt x="156" y="40"/>
                    <a:pt x="126" y="14"/>
                  </a:cubicBezTo>
                  <a:cubicBezTo>
                    <a:pt x="96" y="40"/>
                    <a:pt x="30" y="60"/>
                    <a:pt x="12"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18"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25</a:t>
            </a:fld>
            <a:endParaRPr lang="en-US" dirty="0"/>
          </a:p>
        </p:txBody>
      </p:sp>
      <p:sp>
        <p:nvSpPr>
          <p:cNvPr id="20" name="Text Placeholder 3">
            <a:extLst>
              <a:ext uri="{FF2B5EF4-FFF2-40B4-BE49-F238E27FC236}">
                <a16:creationId xmlns:a16="http://schemas.microsoft.com/office/drawing/2014/main" id="{7DD2DD22-B060-4533-B1A8-4A9987F5429C}"/>
              </a:ext>
            </a:extLst>
          </p:cNvPr>
          <p:cNvSpPr txBox="1">
            <a:spLocks/>
          </p:cNvSpPr>
          <p:nvPr/>
        </p:nvSpPr>
        <p:spPr>
          <a:xfrm>
            <a:off x="468876" y="6469409"/>
            <a:ext cx="5626459" cy="615553"/>
          </a:xfrm>
          <a:prstGeom prst="rect">
            <a:avLst/>
          </a:prstGeom>
        </p:spPr>
        <p:txBody>
          <a:bodyPr vert="horz" lIns="0" tIns="0" rIns="0" bIns="0" rtlCol="0">
            <a:norm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Font typeface="Arial" panose="020B0604020202020204" pitchFamily="34" charset="0"/>
              <a:buNone/>
            </a:pPr>
            <a:r>
              <a:rPr lang="en-US" sz="1200" i="1" dirty="0">
                <a:solidFill>
                  <a:schemeClr val="tx2"/>
                </a:solidFill>
              </a:rPr>
              <a:t>*This is a sample of covered services, please refer to your elected benefit summary for details on your specific dental plan coverage.</a:t>
            </a:r>
          </a:p>
        </p:txBody>
      </p:sp>
      <p:sp>
        <p:nvSpPr>
          <p:cNvPr id="27" name="Right Triangle 26">
            <a:extLst>
              <a:ext uri="{FF2B5EF4-FFF2-40B4-BE49-F238E27FC236}">
                <a16:creationId xmlns:a16="http://schemas.microsoft.com/office/drawing/2014/main" id="{0953EAB8-C518-4AB4-9B69-347B87C0F742}"/>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B2272CC-916A-4646-8A8B-269AFD61CA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2359" y="391284"/>
            <a:ext cx="2772577" cy="515504"/>
          </a:xfrm>
          <a:prstGeom prst="rect">
            <a:avLst/>
          </a:prstGeom>
        </p:spPr>
      </p:pic>
    </p:spTree>
    <p:extLst>
      <p:ext uri="{BB962C8B-B14F-4D97-AF65-F5344CB8AC3E}">
        <p14:creationId xmlns:p14="http://schemas.microsoft.com/office/powerpoint/2010/main" val="3675806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txBox="1">
            <a:spLocks/>
          </p:cNvSpPr>
          <p:nvPr/>
        </p:nvSpPr>
        <p:spPr>
          <a:xfrm>
            <a:off x="469542" y="1603265"/>
            <a:ext cx="7912458" cy="615553"/>
          </a:xfrm>
          <a:prstGeom prst="rect">
            <a:avLst/>
          </a:prstGeom>
        </p:spPr>
        <p:txBody>
          <a:bodyPr vert="horz" lIns="0" tIns="0" rIns="0" bIns="0" rtlCol="0">
            <a:norm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4D4D4E"/>
                </a:solidFill>
              </a:rPr>
              <a:t>Allows you to visit any dentist of your choice but you pay less </a:t>
            </a:r>
            <a:br>
              <a:rPr lang="en-US" sz="2000" dirty="0">
                <a:solidFill>
                  <a:srgbClr val="4D4D4E"/>
                </a:solidFill>
              </a:rPr>
            </a:br>
            <a:r>
              <a:rPr lang="en-US" sz="2000" dirty="0">
                <a:solidFill>
                  <a:srgbClr val="4D4D4E"/>
                </a:solidFill>
              </a:rPr>
              <a:t>out-of-pocket when you choose a participating in-network dentist. </a:t>
            </a:r>
          </a:p>
        </p:txBody>
      </p:sp>
      <p:sp>
        <p:nvSpPr>
          <p:cNvPr id="17" name="Right Triangle 16">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1ACD673-9892-E749-8915-E451E610BF32}"/>
              </a:ext>
            </a:extLst>
          </p:cNvPr>
          <p:cNvSpPr txBox="1"/>
          <p:nvPr/>
        </p:nvSpPr>
        <p:spPr>
          <a:xfrm>
            <a:off x="468877" y="491864"/>
            <a:ext cx="5626459" cy="1111843"/>
          </a:xfrm>
          <a:prstGeom prst="rect">
            <a:avLst/>
          </a:prstGeom>
          <a:noFill/>
        </p:spPr>
        <p:txBody>
          <a:bodyPr wrap="square" lIns="0" tIns="0" rIns="0" bIns="0" rtlCol="0">
            <a:spAutoFit/>
          </a:bodyPr>
          <a:lstStyle/>
          <a:p>
            <a:pPr>
              <a:lnSpc>
                <a:spcPts val="4200"/>
              </a:lnSpc>
            </a:pPr>
            <a:r>
              <a:rPr lang="en-US" sz="3800" b="1" dirty="0">
                <a:solidFill>
                  <a:srgbClr val="003B71"/>
                </a:solidFill>
              </a:rPr>
              <a:t>DENTAL INSURANCE</a:t>
            </a:r>
          </a:p>
          <a:p>
            <a:pPr>
              <a:lnSpc>
                <a:spcPts val="4200"/>
              </a:lnSpc>
            </a:pPr>
            <a:r>
              <a:rPr lang="en-US" sz="5000" b="1" dirty="0">
                <a:solidFill>
                  <a:srgbClr val="98989A"/>
                </a:solidFill>
                <a:latin typeface="Calibri" panose="020F0502020204030204" pitchFamily="34" charset="0"/>
                <a:cs typeface="Calibri" panose="020F0502020204030204" pitchFamily="34" charset="0"/>
              </a:rPr>
              <a:t>DENTAL PLAN</a:t>
            </a:r>
          </a:p>
        </p:txBody>
      </p:sp>
      <p:sp>
        <p:nvSpPr>
          <p:cNvPr id="10"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13"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26</a:t>
            </a:fld>
            <a:endParaRPr lang="en-US" dirty="0"/>
          </a:p>
        </p:txBody>
      </p:sp>
      <p:graphicFrame>
        <p:nvGraphicFramePr>
          <p:cNvPr id="28" name="Table 27">
            <a:extLst>
              <a:ext uri="{FF2B5EF4-FFF2-40B4-BE49-F238E27FC236}">
                <a16:creationId xmlns:a16="http://schemas.microsoft.com/office/drawing/2014/main" id="{C75B3A4A-8653-4503-991B-A74DCBC4B4BC}"/>
              </a:ext>
            </a:extLst>
          </p:cNvPr>
          <p:cNvGraphicFramePr>
            <a:graphicFrameLocks noGrp="1"/>
          </p:cNvGraphicFramePr>
          <p:nvPr/>
        </p:nvGraphicFramePr>
        <p:xfrm>
          <a:off x="457200" y="2552700"/>
          <a:ext cx="9144001" cy="3765257"/>
        </p:xfrm>
        <a:graphic>
          <a:graphicData uri="http://schemas.openxmlformats.org/drawingml/2006/table">
            <a:tbl>
              <a:tblPr>
                <a:effectLst/>
              </a:tblPr>
              <a:tblGrid>
                <a:gridCol w="3176337">
                  <a:extLst>
                    <a:ext uri="{9D8B030D-6E8A-4147-A177-3AD203B41FA5}">
                      <a16:colId xmlns:a16="http://schemas.microsoft.com/office/drawing/2014/main" val="20000"/>
                    </a:ext>
                  </a:extLst>
                </a:gridCol>
                <a:gridCol w="2983832">
                  <a:extLst>
                    <a:ext uri="{9D8B030D-6E8A-4147-A177-3AD203B41FA5}">
                      <a16:colId xmlns:a16="http://schemas.microsoft.com/office/drawing/2014/main" val="20001"/>
                    </a:ext>
                  </a:extLst>
                </a:gridCol>
                <a:gridCol w="2983832">
                  <a:extLst>
                    <a:ext uri="{9D8B030D-6E8A-4147-A177-3AD203B41FA5}">
                      <a16:colId xmlns:a16="http://schemas.microsoft.com/office/drawing/2014/main" val="20002"/>
                    </a:ext>
                  </a:extLst>
                </a:gridCol>
              </a:tblGrid>
              <a:tr h="33781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ＭＳ Ｐゴシック" pitchFamily="34" charset="-128"/>
                          <a:cs typeface="+mn-cs"/>
                        </a:rPr>
                        <a:t>Benefit Summary</a:t>
                      </a:r>
                    </a:p>
                  </a:txBody>
                  <a:tcPr marL="0" marR="0" marT="0" marB="0" anchor="ct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400" b="1" i="0" u="none" strike="noStrike" cap="none" normalizeH="0" baseline="0" dirty="0">
                          <a:ln>
                            <a:noFill/>
                          </a:ln>
                          <a:solidFill>
                            <a:schemeClr val="bg1"/>
                          </a:solidFill>
                          <a:effectLst/>
                          <a:latin typeface="+mn-lt"/>
                          <a:ea typeface="ＭＳ Ｐゴシック" pitchFamily="34" charset="-128"/>
                        </a:rPr>
                        <a:t>In-Network</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400" b="1" i="0" u="none" strike="noStrike" cap="none" normalizeH="0" baseline="0" dirty="0">
                          <a:ln>
                            <a:noFill/>
                          </a:ln>
                          <a:solidFill>
                            <a:schemeClr val="bg1"/>
                          </a:solidFill>
                          <a:effectLst/>
                          <a:latin typeface="+mn-lt"/>
                          <a:ea typeface="ＭＳ Ｐゴシック" pitchFamily="34" charset="-128"/>
                        </a:rPr>
                        <a:t>Out-of-Network</a:t>
                      </a:r>
                    </a:p>
                  </a:txBody>
                  <a:tcPr marL="0" marR="0" marT="0" marB="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extLst>
                  <a:ext uri="{0D108BD9-81ED-4DB2-BD59-A6C34878D82A}">
                    <a16:rowId xmlns:a16="http://schemas.microsoft.com/office/drawing/2014/main" val="10000"/>
                  </a:ext>
                </a:extLst>
              </a:tr>
              <a:tr h="2627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Who Pays for Coverage</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algn="ctr" fontAlgn="ctr">
                        <a:lnSpc>
                          <a:spcPct val="100000"/>
                        </a:lnSpc>
                        <a:spcBef>
                          <a:spcPts val="0"/>
                        </a:spcBef>
                        <a:spcAft>
                          <a:spcPts val="0"/>
                        </a:spcAft>
                      </a:pPr>
                      <a:r>
                        <a:rPr lang="en-US" sz="1400" b="0" i="0" u="none" strike="noStrike" dirty="0">
                          <a:solidFill>
                            <a:srgbClr val="003C71"/>
                          </a:solidFill>
                          <a:effectLst/>
                          <a:latin typeface="+mn-lt"/>
                        </a:rPr>
                        <a:t>Daemen College and Employee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fontAlgn="ctr">
                        <a:lnSpc>
                          <a:spcPct val="100000"/>
                        </a:lnSpc>
                        <a:spcBef>
                          <a:spcPts val="0"/>
                        </a:spcBef>
                        <a:spcAft>
                          <a:spcPts val="0"/>
                        </a:spcAft>
                      </a:pPr>
                      <a:endParaRPr lang="en-US" sz="1600" b="0" i="0" u="none" strike="noStrike" dirty="0">
                        <a:solidFill>
                          <a:srgbClr val="003C71"/>
                        </a:solidFill>
                        <a:effectLst/>
                        <a:latin typeface="+mn-lt"/>
                      </a:endParaRPr>
                    </a:p>
                  </a:txBody>
                  <a:tcPr marL="0" marR="0" marT="0" marB="0" anchor="ctr"/>
                </a:tc>
                <a:extLst>
                  <a:ext uri="{0D108BD9-81ED-4DB2-BD59-A6C34878D82A}">
                    <a16:rowId xmlns:a16="http://schemas.microsoft.com/office/drawing/2014/main" val="10001"/>
                  </a:ext>
                </a:extLst>
              </a:tr>
              <a:tr h="2627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Preventive Services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100% covered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100% covered</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3"/>
                  </a:ext>
                </a:extLst>
              </a:tr>
              <a:tr h="2627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Basic Services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kern="1200" dirty="0">
                          <a:solidFill>
                            <a:srgbClr val="003C71"/>
                          </a:solidFill>
                          <a:effectLst/>
                          <a:latin typeface="Calibri"/>
                          <a:ea typeface="+mn-ea"/>
                          <a:cs typeface="+mn-cs"/>
                        </a:rPr>
                        <a:t>80% covered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kern="1200" dirty="0">
                          <a:solidFill>
                            <a:srgbClr val="003C71"/>
                          </a:solidFill>
                          <a:effectLst/>
                          <a:latin typeface="Calibri"/>
                          <a:ea typeface="+mn-ea"/>
                          <a:cs typeface="+mn-cs"/>
                        </a:rPr>
                        <a:t>80% covered</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4"/>
                  </a:ext>
                </a:extLst>
              </a:tr>
              <a:tr h="2627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Major Services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60% covered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60% covered</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5"/>
                  </a:ext>
                </a:extLst>
              </a:tr>
              <a:tr h="2627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Ortho</a:t>
                      </a:r>
                      <a:r>
                        <a:rPr lang="en-US" sz="1400" b="0" baseline="0" dirty="0">
                          <a:solidFill>
                            <a:srgbClr val="003C71"/>
                          </a:solidFill>
                          <a:effectLst/>
                          <a:latin typeface="+mn-lt"/>
                          <a:ea typeface="Calibri"/>
                          <a:cs typeface="Times New Roman"/>
                        </a:rPr>
                        <a:t>dontia Services</a:t>
                      </a:r>
                      <a:endParaRPr lang="en-US" sz="1400" b="0" dirty="0">
                        <a:solidFill>
                          <a:srgbClr val="003C71"/>
                        </a:solidFill>
                        <a:effectLst/>
                        <a:latin typeface="+mn-lt"/>
                        <a:ea typeface="Calibri"/>
                        <a:cs typeface="Times New Roman"/>
                      </a:endParaRP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50% covered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50% covered</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6"/>
                  </a:ext>
                </a:extLst>
              </a:tr>
              <a:tr h="2627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Deductible</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None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7"/>
                  </a:ext>
                </a:extLst>
              </a:tr>
              <a:tr h="2627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Annual Maximum</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$1,000</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endParaRPr lang="en-US" sz="1400" b="0" i="0" u="none" strike="noStrike" kern="1200" dirty="0">
                        <a:solidFill>
                          <a:srgbClr val="003C71"/>
                        </a:solidFill>
                        <a:effectLst/>
                        <a:latin typeface="Calibri"/>
                        <a:ea typeface="+mn-ea"/>
                        <a:cs typeface="+mn-cs"/>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8"/>
                  </a:ext>
                </a:extLst>
              </a:tr>
              <a:tr h="2627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Claim Payment Basis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algn="ctr" fontAlgn="ctr">
                        <a:lnSpc>
                          <a:spcPct val="100000"/>
                        </a:lnSpc>
                        <a:spcBef>
                          <a:spcPts val="0"/>
                        </a:spcBef>
                        <a:spcAft>
                          <a:spcPts val="0"/>
                        </a:spcAft>
                      </a:pPr>
                      <a:r>
                        <a:rPr lang="en-US" sz="1400" b="0" i="0" u="none" strike="noStrike" dirty="0">
                          <a:solidFill>
                            <a:srgbClr val="003C71"/>
                          </a:solidFill>
                          <a:effectLst/>
                          <a:latin typeface="+mn-lt"/>
                        </a:rPr>
                        <a:t>Negotiated fee</a:t>
                      </a:r>
                      <a:r>
                        <a:rPr lang="en-US" sz="1400" b="0" i="0" u="none" strike="noStrike" baseline="0" dirty="0">
                          <a:solidFill>
                            <a:srgbClr val="003C71"/>
                          </a:solidFill>
                          <a:effectLst/>
                          <a:latin typeface="+mn-lt"/>
                        </a:rPr>
                        <a:t> schedule</a:t>
                      </a:r>
                      <a:endParaRPr lang="en-US" sz="14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9"/>
                  </a:ext>
                </a:extLst>
              </a:tr>
              <a:tr h="2627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Ortho Lifetime</a:t>
                      </a:r>
                      <a:r>
                        <a:rPr lang="en-US" sz="1400" b="0" baseline="0" dirty="0">
                          <a:solidFill>
                            <a:srgbClr val="003C71"/>
                          </a:solidFill>
                          <a:effectLst/>
                          <a:latin typeface="+mn-lt"/>
                          <a:ea typeface="Calibri"/>
                          <a:cs typeface="Times New Roman"/>
                        </a:rPr>
                        <a:t> Maximum</a:t>
                      </a:r>
                      <a:endParaRPr lang="en-US" sz="1400" b="0" dirty="0">
                        <a:solidFill>
                          <a:srgbClr val="003C71"/>
                        </a:solidFill>
                        <a:effectLst/>
                        <a:latin typeface="+mn-lt"/>
                        <a:ea typeface="Calibri"/>
                        <a:cs typeface="Times New Roman"/>
                      </a:endParaRP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$1,000</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lnL w="12700" cap="flat" cmpd="sng" algn="ctr">
                      <a:solidFill>
                        <a:srgbClr val="7BAFD4"/>
                      </a:solidFill>
                      <a:prstDash val="solid"/>
                      <a:round/>
                      <a:headEnd type="none" w="med" len="med"/>
                      <a:tailEnd type="none" w="med" len="med"/>
                    </a:lnL>
                    <a:lnR w="19050" cap="flat" cmpd="sng" algn="ctr">
                      <a:solidFill>
                        <a:srgbClr val="7BAFD4"/>
                      </a:solidFill>
                      <a:prstDash val="solid"/>
                      <a:round/>
                      <a:headEnd type="none" w="med" len="med"/>
                      <a:tailEnd type="none" w="med" len="med"/>
                    </a:lnR>
                    <a:lnT w="12700" cap="flat" cmpd="sng" algn="ctr">
                      <a:solidFill>
                        <a:srgbClr val="7BAFD4"/>
                      </a:solidFill>
                      <a:prstDash val="solid"/>
                      <a:round/>
                      <a:headEnd type="none" w="med" len="med"/>
                      <a:tailEnd type="none" w="med" len="med"/>
                    </a:lnT>
                    <a:lnB w="1270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27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Dependent Age Limit</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To age</a:t>
                      </a:r>
                      <a:r>
                        <a:rPr lang="en-US" sz="1400" b="0" i="0" u="none" strike="noStrike" baseline="0" dirty="0">
                          <a:solidFill>
                            <a:srgbClr val="003C71"/>
                          </a:solidFill>
                          <a:effectLst/>
                          <a:latin typeface="+mn-lt"/>
                        </a:rPr>
                        <a:t> 26</a:t>
                      </a:r>
                      <a:endParaRPr lang="en-US" sz="14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lnL w="12700" cap="flat" cmpd="sng" algn="ctr">
                      <a:solidFill>
                        <a:srgbClr val="003C71"/>
                      </a:solidFill>
                      <a:prstDash val="solid"/>
                      <a:round/>
                      <a:headEnd type="none" w="med" len="med"/>
                      <a:tailEnd type="none" w="med" len="med"/>
                    </a:lnL>
                    <a:lnR w="12700" cap="flat" cmpd="sng" algn="ctr">
                      <a:solidFill>
                        <a:srgbClr val="003C71"/>
                      </a:solidFill>
                      <a:prstDash val="solid"/>
                      <a:round/>
                      <a:headEnd type="none" w="med" len="med"/>
                      <a:tailEnd type="none" w="med" len="med"/>
                    </a:lnR>
                    <a:lnT w="12700" cap="flat" cmpd="sng" algn="ctr">
                      <a:solidFill>
                        <a:srgbClr val="003C71"/>
                      </a:solidFill>
                      <a:prstDash val="solid"/>
                      <a:round/>
                      <a:headEnd type="none" w="med" len="med"/>
                      <a:tailEnd type="none" w="med" len="med"/>
                    </a:lnT>
                    <a:lnB w="12700" cap="flat" cmpd="sng" algn="ctr">
                      <a:solidFill>
                        <a:srgbClr val="003C7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74476">
                <a:tc>
                  <a:txBody>
                    <a:bodyPr/>
                    <a:lstStyle/>
                    <a:p>
                      <a:pPr marL="91440" marR="0" algn="l">
                        <a:lnSpc>
                          <a:spcPct val="100000"/>
                        </a:lnSpc>
                        <a:spcBef>
                          <a:spcPts val="0"/>
                        </a:spcBef>
                        <a:spcAft>
                          <a:spcPts val="0"/>
                        </a:spcAft>
                        <a:tabLst>
                          <a:tab pos="-114300" algn="l"/>
                        </a:tabLst>
                      </a:pPr>
                      <a:r>
                        <a:rPr lang="en-US" sz="1400" b="1" baseline="0" dirty="0">
                          <a:solidFill>
                            <a:schemeClr val="bg1"/>
                          </a:solidFill>
                          <a:effectLst/>
                          <a:latin typeface="+mn-lt"/>
                          <a:ea typeface="Calibri"/>
                          <a:cs typeface="Times New Roman"/>
                        </a:rPr>
                        <a:t>Bi-Weekly Payroll Deductions</a:t>
                      </a:r>
                      <a:endParaRPr lang="en-US" sz="1400" b="1" dirty="0">
                        <a:solidFill>
                          <a:schemeClr val="bg1"/>
                        </a:solidFill>
                        <a:effectLst/>
                        <a:latin typeface="+mn-lt"/>
                        <a:ea typeface="Calibri"/>
                        <a:cs typeface="Times New Roman"/>
                      </a:endParaRP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dirty="0">
                        <a:solidFill>
                          <a:schemeClr val="bg1"/>
                        </a:solidFill>
                        <a:effectLst/>
                        <a:latin typeface="+mn-lt"/>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1" i="0" u="none" strike="noStrike" dirty="0">
                        <a:solidFill>
                          <a:schemeClr val="bg1"/>
                        </a:solidFill>
                        <a:effectLst/>
                        <a:latin typeface="+mn-lt"/>
                      </a:endParaRPr>
                    </a:p>
                  </a:txBody>
                  <a:tcPr marL="9525" marR="9525" marT="9525"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solidFill>
                  </a:tcPr>
                </a:tc>
                <a:extLst>
                  <a:ext uri="{0D108BD9-81ED-4DB2-BD59-A6C34878D82A}">
                    <a16:rowId xmlns:a16="http://schemas.microsoft.com/office/drawing/2014/main" val="10012"/>
                  </a:ext>
                </a:extLst>
              </a:tr>
              <a:tr h="262747">
                <a:tc>
                  <a:txBody>
                    <a:bodyPr/>
                    <a:lstStyle/>
                    <a:p>
                      <a:pPr marL="91440" marR="0" lvl="0" indent="0" algn="l" defTabSz="914400" rtl="0" eaLnBrk="1" fontAlgn="auto" latinLnBrk="0" hangingPunct="1">
                        <a:lnSpc>
                          <a:spcPct val="100000"/>
                        </a:lnSpc>
                        <a:spcBef>
                          <a:spcPts val="0"/>
                        </a:spcBef>
                        <a:spcAft>
                          <a:spcPts val="0"/>
                        </a:spcAft>
                        <a:buClrTx/>
                        <a:buSzTx/>
                        <a:buFontTx/>
                        <a:buNone/>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Employee</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$4.00</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rgbClr val="7BAFD4"/>
                      </a:solidFill>
                      <a:prstDash val="solid"/>
                      <a:round/>
                      <a:headEnd type="none" w="med" len="med"/>
                      <a:tailEnd type="none" w="med" len="med"/>
                    </a:lnL>
                    <a:lnR w="19050" cap="flat" cmpd="sng" algn="ctr">
                      <a:solidFill>
                        <a:srgbClr val="7BAFD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62747">
                <a:tc>
                  <a:txBody>
                    <a:bodyPr/>
                    <a:lstStyle/>
                    <a:p>
                      <a:pPr marL="91440" marR="0" lvl="0" indent="0" algn="l" defTabSz="914400" rtl="0" eaLnBrk="1" fontAlgn="auto" latinLnBrk="0" hangingPunct="1">
                        <a:lnSpc>
                          <a:spcPct val="100000"/>
                        </a:lnSpc>
                        <a:spcBef>
                          <a:spcPts val="0"/>
                        </a:spcBef>
                        <a:spcAft>
                          <a:spcPts val="0"/>
                        </a:spcAft>
                        <a:buClrTx/>
                        <a:buSzTx/>
                        <a:buFontTx/>
                        <a:buNone/>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Family</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$10.00</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rgbClr val="7BAFD4"/>
                      </a:solidFill>
                      <a:prstDash val="solid"/>
                      <a:round/>
                      <a:headEnd type="none" w="med" len="med"/>
                      <a:tailEnd type="none" w="med" len="med"/>
                    </a:lnL>
                    <a:lnR w="19050" cap="flat" cmpd="sng" algn="ctr">
                      <a:solidFill>
                        <a:srgbClr val="7BAFD4"/>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pic>
        <p:nvPicPr>
          <p:cNvPr id="11" name="Picture 10">
            <a:extLst>
              <a:ext uri="{FF2B5EF4-FFF2-40B4-BE49-F238E27FC236}">
                <a16:creationId xmlns:a16="http://schemas.microsoft.com/office/drawing/2014/main" id="{0D6749B3-F05E-48C3-8DC4-1E5A39FB4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2359" y="391284"/>
            <a:ext cx="2772577" cy="515504"/>
          </a:xfrm>
          <a:prstGeom prst="rect">
            <a:avLst/>
          </a:prstGeom>
        </p:spPr>
      </p:pic>
    </p:spTree>
    <p:extLst>
      <p:ext uri="{BB962C8B-B14F-4D97-AF65-F5344CB8AC3E}">
        <p14:creationId xmlns:p14="http://schemas.microsoft.com/office/powerpoint/2010/main" val="333652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2021  </a:t>
            </a:r>
            <a:r>
              <a:rPr lang="en-US" b="0" dirty="0">
                <a:solidFill>
                  <a:srgbClr val="4D4D4E"/>
                </a:solidFill>
              </a:rPr>
              <a:t>LAWLEY  |  EMPLOYEE BENEFITS</a:t>
            </a:r>
          </a:p>
        </p:txBody>
      </p:sp>
      <p:sp>
        <p:nvSpPr>
          <p:cNvPr id="14"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27</a:t>
            </a:fld>
            <a:endParaRPr lang="en-US" dirty="0"/>
          </a:p>
        </p:txBody>
      </p:sp>
      <p:sp>
        <p:nvSpPr>
          <p:cNvPr id="15" name="TextBox 14">
            <a:extLst>
              <a:ext uri="{FF2B5EF4-FFF2-40B4-BE49-F238E27FC236}">
                <a16:creationId xmlns:a16="http://schemas.microsoft.com/office/drawing/2014/main" id="{71ACD673-9892-E749-8915-E451E610BF32}"/>
              </a:ext>
            </a:extLst>
          </p:cNvPr>
          <p:cNvSpPr txBox="1"/>
          <p:nvPr/>
        </p:nvSpPr>
        <p:spPr>
          <a:xfrm>
            <a:off x="468877" y="491864"/>
            <a:ext cx="8140102" cy="1111843"/>
          </a:xfrm>
          <a:prstGeom prst="rect">
            <a:avLst/>
          </a:prstGeom>
          <a:noFill/>
        </p:spPr>
        <p:txBody>
          <a:bodyPr wrap="square" lIns="0" tIns="0" rIns="0" bIns="0" rtlCol="0">
            <a:spAutoFit/>
          </a:bodyPr>
          <a:lstStyle/>
          <a:p>
            <a:pPr>
              <a:lnSpc>
                <a:spcPts val="4200"/>
              </a:lnSpc>
            </a:pPr>
            <a:r>
              <a:rPr lang="en-US" sz="3800" b="1" dirty="0">
                <a:solidFill>
                  <a:srgbClr val="003B71"/>
                </a:solidFill>
              </a:rPr>
              <a:t>VISION INSURANCE</a:t>
            </a:r>
          </a:p>
          <a:p>
            <a:pPr>
              <a:lnSpc>
                <a:spcPts val="4200"/>
              </a:lnSpc>
            </a:pPr>
            <a:r>
              <a:rPr lang="en-US" sz="4400" b="1" dirty="0">
                <a:solidFill>
                  <a:srgbClr val="98989A"/>
                </a:solidFill>
                <a:latin typeface="Calibri" panose="020F0502020204030204" pitchFamily="34" charset="0"/>
                <a:cs typeface="Calibri" panose="020F0502020204030204" pitchFamily="34" charset="0"/>
              </a:rPr>
              <a:t>VSP SIGNATURE FULL FEATURE</a:t>
            </a:r>
          </a:p>
        </p:txBody>
      </p:sp>
      <p:graphicFrame>
        <p:nvGraphicFramePr>
          <p:cNvPr id="10" name="Table 9"/>
          <p:cNvGraphicFramePr>
            <a:graphicFrameLocks noGrp="1"/>
          </p:cNvGraphicFramePr>
          <p:nvPr/>
        </p:nvGraphicFramePr>
        <p:xfrm>
          <a:off x="457200" y="2057141"/>
          <a:ext cx="9144000" cy="4178045"/>
        </p:xfrm>
        <a:graphic>
          <a:graphicData uri="http://schemas.openxmlformats.org/drawingml/2006/table">
            <a:tbl>
              <a:tblPr>
                <a:effectLst/>
              </a:tblPr>
              <a:tblGrid>
                <a:gridCol w="3307404">
                  <a:extLst>
                    <a:ext uri="{9D8B030D-6E8A-4147-A177-3AD203B41FA5}">
                      <a16:colId xmlns:a16="http://schemas.microsoft.com/office/drawing/2014/main" val="20000"/>
                    </a:ext>
                  </a:extLst>
                </a:gridCol>
                <a:gridCol w="2918298">
                  <a:extLst>
                    <a:ext uri="{9D8B030D-6E8A-4147-A177-3AD203B41FA5}">
                      <a16:colId xmlns:a16="http://schemas.microsoft.com/office/drawing/2014/main" val="20001"/>
                    </a:ext>
                  </a:extLst>
                </a:gridCol>
                <a:gridCol w="2918298">
                  <a:extLst>
                    <a:ext uri="{9D8B030D-6E8A-4147-A177-3AD203B41FA5}">
                      <a16:colId xmlns:a16="http://schemas.microsoft.com/office/drawing/2014/main" val="20002"/>
                    </a:ext>
                  </a:extLst>
                </a:gridCol>
              </a:tblGrid>
              <a:tr h="30821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lvl="0" indent="0" algn="l" defTabSz="914400"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ＭＳ Ｐゴシック" pitchFamily="34" charset="-128"/>
                          <a:cs typeface="+mn-cs"/>
                        </a:rPr>
                        <a:t>Benefit Summary</a:t>
                      </a:r>
                    </a:p>
                  </a:txBody>
                  <a:tcPr marL="0" marR="0" marT="0" marB="0" anchor="ct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600" b="1" i="0" u="none" strike="noStrike" cap="none" normalizeH="0" baseline="0" dirty="0">
                          <a:ln>
                            <a:noFill/>
                          </a:ln>
                          <a:solidFill>
                            <a:schemeClr val="bg1"/>
                          </a:solidFill>
                          <a:effectLst/>
                          <a:latin typeface="+mn-lt"/>
                          <a:ea typeface="ＭＳ Ｐゴシック" pitchFamily="34" charset="-128"/>
                        </a:rPr>
                        <a:t>In-Network</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600" b="1" i="0" u="none" strike="noStrike" cap="none" normalizeH="0" baseline="0" dirty="0">
                          <a:ln>
                            <a:noFill/>
                          </a:ln>
                          <a:solidFill>
                            <a:schemeClr val="bg1"/>
                          </a:solidFill>
                          <a:effectLst/>
                          <a:latin typeface="+mn-lt"/>
                          <a:ea typeface="ＭＳ Ｐゴシック" pitchFamily="34" charset="-128"/>
                        </a:rPr>
                        <a:t>Out-of-Network</a:t>
                      </a:r>
                    </a:p>
                  </a:txBody>
                  <a:tcPr marL="0" marR="0" marT="0" marB="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extLst>
                  <a:ext uri="{0D108BD9-81ED-4DB2-BD59-A6C34878D82A}">
                    <a16:rowId xmlns:a16="http://schemas.microsoft.com/office/drawing/2014/main" val="10000"/>
                  </a:ext>
                </a:extLst>
              </a:tr>
              <a:tr h="2568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Who Pays for Coverage</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dirty="0">
                          <a:solidFill>
                            <a:srgbClr val="003C71"/>
                          </a:solidFill>
                          <a:effectLst/>
                          <a:latin typeface="Calibri"/>
                          <a:ea typeface="+mn-ea"/>
                          <a:cs typeface="+mn-cs"/>
                        </a:rPr>
                        <a:t>Employee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fontAlgn="ctr">
                        <a:lnSpc>
                          <a:spcPct val="100000"/>
                        </a:lnSpc>
                        <a:spcBef>
                          <a:spcPts val="0"/>
                        </a:spcBef>
                        <a:spcAft>
                          <a:spcPts val="0"/>
                        </a:spcAft>
                      </a:pPr>
                      <a:endParaRPr lang="en-US" sz="16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1"/>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Vision Network</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dirty="0">
                          <a:solidFill>
                            <a:srgbClr val="003C71"/>
                          </a:solidFill>
                          <a:effectLst/>
                          <a:latin typeface="Calibri"/>
                          <a:ea typeface="+mn-ea"/>
                          <a:cs typeface="+mn-cs"/>
                        </a:rPr>
                        <a:t>VSP</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endParaRPr lang="en-US"/>
                    </a:p>
                  </a:txBody>
                  <a:tcPr/>
                </a:tc>
                <a:extLst>
                  <a:ext uri="{0D108BD9-81ED-4DB2-BD59-A6C34878D82A}">
                    <a16:rowId xmlns:a16="http://schemas.microsoft.com/office/drawing/2014/main" val="10002"/>
                  </a:ext>
                </a:extLst>
              </a:tr>
              <a:tr h="2568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Eye</a:t>
                      </a:r>
                      <a:r>
                        <a:rPr lang="en-US" sz="1400" b="0" baseline="0" dirty="0">
                          <a:solidFill>
                            <a:srgbClr val="003C71"/>
                          </a:solidFill>
                          <a:effectLst/>
                          <a:latin typeface="+mn-lt"/>
                          <a:ea typeface="Calibri"/>
                          <a:cs typeface="Times New Roman"/>
                        </a:rPr>
                        <a:t> Exam</a:t>
                      </a:r>
                      <a:endParaRPr lang="en-US" sz="1400" b="0" dirty="0">
                        <a:solidFill>
                          <a:srgbClr val="003C71"/>
                        </a:solidFill>
                        <a:effectLst/>
                        <a:latin typeface="+mn-lt"/>
                        <a:ea typeface="Calibri"/>
                        <a:cs typeface="Times New Roman"/>
                      </a:endParaRP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$10 copay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ctr">
                        <a:lnSpc>
                          <a:spcPct val="100000"/>
                        </a:lnSpc>
                        <a:spcBef>
                          <a:spcPts val="0"/>
                        </a:spcBef>
                        <a:spcAft>
                          <a:spcPts val="0"/>
                        </a:spcAft>
                      </a:pPr>
                      <a:r>
                        <a:rPr lang="en-US" sz="1400" b="0" i="0" u="none" strike="noStrike" dirty="0">
                          <a:solidFill>
                            <a:srgbClr val="003C71"/>
                          </a:solidFill>
                          <a:effectLst/>
                          <a:latin typeface="+mn-lt"/>
                        </a:rPr>
                        <a:t>$50 allowance</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3"/>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Provider Frames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$130 allowance + 20% off balance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ctr">
                        <a:lnSpc>
                          <a:spcPct val="100000"/>
                        </a:lnSpc>
                        <a:spcBef>
                          <a:spcPts val="0"/>
                        </a:spcBef>
                        <a:spcAft>
                          <a:spcPts val="0"/>
                        </a:spcAft>
                      </a:pPr>
                      <a:r>
                        <a:rPr lang="en-US" sz="1400" b="0" i="0" u="none" strike="noStrike" dirty="0">
                          <a:solidFill>
                            <a:srgbClr val="003C71"/>
                          </a:solidFill>
                          <a:effectLst/>
                          <a:latin typeface="+mn-lt"/>
                        </a:rPr>
                        <a:t>$48 allowance</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4"/>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Standard</a:t>
                      </a:r>
                      <a:r>
                        <a:rPr lang="en-US" sz="1400" b="0" baseline="0" dirty="0">
                          <a:solidFill>
                            <a:srgbClr val="003C71"/>
                          </a:solidFill>
                          <a:effectLst/>
                          <a:latin typeface="+mn-lt"/>
                          <a:ea typeface="Calibri"/>
                          <a:cs typeface="Times New Roman"/>
                        </a:rPr>
                        <a:t> Vision </a:t>
                      </a:r>
                      <a:r>
                        <a:rPr lang="en-US" sz="1400" b="0" dirty="0">
                          <a:solidFill>
                            <a:srgbClr val="003C71"/>
                          </a:solidFill>
                          <a:effectLst/>
                          <a:latin typeface="+mn-lt"/>
                          <a:ea typeface="Calibri"/>
                          <a:cs typeface="Times New Roman"/>
                        </a:rPr>
                        <a:t>Lenses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$25 copay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Allowance amount varies*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5"/>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Elective</a:t>
                      </a:r>
                      <a:r>
                        <a:rPr lang="en-US" sz="1400" b="0" baseline="0" dirty="0">
                          <a:solidFill>
                            <a:srgbClr val="003C71"/>
                          </a:solidFill>
                          <a:effectLst/>
                          <a:latin typeface="+mn-lt"/>
                          <a:ea typeface="Calibri"/>
                          <a:cs typeface="Times New Roman"/>
                        </a:rPr>
                        <a:t> </a:t>
                      </a:r>
                      <a:r>
                        <a:rPr lang="en-US" sz="1400" b="0" dirty="0">
                          <a:solidFill>
                            <a:srgbClr val="003C71"/>
                          </a:solidFill>
                          <a:effectLst/>
                          <a:latin typeface="+mn-lt"/>
                          <a:ea typeface="Calibri"/>
                          <a:cs typeface="Times New Roman"/>
                        </a:rPr>
                        <a:t>Contacts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$130 allowance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ctr">
                        <a:lnSpc>
                          <a:spcPct val="100000"/>
                        </a:lnSpc>
                        <a:spcBef>
                          <a:spcPts val="0"/>
                        </a:spcBef>
                        <a:spcAft>
                          <a:spcPts val="0"/>
                        </a:spcAft>
                      </a:pPr>
                      <a:r>
                        <a:rPr lang="en-US" sz="1400" b="0" i="0" u="none" strike="noStrike" dirty="0">
                          <a:solidFill>
                            <a:srgbClr val="003C71"/>
                          </a:solidFill>
                          <a:effectLst/>
                          <a:latin typeface="+mn-lt"/>
                        </a:rPr>
                        <a:t>$120 allowance</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6"/>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Medically Necessary Contacts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Covered in full after copay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ctr">
                        <a:lnSpc>
                          <a:spcPct val="100000"/>
                        </a:lnSpc>
                        <a:spcBef>
                          <a:spcPts val="0"/>
                        </a:spcBef>
                        <a:spcAft>
                          <a:spcPts val="0"/>
                        </a:spcAft>
                      </a:pPr>
                      <a:r>
                        <a:rPr lang="en-US" sz="1400" b="0" i="0" u="none" strike="noStrike" dirty="0">
                          <a:solidFill>
                            <a:srgbClr val="003C71"/>
                          </a:solidFill>
                          <a:effectLst/>
                          <a:latin typeface="+mn-lt"/>
                        </a:rPr>
                        <a:t>$210 allowance</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7"/>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Dependent Age Limit</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To age 26</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fontAlgn="ctr">
                        <a:lnSpc>
                          <a:spcPct val="100000"/>
                        </a:lnSpc>
                        <a:spcBef>
                          <a:spcPts val="0"/>
                        </a:spcBef>
                        <a:spcAft>
                          <a:spcPts val="0"/>
                        </a:spcAft>
                      </a:pPr>
                      <a:endParaRPr lang="en-US" sz="16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BAFD4">
                        <a:alpha val="20000"/>
                      </a:srgbClr>
                    </a:solidFill>
                  </a:tcPr>
                </a:tc>
                <a:extLst>
                  <a:ext uri="{0D108BD9-81ED-4DB2-BD59-A6C34878D82A}">
                    <a16:rowId xmlns:a16="http://schemas.microsoft.com/office/drawing/2014/main" val="10008"/>
                  </a:ext>
                </a:extLst>
              </a:tr>
              <a:tr h="2568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Vision Frequency</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lnL w="12700" cap="flat" cmpd="sng" algn="ctr">
                      <a:solidFill>
                        <a:srgbClr val="7BAFD4"/>
                      </a:solidFill>
                      <a:prstDash val="solid"/>
                      <a:round/>
                      <a:headEnd type="none" w="med" len="med"/>
                      <a:tailEnd type="none" w="med" len="med"/>
                    </a:lnL>
                    <a:lnR w="19050" cap="flat" cmpd="sng" algn="ctr">
                      <a:solidFill>
                        <a:srgbClr val="7BAFD4"/>
                      </a:solidFill>
                      <a:prstDash val="solid"/>
                      <a:round/>
                      <a:headEnd type="none" w="med" len="med"/>
                      <a:tailEnd type="none" w="med" len="med"/>
                    </a:lnR>
                    <a:lnT w="12700" cap="flat" cmpd="sng" algn="ctr">
                      <a:solidFill>
                        <a:srgbClr val="7BAFD4"/>
                      </a:solidFill>
                      <a:prstDash val="solid"/>
                      <a:round/>
                      <a:headEnd type="none" w="med" len="med"/>
                      <a:tailEnd type="none" w="med" len="med"/>
                    </a:lnT>
                    <a:lnB w="1270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6847">
                <a:tc>
                  <a:txBody>
                    <a:bodyPr/>
                    <a:lstStyle/>
                    <a:p>
                      <a:pPr marL="457200" marR="0" indent="-285750" algn="l">
                        <a:lnSpc>
                          <a:spcPct val="100000"/>
                        </a:lnSpc>
                        <a:spcBef>
                          <a:spcPts val="0"/>
                        </a:spcBef>
                        <a:spcAft>
                          <a:spcPts val="0"/>
                        </a:spcAft>
                        <a:buClr>
                          <a:srgbClr val="7BAFD4"/>
                        </a:buClr>
                        <a:buFont typeface="Wingdings" panose="05000000000000000000" pitchFamily="2" charset="2"/>
                        <a:buChar char="§"/>
                        <a:tabLst>
                          <a:tab pos="-114300" algn="l"/>
                        </a:tabLst>
                      </a:pPr>
                      <a:r>
                        <a:rPr lang="en-US" sz="1400" b="0" dirty="0">
                          <a:solidFill>
                            <a:srgbClr val="003C71"/>
                          </a:solidFill>
                          <a:effectLst/>
                          <a:latin typeface="+mn-lt"/>
                          <a:ea typeface="Calibri"/>
                          <a:cs typeface="Times New Roman"/>
                        </a:rPr>
                        <a:t>Eye Exam</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Once every 12 months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10010"/>
                  </a:ext>
                </a:extLst>
              </a:tr>
              <a:tr h="256847">
                <a:tc>
                  <a:txBody>
                    <a:bodyPr/>
                    <a:lstStyle/>
                    <a:p>
                      <a:pPr marL="457200" marR="0" lvl="0" indent="-28575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Char char="§"/>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Frames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Once every 24 months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10011"/>
                  </a:ext>
                </a:extLst>
              </a:tr>
              <a:tr h="256847">
                <a:tc>
                  <a:txBody>
                    <a:bodyPr/>
                    <a:lstStyle/>
                    <a:p>
                      <a:pPr marL="457200" marR="0" lvl="0" indent="-28575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Char char="§"/>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Lenses or Contact Lenses**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Once every 12 months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lnL w="12700" cap="flat" cmpd="sng" algn="ctr">
                      <a:solidFill>
                        <a:srgbClr val="003C71"/>
                      </a:solidFill>
                      <a:prstDash val="solid"/>
                      <a:round/>
                      <a:headEnd type="none" w="med" len="med"/>
                      <a:tailEnd type="none" w="med" len="med"/>
                    </a:lnL>
                    <a:lnR w="12700" cap="flat" cmpd="sng" algn="ctr">
                      <a:solidFill>
                        <a:srgbClr val="003C71"/>
                      </a:solidFill>
                      <a:prstDash val="solid"/>
                      <a:round/>
                      <a:headEnd type="none" w="med" len="med"/>
                      <a:tailEnd type="none" w="med" len="med"/>
                    </a:lnR>
                    <a:lnT w="12700" cap="flat" cmpd="sng" algn="ctr">
                      <a:solidFill>
                        <a:srgbClr val="003C71"/>
                      </a:solidFill>
                      <a:prstDash val="solid"/>
                      <a:round/>
                      <a:headEnd type="none" w="med" len="med"/>
                      <a:tailEnd type="none" w="med" len="med"/>
                    </a:lnT>
                    <a:lnB w="12700" cap="flat" cmpd="sng" algn="ctr">
                      <a:solidFill>
                        <a:srgbClr val="003C7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73970">
                <a:tc>
                  <a:txBody>
                    <a:bodyPr/>
                    <a:lstStyle/>
                    <a:p>
                      <a:pPr marL="91440" marR="0" algn="l">
                        <a:lnSpc>
                          <a:spcPct val="100000"/>
                        </a:lnSpc>
                        <a:spcBef>
                          <a:spcPts val="0"/>
                        </a:spcBef>
                        <a:spcAft>
                          <a:spcPts val="0"/>
                        </a:spcAft>
                        <a:tabLst>
                          <a:tab pos="-114300" algn="l"/>
                        </a:tabLst>
                      </a:pPr>
                      <a:r>
                        <a:rPr lang="en-US" sz="1600" b="1" baseline="0" dirty="0">
                          <a:solidFill>
                            <a:schemeClr val="bg1"/>
                          </a:solidFill>
                          <a:effectLst/>
                          <a:latin typeface="+mn-lt"/>
                          <a:ea typeface="Calibri"/>
                          <a:cs typeface="Times New Roman"/>
                        </a:rPr>
                        <a:t>Bi-Weekly Payroll Deductions</a:t>
                      </a:r>
                      <a:endParaRPr lang="en-US" sz="1600" b="1" dirty="0">
                        <a:solidFill>
                          <a:schemeClr val="bg1"/>
                        </a:solidFill>
                        <a:effectLst/>
                        <a:latin typeface="+mn-lt"/>
                        <a:ea typeface="Calibri"/>
                        <a:cs typeface="Times New Roman"/>
                      </a:endParaRP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n-lt"/>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n-lt"/>
                      </a:endParaRPr>
                    </a:p>
                  </a:txBody>
                  <a:tcPr marL="9525" marR="9525" marT="9525"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3"/>
                  </a:ext>
                </a:extLst>
              </a:tr>
              <a:tr h="256847">
                <a:tc>
                  <a:txBody>
                    <a:bodyPr/>
                    <a:lstStyle/>
                    <a:p>
                      <a:pPr marL="91440" marR="0" lvl="0" indent="0" algn="l" defTabSz="914400" rtl="0" eaLnBrk="1" fontAlgn="auto" latinLnBrk="0" hangingPunct="1">
                        <a:lnSpc>
                          <a:spcPct val="100000"/>
                        </a:lnSpc>
                        <a:spcBef>
                          <a:spcPts val="0"/>
                        </a:spcBef>
                        <a:spcAft>
                          <a:spcPts val="0"/>
                        </a:spcAft>
                        <a:buClrTx/>
                        <a:buSzTx/>
                        <a:buFontTx/>
                        <a:buNone/>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Employee</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$5.13</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rgbClr val="7BAFD4"/>
                      </a:solidFill>
                      <a:prstDash val="solid"/>
                      <a:round/>
                      <a:headEnd type="none" w="med" len="med"/>
                      <a:tailEnd type="none" w="med" len="med"/>
                    </a:lnL>
                    <a:lnR w="19050" cap="flat" cmpd="sng" algn="ctr">
                      <a:solidFill>
                        <a:srgbClr val="7BAFD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6847">
                <a:tc>
                  <a:txBody>
                    <a:bodyPr/>
                    <a:lstStyle/>
                    <a:p>
                      <a:pPr marL="91440" marR="0" lvl="0" indent="0" algn="l" defTabSz="914400" rtl="0" eaLnBrk="1" fontAlgn="auto" latinLnBrk="0" hangingPunct="1">
                        <a:lnSpc>
                          <a:spcPct val="100000"/>
                        </a:lnSpc>
                        <a:spcBef>
                          <a:spcPts val="0"/>
                        </a:spcBef>
                        <a:spcAft>
                          <a:spcPts val="0"/>
                        </a:spcAft>
                        <a:buClrTx/>
                        <a:buSzTx/>
                        <a:buFontTx/>
                        <a:buNone/>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Family</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$11.04</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rgbClr val="7BAFD4"/>
                      </a:solidFill>
                      <a:prstDash val="solid"/>
                      <a:round/>
                      <a:headEnd type="none" w="med" len="med"/>
                      <a:tailEnd type="none" w="med" len="med"/>
                    </a:lnL>
                    <a:lnR w="19050" cap="flat" cmpd="sng" algn="ctr">
                      <a:solidFill>
                        <a:srgbClr val="7BAFD4"/>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bl>
          </a:graphicData>
        </a:graphic>
      </p:graphicFrame>
      <p:sp>
        <p:nvSpPr>
          <p:cNvPr id="17" name="TextBox 16"/>
          <p:cNvSpPr txBox="1">
            <a:spLocks noChangeArrowheads="1"/>
          </p:cNvSpPr>
          <p:nvPr/>
        </p:nvSpPr>
        <p:spPr bwMode="auto">
          <a:xfrm>
            <a:off x="457198" y="6863060"/>
            <a:ext cx="80728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rgbClr val="FEBE10"/>
              </a:buClr>
              <a:buChar char="•"/>
              <a:defRPr sz="3000">
                <a:solidFill>
                  <a:schemeClr val="tx1"/>
                </a:solidFill>
                <a:latin typeface="Calibri" pitchFamily="34" charset="0"/>
              </a:defRPr>
            </a:lvl1pPr>
            <a:lvl2pPr marL="742950" indent="-285750" eaLnBrk="0" hangingPunct="0">
              <a:spcBef>
                <a:spcPct val="20000"/>
              </a:spcBef>
              <a:buClr>
                <a:srgbClr val="FEBE10"/>
              </a:buClr>
              <a:buChar char="–"/>
              <a:defRPr sz="2600">
                <a:solidFill>
                  <a:schemeClr val="tx1"/>
                </a:solidFill>
                <a:latin typeface="Calibri" pitchFamily="34" charset="0"/>
              </a:defRPr>
            </a:lvl2pPr>
            <a:lvl3pPr marL="1143000" indent="-228600" eaLnBrk="0" hangingPunct="0">
              <a:spcBef>
                <a:spcPct val="20000"/>
              </a:spcBef>
              <a:buClr>
                <a:srgbClr val="FEBE10"/>
              </a:buClr>
              <a:buChar char="•"/>
              <a:defRPr sz="2200">
                <a:solidFill>
                  <a:schemeClr val="tx1"/>
                </a:solidFill>
                <a:latin typeface="Calibri" pitchFamily="34" charset="0"/>
              </a:defRPr>
            </a:lvl3pPr>
            <a:lvl4pPr marL="1600200" indent="-228600" eaLnBrk="0" hangingPunct="0">
              <a:spcBef>
                <a:spcPct val="20000"/>
              </a:spcBef>
              <a:buClr>
                <a:srgbClr val="FEBE10"/>
              </a:buClr>
              <a:buChar char="–"/>
              <a:defRPr>
                <a:solidFill>
                  <a:schemeClr val="tx1"/>
                </a:solidFill>
                <a:latin typeface="Calibri" pitchFamily="34" charset="0"/>
              </a:defRPr>
            </a:lvl4pPr>
            <a:lvl5pPr marL="2057400" indent="-228600" eaLnBrk="0" hangingPunct="0">
              <a:spcBef>
                <a:spcPct val="20000"/>
              </a:spcBef>
              <a:buClr>
                <a:srgbClr val="FEBE10"/>
              </a:buClr>
              <a:buChar char="»"/>
              <a:defRPr sz="1600">
                <a:solidFill>
                  <a:schemeClr val="tx1"/>
                </a:solidFill>
                <a:latin typeface="Calibri" pitchFamily="34" charset="0"/>
              </a:defRPr>
            </a:lvl5pPr>
            <a:lvl6pPr marL="2514600" indent="-228600" eaLnBrk="0" fontAlgn="base" hangingPunct="0">
              <a:spcBef>
                <a:spcPct val="20000"/>
              </a:spcBef>
              <a:spcAft>
                <a:spcPct val="0"/>
              </a:spcAft>
              <a:buClr>
                <a:srgbClr val="FEBE10"/>
              </a:buClr>
              <a:buChar char="»"/>
              <a:defRPr sz="1600">
                <a:solidFill>
                  <a:schemeClr val="tx1"/>
                </a:solidFill>
                <a:latin typeface="Calibri" pitchFamily="34" charset="0"/>
              </a:defRPr>
            </a:lvl6pPr>
            <a:lvl7pPr marL="2971800" indent="-228600" eaLnBrk="0" fontAlgn="base" hangingPunct="0">
              <a:spcBef>
                <a:spcPct val="20000"/>
              </a:spcBef>
              <a:spcAft>
                <a:spcPct val="0"/>
              </a:spcAft>
              <a:buClr>
                <a:srgbClr val="FEBE10"/>
              </a:buClr>
              <a:buChar char="»"/>
              <a:defRPr sz="1600">
                <a:solidFill>
                  <a:schemeClr val="tx1"/>
                </a:solidFill>
                <a:latin typeface="Calibri" pitchFamily="34" charset="0"/>
              </a:defRPr>
            </a:lvl7pPr>
            <a:lvl8pPr marL="3429000" indent="-228600" eaLnBrk="0" fontAlgn="base" hangingPunct="0">
              <a:spcBef>
                <a:spcPct val="20000"/>
              </a:spcBef>
              <a:spcAft>
                <a:spcPct val="0"/>
              </a:spcAft>
              <a:buClr>
                <a:srgbClr val="FEBE10"/>
              </a:buClr>
              <a:buChar char="»"/>
              <a:defRPr sz="1600">
                <a:solidFill>
                  <a:schemeClr val="tx1"/>
                </a:solidFill>
                <a:latin typeface="Calibri" pitchFamily="34" charset="0"/>
              </a:defRPr>
            </a:lvl8pPr>
            <a:lvl9pPr marL="3886200" indent="-228600" eaLnBrk="0" fontAlgn="base" hangingPunct="0">
              <a:spcBef>
                <a:spcPct val="20000"/>
              </a:spcBef>
              <a:spcAft>
                <a:spcPct val="0"/>
              </a:spcAft>
              <a:buClr>
                <a:srgbClr val="FEBE10"/>
              </a:buClr>
              <a:buChar char="»"/>
              <a:defRPr sz="1600">
                <a:solidFill>
                  <a:schemeClr val="tx1"/>
                </a:solidFill>
                <a:latin typeface="Calibri" pitchFamily="34" charset="0"/>
              </a:defRPr>
            </a:lvl9pPr>
          </a:lstStyle>
          <a:p>
            <a:pPr eaLnBrk="1" hangingPunct="1">
              <a:spcBef>
                <a:spcPct val="0"/>
              </a:spcBef>
              <a:buClrTx/>
              <a:buFontTx/>
              <a:buNone/>
            </a:pPr>
            <a:r>
              <a:rPr lang="en-US" altLang="en-US" sz="1200" i="1" dirty="0">
                <a:solidFill>
                  <a:schemeClr val="accent2"/>
                </a:solidFill>
                <a:latin typeface="Calibri"/>
              </a:rPr>
              <a:t>*Allowance amount based off lens type        **Benefit includes coverage for glasses or contact lenses, not both</a:t>
            </a:r>
          </a:p>
        </p:txBody>
      </p:sp>
      <p:pic>
        <p:nvPicPr>
          <p:cNvPr id="16" name="Picture 15">
            <a:extLst>
              <a:ext uri="{FF2B5EF4-FFF2-40B4-BE49-F238E27FC236}">
                <a16:creationId xmlns:a16="http://schemas.microsoft.com/office/drawing/2014/main" id="{2C64F4DF-662A-4AAC-BEE1-59DDF679A8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2359" y="391284"/>
            <a:ext cx="2772577" cy="515504"/>
          </a:xfrm>
          <a:prstGeom prst="rect">
            <a:avLst/>
          </a:prstGeom>
        </p:spPr>
      </p:pic>
    </p:spTree>
    <p:extLst>
      <p:ext uri="{BB962C8B-B14F-4D97-AF65-F5344CB8AC3E}">
        <p14:creationId xmlns:p14="http://schemas.microsoft.com/office/powerpoint/2010/main" val="287790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2021  </a:t>
            </a:r>
            <a:r>
              <a:rPr lang="en-US" b="0" dirty="0">
                <a:solidFill>
                  <a:srgbClr val="4D4D4E"/>
                </a:solidFill>
              </a:rPr>
              <a:t>LAWLEY  |  EMPLOYEE BENEFITS</a:t>
            </a:r>
          </a:p>
        </p:txBody>
      </p:sp>
      <p:sp>
        <p:nvSpPr>
          <p:cNvPr id="14"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28</a:t>
            </a:fld>
            <a:endParaRPr lang="en-US" dirty="0"/>
          </a:p>
        </p:txBody>
      </p:sp>
      <p:sp>
        <p:nvSpPr>
          <p:cNvPr id="15" name="TextBox 14">
            <a:extLst>
              <a:ext uri="{FF2B5EF4-FFF2-40B4-BE49-F238E27FC236}">
                <a16:creationId xmlns:a16="http://schemas.microsoft.com/office/drawing/2014/main" id="{71ACD673-9892-E749-8915-E451E610BF32}"/>
              </a:ext>
            </a:extLst>
          </p:cNvPr>
          <p:cNvSpPr txBox="1"/>
          <p:nvPr/>
        </p:nvSpPr>
        <p:spPr>
          <a:xfrm>
            <a:off x="468877" y="491864"/>
            <a:ext cx="7760723" cy="1091517"/>
          </a:xfrm>
          <a:prstGeom prst="rect">
            <a:avLst/>
          </a:prstGeom>
          <a:noFill/>
        </p:spPr>
        <p:txBody>
          <a:bodyPr wrap="square" lIns="0" tIns="0" rIns="0" bIns="0" rtlCol="0">
            <a:spAutoFit/>
          </a:bodyPr>
          <a:lstStyle/>
          <a:p>
            <a:pPr>
              <a:lnSpc>
                <a:spcPts val="4200"/>
              </a:lnSpc>
            </a:pPr>
            <a:r>
              <a:rPr lang="en-US" sz="3800" b="1" dirty="0">
                <a:solidFill>
                  <a:srgbClr val="003B71"/>
                </a:solidFill>
              </a:rPr>
              <a:t>VISION INSURANCE</a:t>
            </a:r>
          </a:p>
          <a:p>
            <a:pPr>
              <a:lnSpc>
                <a:spcPts val="4200"/>
              </a:lnSpc>
            </a:pPr>
            <a:r>
              <a:rPr lang="en-US" sz="4400" b="1" dirty="0">
                <a:solidFill>
                  <a:srgbClr val="98989A"/>
                </a:solidFill>
                <a:latin typeface="Calibri" panose="020F0502020204030204" pitchFamily="34" charset="0"/>
                <a:cs typeface="Calibri" panose="020F0502020204030204" pitchFamily="34" charset="0"/>
              </a:rPr>
              <a:t>DAVIS SIGNATURE FULL FEATURE</a:t>
            </a:r>
          </a:p>
        </p:txBody>
      </p:sp>
      <p:graphicFrame>
        <p:nvGraphicFramePr>
          <p:cNvPr id="10" name="Table 9"/>
          <p:cNvGraphicFramePr>
            <a:graphicFrameLocks noGrp="1"/>
          </p:cNvGraphicFramePr>
          <p:nvPr/>
        </p:nvGraphicFramePr>
        <p:xfrm>
          <a:off x="457200" y="2057141"/>
          <a:ext cx="9144000" cy="4347918"/>
        </p:xfrm>
        <a:graphic>
          <a:graphicData uri="http://schemas.openxmlformats.org/drawingml/2006/table">
            <a:tbl>
              <a:tblPr>
                <a:effectLst/>
              </a:tblPr>
              <a:tblGrid>
                <a:gridCol w="3307404">
                  <a:extLst>
                    <a:ext uri="{9D8B030D-6E8A-4147-A177-3AD203B41FA5}">
                      <a16:colId xmlns:a16="http://schemas.microsoft.com/office/drawing/2014/main" val="20000"/>
                    </a:ext>
                  </a:extLst>
                </a:gridCol>
                <a:gridCol w="2918298">
                  <a:extLst>
                    <a:ext uri="{9D8B030D-6E8A-4147-A177-3AD203B41FA5}">
                      <a16:colId xmlns:a16="http://schemas.microsoft.com/office/drawing/2014/main" val="20001"/>
                    </a:ext>
                  </a:extLst>
                </a:gridCol>
                <a:gridCol w="2918298">
                  <a:extLst>
                    <a:ext uri="{9D8B030D-6E8A-4147-A177-3AD203B41FA5}">
                      <a16:colId xmlns:a16="http://schemas.microsoft.com/office/drawing/2014/main" val="20002"/>
                    </a:ext>
                  </a:extLst>
                </a:gridCol>
              </a:tblGrid>
              <a:tr h="30821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lvl="0" indent="0" algn="l" defTabSz="914400"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ＭＳ Ｐゴシック" pitchFamily="34" charset="-128"/>
                          <a:cs typeface="+mn-cs"/>
                        </a:rPr>
                        <a:t>Benefit Summary</a:t>
                      </a:r>
                    </a:p>
                  </a:txBody>
                  <a:tcPr marL="0" marR="0" marT="0" marB="0" anchor="ct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600" b="1" i="0" u="none" strike="noStrike" cap="none" normalizeH="0" baseline="0" dirty="0">
                          <a:ln>
                            <a:noFill/>
                          </a:ln>
                          <a:solidFill>
                            <a:schemeClr val="bg1"/>
                          </a:solidFill>
                          <a:effectLst/>
                          <a:latin typeface="+mn-lt"/>
                          <a:ea typeface="ＭＳ Ｐゴシック" pitchFamily="34" charset="-128"/>
                        </a:rPr>
                        <a:t>In-Network</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600" b="1" i="0" u="none" strike="noStrike" cap="none" normalizeH="0" baseline="0" dirty="0">
                          <a:ln>
                            <a:noFill/>
                          </a:ln>
                          <a:solidFill>
                            <a:schemeClr val="bg1"/>
                          </a:solidFill>
                          <a:effectLst/>
                          <a:latin typeface="+mn-lt"/>
                          <a:ea typeface="ＭＳ Ｐゴシック" pitchFamily="34" charset="-128"/>
                        </a:rPr>
                        <a:t>Out-of-Network</a:t>
                      </a:r>
                    </a:p>
                  </a:txBody>
                  <a:tcPr marL="0" marR="0" marT="0" marB="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extLst>
                  <a:ext uri="{0D108BD9-81ED-4DB2-BD59-A6C34878D82A}">
                    <a16:rowId xmlns:a16="http://schemas.microsoft.com/office/drawing/2014/main" val="10000"/>
                  </a:ext>
                </a:extLst>
              </a:tr>
              <a:tr h="2568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Who Pays for Coverage</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dirty="0">
                          <a:solidFill>
                            <a:srgbClr val="003C71"/>
                          </a:solidFill>
                          <a:effectLst/>
                          <a:latin typeface="Calibri"/>
                          <a:ea typeface="+mn-ea"/>
                          <a:cs typeface="+mn-cs"/>
                        </a:rPr>
                        <a:t>Employee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fontAlgn="ctr">
                        <a:lnSpc>
                          <a:spcPct val="100000"/>
                        </a:lnSpc>
                        <a:spcBef>
                          <a:spcPts val="0"/>
                        </a:spcBef>
                        <a:spcAft>
                          <a:spcPts val="0"/>
                        </a:spcAft>
                      </a:pPr>
                      <a:endParaRPr lang="en-US" sz="16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1"/>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Vision Network</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kern="1200" dirty="0">
                          <a:solidFill>
                            <a:srgbClr val="003C71"/>
                          </a:solidFill>
                          <a:effectLst/>
                          <a:latin typeface="Calibri"/>
                          <a:ea typeface="+mn-ea"/>
                          <a:cs typeface="+mn-cs"/>
                        </a:rPr>
                        <a:t>Davis</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endParaRPr lang="en-US"/>
                    </a:p>
                  </a:txBody>
                  <a:tcPr/>
                </a:tc>
                <a:extLst>
                  <a:ext uri="{0D108BD9-81ED-4DB2-BD59-A6C34878D82A}">
                    <a16:rowId xmlns:a16="http://schemas.microsoft.com/office/drawing/2014/main" val="10002"/>
                  </a:ext>
                </a:extLst>
              </a:tr>
              <a:tr h="2568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Eye</a:t>
                      </a:r>
                      <a:r>
                        <a:rPr lang="en-US" sz="1400" b="0" baseline="0" dirty="0">
                          <a:solidFill>
                            <a:srgbClr val="003C71"/>
                          </a:solidFill>
                          <a:effectLst/>
                          <a:latin typeface="+mn-lt"/>
                          <a:ea typeface="Calibri"/>
                          <a:cs typeface="Times New Roman"/>
                        </a:rPr>
                        <a:t> Exam</a:t>
                      </a:r>
                      <a:endParaRPr lang="en-US" sz="1400" b="0" dirty="0">
                        <a:solidFill>
                          <a:srgbClr val="003C71"/>
                        </a:solidFill>
                        <a:effectLst/>
                        <a:latin typeface="+mn-lt"/>
                        <a:ea typeface="Calibri"/>
                        <a:cs typeface="Times New Roman"/>
                      </a:endParaRP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$10 copay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ctr">
                        <a:lnSpc>
                          <a:spcPct val="100000"/>
                        </a:lnSpc>
                        <a:spcBef>
                          <a:spcPts val="0"/>
                        </a:spcBef>
                        <a:spcAft>
                          <a:spcPts val="0"/>
                        </a:spcAft>
                      </a:pPr>
                      <a:r>
                        <a:rPr lang="en-US" sz="1400" b="0" i="0" u="none" strike="noStrike" dirty="0">
                          <a:solidFill>
                            <a:srgbClr val="003C71"/>
                          </a:solidFill>
                          <a:effectLst/>
                          <a:latin typeface="+mn-lt"/>
                        </a:rPr>
                        <a:t>$50 allowance</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3"/>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Provider Frames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$135 allowance + 20% off balance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ctr">
                        <a:lnSpc>
                          <a:spcPct val="100000"/>
                        </a:lnSpc>
                        <a:spcBef>
                          <a:spcPts val="0"/>
                        </a:spcBef>
                        <a:spcAft>
                          <a:spcPts val="0"/>
                        </a:spcAft>
                      </a:pPr>
                      <a:r>
                        <a:rPr lang="en-US" sz="1400" b="0" i="0" u="none" strike="noStrike" dirty="0">
                          <a:solidFill>
                            <a:srgbClr val="003C71"/>
                          </a:solidFill>
                          <a:effectLst/>
                          <a:latin typeface="+mn-lt"/>
                        </a:rPr>
                        <a:t>$48 allowance</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4"/>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Standard</a:t>
                      </a:r>
                      <a:r>
                        <a:rPr lang="en-US" sz="1400" b="0" baseline="0" dirty="0">
                          <a:solidFill>
                            <a:srgbClr val="003C71"/>
                          </a:solidFill>
                          <a:effectLst/>
                          <a:latin typeface="+mn-lt"/>
                          <a:ea typeface="Calibri"/>
                          <a:cs typeface="Times New Roman"/>
                        </a:rPr>
                        <a:t> Vision </a:t>
                      </a:r>
                      <a:r>
                        <a:rPr lang="en-US" sz="1400" b="0" dirty="0">
                          <a:solidFill>
                            <a:srgbClr val="003C71"/>
                          </a:solidFill>
                          <a:effectLst/>
                          <a:latin typeface="+mn-lt"/>
                          <a:ea typeface="Calibri"/>
                          <a:cs typeface="Times New Roman"/>
                        </a:rPr>
                        <a:t>Lenses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$25 copay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Allowance amount varies*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5"/>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Elective</a:t>
                      </a:r>
                      <a:r>
                        <a:rPr lang="en-US" sz="1400" b="0" baseline="0" dirty="0">
                          <a:solidFill>
                            <a:srgbClr val="003C71"/>
                          </a:solidFill>
                          <a:effectLst/>
                          <a:latin typeface="+mn-lt"/>
                          <a:ea typeface="Calibri"/>
                          <a:cs typeface="Times New Roman"/>
                        </a:rPr>
                        <a:t> </a:t>
                      </a:r>
                      <a:r>
                        <a:rPr lang="en-US" sz="1400" b="0" dirty="0">
                          <a:solidFill>
                            <a:srgbClr val="003C71"/>
                          </a:solidFill>
                          <a:effectLst/>
                          <a:latin typeface="+mn-lt"/>
                          <a:ea typeface="Calibri"/>
                          <a:cs typeface="Times New Roman"/>
                        </a:rPr>
                        <a:t>Contacts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$135 allowance + 15% off balance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ctr">
                        <a:lnSpc>
                          <a:spcPct val="100000"/>
                        </a:lnSpc>
                        <a:spcBef>
                          <a:spcPts val="0"/>
                        </a:spcBef>
                        <a:spcAft>
                          <a:spcPts val="0"/>
                        </a:spcAft>
                      </a:pPr>
                      <a:r>
                        <a:rPr lang="en-US" sz="1400" b="0" i="0" u="none" strike="noStrike" dirty="0">
                          <a:solidFill>
                            <a:srgbClr val="003C71"/>
                          </a:solidFill>
                          <a:effectLst/>
                          <a:latin typeface="+mn-lt"/>
                        </a:rPr>
                        <a:t>$105 allowance</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6"/>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Medically Necessary Contacts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Covered in full with prior approval copay does not apply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fontAlgn="ctr">
                        <a:lnSpc>
                          <a:spcPct val="100000"/>
                        </a:lnSpc>
                        <a:spcBef>
                          <a:spcPts val="0"/>
                        </a:spcBef>
                        <a:spcAft>
                          <a:spcPts val="0"/>
                        </a:spcAft>
                      </a:pPr>
                      <a:r>
                        <a:rPr lang="en-US" sz="1400" b="0" i="0" u="none" strike="noStrike" dirty="0">
                          <a:solidFill>
                            <a:srgbClr val="003C71"/>
                          </a:solidFill>
                          <a:effectLst/>
                          <a:latin typeface="+mn-lt"/>
                        </a:rPr>
                        <a:t>$210 allowance</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7"/>
                  </a:ext>
                </a:extLst>
              </a:tr>
              <a:tr h="25684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Dependent Age Limit</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To age 26</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fontAlgn="ctr">
                        <a:lnSpc>
                          <a:spcPct val="100000"/>
                        </a:lnSpc>
                        <a:spcBef>
                          <a:spcPts val="0"/>
                        </a:spcBef>
                        <a:spcAft>
                          <a:spcPts val="0"/>
                        </a:spcAft>
                      </a:pPr>
                      <a:endParaRPr lang="en-US" sz="16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BAFD4">
                        <a:alpha val="20000"/>
                      </a:srgbClr>
                    </a:solidFill>
                  </a:tcPr>
                </a:tc>
                <a:extLst>
                  <a:ext uri="{0D108BD9-81ED-4DB2-BD59-A6C34878D82A}">
                    <a16:rowId xmlns:a16="http://schemas.microsoft.com/office/drawing/2014/main" val="10008"/>
                  </a:ext>
                </a:extLst>
              </a:tr>
              <a:tr h="25684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Vision Frequency</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lnL w="12700" cap="flat" cmpd="sng" algn="ctr">
                      <a:solidFill>
                        <a:srgbClr val="7BAFD4"/>
                      </a:solidFill>
                      <a:prstDash val="solid"/>
                      <a:round/>
                      <a:headEnd type="none" w="med" len="med"/>
                      <a:tailEnd type="none" w="med" len="med"/>
                    </a:lnL>
                    <a:lnR w="19050" cap="flat" cmpd="sng" algn="ctr">
                      <a:solidFill>
                        <a:srgbClr val="7BAFD4"/>
                      </a:solidFill>
                      <a:prstDash val="solid"/>
                      <a:round/>
                      <a:headEnd type="none" w="med" len="med"/>
                      <a:tailEnd type="none" w="med" len="med"/>
                    </a:lnR>
                    <a:lnT w="12700" cap="flat" cmpd="sng" algn="ctr">
                      <a:solidFill>
                        <a:srgbClr val="7BAFD4"/>
                      </a:solidFill>
                      <a:prstDash val="solid"/>
                      <a:round/>
                      <a:headEnd type="none" w="med" len="med"/>
                      <a:tailEnd type="none" w="med" len="med"/>
                    </a:lnT>
                    <a:lnB w="1270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6847">
                <a:tc>
                  <a:txBody>
                    <a:bodyPr/>
                    <a:lstStyle/>
                    <a:p>
                      <a:pPr marL="457200" marR="0" indent="-285750" algn="l">
                        <a:lnSpc>
                          <a:spcPct val="100000"/>
                        </a:lnSpc>
                        <a:spcBef>
                          <a:spcPts val="0"/>
                        </a:spcBef>
                        <a:spcAft>
                          <a:spcPts val="0"/>
                        </a:spcAft>
                        <a:buClr>
                          <a:srgbClr val="7BAFD4"/>
                        </a:buClr>
                        <a:buFont typeface="Wingdings" panose="05000000000000000000" pitchFamily="2" charset="2"/>
                        <a:buChar char="§"/>
                        <a:tabLst>
                          <a:tab pos="-114300" algn="l"/>
                        </a:tabLst>
                      </a:pPr>
                      <a:r>
                        <a:rPr lang="en-US" sz="1400" b="0" dirty="0">
                          <a:solidFill>
                            <a:srgbClr val="003C71"/>
                          </a:solidFill>
                          <a:effectLst/>
                          <a:latin typeface="+mn-lt"/>
                          <a:ea typeface="Calibri"/>
                          <a:cs typeface="Times New Roman"/>
                        </a:rPr>
                        <a:t>Eye Exam</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Once every 12 months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10010"/>
                  </a:ext>
                </a:extLst>
              </a:tr>
              <a:tr h="256847">
                <a:tc>
                  <a:txBody>
                    <a:bodyPr/>
                    <a:lstStyle/>
                    <a:p>
                      <a:pPr marL="457200" marR="0" lvl="0" indent="-28575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Char char="§"/>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Frames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Once every 24 months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10011"/>
                  </a:ext>
                </a:extLst>
              </a:tr>
              <a:tr h="256847">
                <a:tc>
                  <a:txBody>
                    <a:bodyPr/>
                    <a:lstStyle/>
                    <a:p>
                      <a:pPr marL="457200" marR="0" lvl="0" indent="-28575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Char char="§"/>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Lenses or Contact Lenses**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Once every 12 months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lnL w="12700" cap="flat" cmpd="sng" algn="ctr">
                      <a:solidFill>
                        <a:srgbClr val="003C71"/>
                      </a:solidFill>
                      <a:prstDash val="solid"/>
                      <a:round/>
                      <a:headEnd type="none" w="med" len="med"/>
                      <a:tailEnd type="none" w="med" len="med"/>
                    </a:lnL>
                    <a:lnR w="12700" cap="flat" cmpd="sng" algn="ctr">
                      <a:solidFill>
                        <a:srgbClr val="003C71"/>
                      </a:solidFill>
                      <a:prstDash val="solid"/>
                      <a:round/>
                      <a:headEnd type="none" w="med" len="med"/>
                      <a:tailEnd type="none" w="med" len="med"/>
                    </a:lnR>
                    <a:lnT w="12700" cap="flat" cmpd="sng" algn="ctr">
                      <a:solidFill>
                        <a:srgbClr val="003C71"/>
                      </a:solidFill>
                      <a:prstDash val="solid"/>
                      <a:round/>
                      <a:headEnd type="none" w="med" len="med"/>
                      <a:tailEnd type="none" w="med" len="med"/>
                    </a:lnT>
                    <a:lnB w="12700" cap="flat" cmpd="sng" algn="ctr">
                      <a:solidFill>
                        <a:srgbClr val="003C7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73970">
                <a:tc>
                  <a:txBody>
                    <a:bodyPr/>
                    <a:lstStyle/>
                    <a:p>
                      <a:pPr marL="91440" marR="0" algn="l">
                        <a:lnSpc>
                          <a:spcPct val="100000"/>
                        </a:lnSpc>
                        <a:spcBef>
                          <a:spcPts val="0"/>
                        </a:spcBef>
                        <a:spcAft>
                          <a:spcPts val="0"/>
                        </a:spcAft>
                        <a:tabLst>
                          <a:tab pos="-114300" algn="l"/>
                        </a:tabLst>
                      </a:pPr>
                      <a:r>
                        <a:rPr lang="en-US" sz="1600" b="1" baseline="0" dirty="0">
                          <a:solidFill>
                            <a:schemeClr val="bg1"/>
                          </a:solidFill>
                          <a:effectLst/>
                          <a:latin typeface="+mn-lt"/>
                          <a:ea typeface="Calibri"/>
                          <a:cs typeface="Times New Roman"/>
                        </a:rPr>
                        <a:t>Bi-Weekly Payroll Deductions</a:t>
                      </a:r>
                      <a:endParaRPr lang="en-US" sz="1600" b="1" dirty="0">
                        <a:solidFill>
                          <a:schemeClr val="bg1"/>
                        </a:solidFill>
                        <a:effectLst/>
                        <a:latin typeface="+mn-lt"/>
                        <a:ea typeface="Calibri"/>
                        <a:cs typeface="Times New Roman"/>
                      </a:endParaRP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n-lt"/>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n-lt"/>
                      </a:endParaRPr>
                    </a:p>
                  </a:txBody>
                  <a:tcPr marL="9525" marR="9525" marT="9525"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3"/>
                  </a:ext>
                </a:extLst>
              </a:tr>
              <a:tr h="256847">
                <a:tc>
                  <a:txBody>
                    <a:bodyPr/>
                    <a:lstStyle/>
                    <a:p>
                      <a:pPr marL="91440" marR="0" lvl="0" indent="0" algn="l" defTabSz="914400" rtl="0" eaLnBrk="1" fontAlgn="auto" latinLnBrk="0" hangingPunct="1">
                        <a:lnSpc>
                          <a:spcPct val="100000"/>
                        </a:lnSpc>
                        <a:spcBef>
                          <a:spcPts val="0"/>
                        </a:spcBef>
                        <a:spcAft>
                          <a:spcPts val="0"/>
                        </a:spcAft>
                        <a:buClrTx/>
                        <a:buSzTx/>
                        <a:buFontTx/>
                        <a:buNone/>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Employee</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$3.66</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rgbClr val="7BAFD4"/>
                      </a:solidFill>
                      <a:prstDash val="solid"/>
                      <a:round/>
                      <a:headEnd type="none" w="med" len="med"/>
                      <a:tailEnd type="none" w="med" len="med"/>
                    </a:lnL>
                    <a:lnR w="19050" cap="flat" cmpd="sng" algn="ctr">
                      <a:solidFill>
                        <a:srgbClr val="7BAFD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6847">
                <a:tc>
                  <a:txBody>
                    <a:bodyPr/>
                    <a:lstStyle/>
                    <a:p>
                      <a:pPr marL="91440" marR="0" lvl="0" indent="0" algn="l" defTabSz="914400" rtl="0" eaLnBrk="1" fontAlgn="auto" latinLnBrk="0" hangingPunct="1">
                        <a:lnSpc>
                          <a:spcPct val="100000"/>
                        </a:lnSpc>
                        <a:spcBef>
                          <a:spcPts val="0"/>
                        </a:spcBef>
                        <a:spcAft>
                          <a:spcPts val="0"/>
                        </a:spcAft>
                        <a:buClrTx/>
                        <a:buSzTx/>
                        <a:buFontTx/>
                        <a:buNone/>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Family</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$7.87</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rgbClr val="7BAFD4"/>
                      </a:solidFill>
                      <a:prstDash val="solid"/>
                      <a:round/>
                      <a:headEnd type="none" w="med" len="med"/>
                      <a:tailEnd type="none" w="med" len="med"/>
                    </a:lnL>
                    <a:lnR w="19050" cap="flat" cmpd="sng" algn="ctr">
                      <a:solidFill>
                        <a:srgbClr val="7BAFD4"/>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bl>
          </a:graphicData>
        </a:graphic>
      </p:graphicFrame>
      <p:sp>
        <p:nvSpPr>
          <p:cNvPr id="17" name="TextBox 16"/>
          <p:cNvSpPr txBox="1">
            <a:spLocks noChangeArrowheads="1"/>
          </p:cNvSpPr>
          <p:nvPr/>
        </p:nvSpPr>
        <p:spPr bwMode="auto">
          <a:xfrm>
            <a:off x="457198" y="6863060"/>
            <a:ext cx="80728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rgbClr val="FEBE10"/>
              </a:buClr>
              <a:buChar char="•"/>
              <a:defRPr sz="3000">
                <a:solidFill>
                  <a:schemeClr val="tx1"/>
                </a:solidFill>
                <a:latin typeface="Calibri" pitchFamily="34" charset="0"/>
              </a:defRPr>
            </a:lvl1pPr>
            <a:lvl2pPr marL="742950" indent="-285750" eaLnBrk="0" hangingPunct="0">
              <a:spcBef>
                <a:spcPct val="20000"/>
              </a:spcBef>
              <a:buClr>
                <a:srgbClr val="FEBE10"/>
              </a:buClr>
              <a:buChar char="–"/>
              <a:defRPr sz="2600">
                <a:solidFill>
                  <a:schemeClr val="tx1"/>
                </a:solidFill>
                <a:latin typeface="Calibri" pitchFamily="34" charset="0"/>
              </a:defRPr>
            </a:lvl2pPr>
            <a:lvl3pPr marL="1143000" indent="-228600" eaLnBrk="0" hangingPunct="0">
              <a:spcBef>
                <a:spcPct val="20000"/>
              </a:spcBef>
              <a:buClr>
                <a:srgbClr val="FEBE10"/>
              </a:buClr>
              <a:buChar char="•"/>
              <a:defRPr sz="2200">
                <a:solidFill>
                  <a:schemeClr val="tx1"/>
                </a:solidFill>
                <a:latin typeface="Calibri" pitchFamily="34" charset="0"/>
              </a:defRPr>
            </a:lvl3pPr>
            <a:lvl4pPr marL="1600200" indent="-228600" eaLnBrk="0" hangingPunct="0">
              <a:spcBef>
                <a:spcPct val="20000"/>
              </a:spcBef>
              <a:buClr>
                <a:srgbClr val="FEBE10"/>
              </a:buClr>
              <a:buChar char="–"/>
              <a:defRPr>
                <a:solidFill>
                  <a:schemeClr val="tx1"/>
                </a:solidFill>
                <a:latin typeface="Calibri" pitchFamily="34" charset="0"/>
              </a:defRPr>
            </a:lvl4pPr>
            <a:lvl5pPr marL="2057400" indent="-228600" eaLnBrk="0" hangingPunct="0">
              <a:spcBef>
                <a:spcPct val="20000"/>
              </a:spcBef>
              <a:buClr>
                <a:srgbClr val="FEBE10"/>
              </a:buClr>
              <a:buChar char="»"/>
              <a:defRPr sz="1600">
                <a:solidFill>
                  <a:schemeClr val="tx1"/>
                </a:solidFill>
                <a:latin typeface="Calibri" pitchFamily="34" charset="0"/>
              </a:defRPr>
            </a:lvl5pPr>
            <a:lvl6pPr marL="2514600" indent="-228600" eaLnBrk="0" fontAlgn="base" hangingPunct="0">
              <a:spcBef>
                <a:spcPct val="20000"/>
              </a:spcBef>
              <a:spcAft>
                <a:spcPct val="0"/>
              </a:spcAft>
              <a:buClr>
                <a:srgbClr val="FEBE10"/>
              </a:buClr>
              <a:buChar char="»"/>
              <a:defRPr sz="1600">
                <a:solidFill>
                  <a:schemeClr val="tx1"/>
                </a:solidFill>
                <a:latin typeface="Calibri" pitchFamily="34" charset="0"/>
              </a:defRPr>
            </a:lvl6pPr>
            <a:lvl7pPr marL="2971800" indent="-228600" eaLnBrk="0" fontAlgn="base" hangingPunct="0">
              <a:spcBef>
                <a:spcPct val="20000"/>
              </a:spcBef>
              <a:spcAft>
                <a:spcPct val="0"/>
              </a:spcAft>
              <a:buClr>
                <a:srgbClr val="FEBE10"/>
              </a:buClr>
              <a:buChar char="»"/>
              <a:defRPr sz="1600">
                <a:solidFill>
                  <a:schemeClr val="tx1"/>
                </a:solidFill>
                <a:latin typeface="Calibri" pitchFamily="34" charset="0"/>
              </a:defRPr>
            </a:lvl7pPr>
            <a:lvl8pPr marL="3429000" indent="-228600" eaLnBrk="0" fontAlgn="base" hangingPunct="0">
              <a:spcBef>
                <a:spcPct val="20000"/>
              </a:spcBef>
              <a:spcAft>
                <a:spcPct val="0"/>
              </a:spcAft>
              <a:buClr>
                <a:srgbClr val="FEBE10"/>
              </a:buClr>
              <a:buChar char="»"/>
              <a:defRPr sz="1600">
                <a:solidFill>
                  <a:schemeClr val="tx1"/>
                </a:solidFill>
                <a:latin typeface="Calibri" pitchFamily="34" charset="0"/>
              </a:defRPr>
            </a:lvl8pPr>
            <a:lvl9pPr marL="3886200" indent="-228600" eaLnBrk="0" fontAlgn="base" hangingPunct="0">
              <a:spcBef>
                <a:spcPct val="20000"/>
              </a:spcBef>
              <a:spcAft>
                <a:spcPct val="0"/>
              </a:spcAft>
              <a:buClr>
                <a:srgbClr val="FEBE10"/>
              </a:buClr>
              <a:buChar char="»"/>
              <a:defRPr sz="1600">
                <a:solidFill>
                  <a:schemeClr val="tx1"/>
                </a:solidFill>
                <a:latin typeface="Calibri" pitchFamily="34" charset="0"/>
              </a:defRPr>
            </a:lvl9pPr>
          </a:lstStyle>
          <a:p>
            <a:pPr eaLnBrk="1" hangingPunct="1">
              <a:spcBef>
                <a:spcPct val="0"/>
              </a:spcBef>
              <a:buClrTx/>
              <a:buFontTx/>
              <a:buNone/>
            </a:pPr>
            <a:r>
              <a:rPr lang="en-US" altLang="en-US" sz="1200" i="1" dirty="0">
                <a:solidFill>
                  <a:schemeClr val="accent2"/>
                </a:solidFill>
                <a:latin typeface="Calibri"/>
              </a:rPr>
              <a:t>*Allowance amount based off lens type        **Benefit includes coverage for glasses or contact lenses, not both</a:t>
            </a:r>
          </a:p>
        </p:txBody>
      </p:sp>
      <p:pic>
        <p:nvPicPr>
          <p:cNvPr id="16" name="Picture 15">
            <a:extLst>
              <a:ext uri="{FF2B5EF4-FFF2-40B4-BE49-F238E27FC236}">
                <a16:creationId xmlns:a16="http://schemas.microsoft.com/office/drawing/2014/main" id="{58F729CB-909C-47D0-B661-078FF35429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2359" y="391284"/>
            <a:ext cx="2772577" cy="515504"/>
          </a:xfrm>
          <a:prstGeom prst="rect">
            <a:avLst/>
          </a:prstGeom>
        </p:spPr>
      </p:pic>
    </p:spTree>
    <p:extLst>
      <p:ext uri="{BB962C8B-B14F-4D97-AF65-F5344CB8AC3E}">
        <p14:creationId xmlns:p14="http://schemas.microsoft.com/office/powerpoint/2010/main" val="924650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B71"/>
                </a:solidFill>
                <a:effectLst/>
                <a:uLnTx/>
                <a:uFillTx/>
                <a:latin typeface="Calibri"/>
                <a:ea typeface="+mn-ea"/>
                <a:cs typeface="+mn-cs"/>
              </a:rPr>
              <a:t>BENEFITS 2021  </a:t>
            </a:r>
            <a:r>
              <a:rPr kumimoji="0" lang="en-US" sz="1200" b="0" i="0" u="none" strike="noStrike" kern="1200" cap="none" spc="0" normalizeH="0" baseline="0" noProof="0" dirty="0">
                <a:ln>
                  <a:noFill/>
                </a:ln>
                <a:solidFill>
                  <a:srgbClr val="4D4D4E"/>
                </a:solidFill>
                <a:effectLst/>
                <a:uLnTx/>
                <a:uFillTx/>
                <a:latin typeface="Calibri"/>
                <a:ea typeface="+mn-ea"/>
                <a:cs typeface="+mn-cs"/>
              </a:rPr>
              <a:t>LAWLEY  |  EMPLOYEE BENEFITS</a:t>
            </a:r>
          </a:p>
        </p:txBody>
      </p:sp>
      <p:sp>
        <p:nvSpPr>
          <p:cNvPr id="14"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fld id="{0C46CFFE-2478-4DD8-ACCA-A7180522E68C}" type="slidenum">
              <a:rPr kumimoji="0" lang="en-US" sz="1200" b="1" i="0" u="none" strike="noStrike" kern="1200" cap="none" spc="0" normalizeH="0" baseline="0" noProof="0" smtClean="0">
                <a:ln>
                  <a:noFill/>
                </a:ln>
                <a:solidFill>
                  <a:srgbClr val="003B71"/>
                </a:solidFill>
                <a:effectLst/>
                <a:uLnTx/>
                <a:uFillTx/>
                <a:latin typeface="Calibri"/>
                <a:ea typeface="+mn-ea"/>
                <a:cs typeface="+mn-cs"/>
              </a:rPr>
              <a:pPr marL="0" marR="0" lvl="0" indent="0" algn="l" defTabSz="1018824"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dirty="0">
              <a:ln>
                <a:noFill/>
              </a:ln>
              <a:solidFill>
                <a:srgbClr val="003B71"/>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71ACD673-9892-E749-8915-E451E610BF32}"/>
              </a:ext>
            </a:extLst>
          </p:cNvPr>
          <p:cNvSpPr txBox="1"/>
          <p:nvPr/>
        </p:nvSpPr>
        <p:spPr>
          <a:xfrm>
            <a:off x="468876" y="491864"/>
            <a:ext cx="9132323" cy="1091517"/>
          </a:xfrm>
          <a:prstGeom prst="rect">
            <a:avLst/>
          </a:prstGeom>
          <a:noFill/>
        </p:spPr>
        <p:txBody>
          <a:bodyPr wrap="square" lIns="0" tIns="0" rIns="0" bIns="0" rtlCol="0">
            <a:spAutoFit/>
          </a:bodyPr>
          <a:lstStyle/>
          <a:p>
            <a:pPr marL="0" marR="0" lvl="0" indent="0" algn="l" defTabSz="1018824" rtl="0" eaLnBrk="1" fontAlgn="auto" latinLnBrk="0" hangingPunct="1">
              <a:lnSpc>
                <a:spcPts val="42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3B71"/>
                </a:solidFill>
                <a:effectLst/>
                <a:uLnTx/>
                <a:uFillTx/>
                <a:latin typeface="Calibri"/>
                <a:ea typeface="+mn-ea"/>
                <a:cs typeface="+mn-cs"/>
              </a:rPr>
              <a:t>VISION INSURANCE</a:t>
            </a:r>
          </a:p>
          <a:p>
            <a:pPr marL="0" marR="0" lvl="0" indent="0" algn="l" defTabSz="1018824" rtl="0" eaLnBrk="1" fontAlgn="auto" latinLnBrk="0" hangingPunct="1">
              <a:lnSpc>
                <a:spcPts val="42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8989A"/>
                </a:solidFill>
                <a:effectLst/>
                <a:uLnTx/>
                <a:uFillTx/>
                <a:latin typeface="Calibri" panose="020F0502020204030204" pitchFamily="34" charset="0"/>
                <a:ea typeface="+mn-ea"/>
                <a:cs typeface="Calibri" panose="020F0502020204030204" pitchFamily="34" charset="0"/>
              </a:rPr>
              <a:t>IN-NETWORK COVERAGE COMPARISON</a:t>
            </a:r>
          </a:p>
        </p:txBody>
      </p:sp>
      <p:graphicFrame>
        <p:nvGraphicFramePr>
          <p:cNvPr id="10" name="Table 9"/>
          <p:cNvGraphicFramePr>
            <a:graphicFrameLocks noGrp="1"/>
          </p:cNvGraphicFramePr>
          <p:nvPr/>
        </p:nvGraphicFramePr>
        <p:xfrm>
          <a:off x="457200" y="2057140"/>
          <a:ext cx="9144000" cy="4419865"/>
        </p:xfrm>
        <a:graphic>
          <a:graphicData uri="http://schemas.openxmlformats.org/drawingml/2006/table">
            <a:tbl>
              <a:tblPr>
                <a:effectLst/>
              </a:tblPr>
              <a:tblGrid>
                <a:gridCol w="3307404">
                  <a:extLst>
                    <a:ext uri="{9D8B030D-6E8A-4147-A177-3AD203B41FA5}">
                      <a16:colId xmlns:a16="http://schemas.microsoft.com/office/drawing/2014/main" val="20000"/>
                    </a:ext>
                  </a:extLst>
                </a:gridCol>
                <a:gridCol w="2918298">
                  <a:extLst>
                    <a:ext uri="{9D8B030D-6E8A-4147-A177-3AD203B41FA5}">
                      <a16:colId xmlns:a16="http://schemas.microsoft.com/office/drawing/2014/main" val="20001"/>
                    </a:ext>
                  </a:extLst>
                </a:gridCol>
                <a:gridCol w="2918298">
                  <a:extLst>
                    <a:ext uri="{9D8B030D-6E8A-4147-A177-3AD203B41FA5}">
                      <a16:colId xmlns:a16="http://schemas.microsoft.com/office/drawing/2014/main" val="20002"/>
                    </a:ext>
                  </a:extLst>
                </a:gridCol>
              </a:tblGrid>
              <a:tr h="35529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lvl="0" indent="0" algn="l" defTabSz="914400"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ＭＳ Ｐゴシック" pitchFamily="34" charset="-128"/>
                          <a:cs typeface="+mn-cs"/>
                        </a:rPr>
                        <a:t>Network Summary</a:t>
                      </a:r>
                    </a:p>
                  </a:txBody>
                  <a:tcPr marL="0" marR="0" marT="0" marB="0" anchor="ct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600" b="1" i="0" u="none" strike="noStrike" cap="none" normalizeH="0" baseline="0" dirty="0">
                          <a:ln>
                            <a:noFill/>
                          </a:ln>
                          <a:solidFill>
                            <a:schemeClr val="bg1"/>
                          </a:solidFill>
                          <a:effectLst/>
                          <a:latin typeface="+mn-lt"/>
                          <a:ea typeface="ＭＳ Ｐゴシック" pitchFamily="34" charset="-128"/>
                        </a:rPr>
                        <a:t>VSP</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600" b="1" i="0" u="none" strike="noStrike" cap="none" normalizeH="0" baseline="0" dirty="0">
                          <a:ln>
                            <a:noFill/>
                          </a:ln>
                          <a:solidFill>
                            <a:schemeClr val="bg1"/>
                          </a:solidFill>
                          <a:effectLst/>
                          <a:latin typeface="+mn-lt"/>
                          <a:ea typeface="ＭＳ Ｐゴシック" pitchFamily="34" charset="-128"/>
                        </a:rPr>
                        <a:t>Davis</a:t>
                      </a:r>
                    </a:p>
                  </a:txBody>
                  <a:tcPr marL="0" marR="0" marT="0" marB="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solidFill>
                  </a:tcPr>
                </a:tc>
                <a:extLst>
                  <a:ext uri="{0D108BD9-81ED-4DB2-BD59-A6C34878D82A}">
                    <a16:rowId xmlns:a16="http://schemas.microsoft.com/office/drawing/2014/main" val="10000"/>
                  </a:ext>
                </a:extLst>
              </a:tr>
              <a:tr h="2960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Eye</a:t>
                      </a:r>
                      <a:r>
                        <a:rPr lang="en-US" sz="1400" b="0" baseline="0" dirty="0">
                          <a:solidFill>
                            <a:srgbClr val="003C71"/>
                          </a:solidFill>
                          <a:effectLst/>
                          <a:latin typeface="+mn-lt"/>
                          <a:ea typeface="Calibri"/>
                          <a:cs typeface="Times New Roman"/>
                        </a:rPr>
                        <a:t> Exam</a:t>
                      </a:r>
                      <a:endParaRPr lang="en-US" sz="1400" b="0" dirty="0">
                        <a:solidFill>
                          <a:srgbClr val="003C71"/>
                        </a:solidFill>
                        <a:effectLst/>
                        <a:latin typeface="+mn-lt"/>
                        <a:ea typeface="Calibri"/>
                        <a:cs typeface="Times New Roman"/>
                      </a:endParaRP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$10 copay</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endParaRPr lang="en-US" sz="14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3"/>
                  </a:ext>
                </a:extLst>
              </a:tr>
              <a:tr h="296078">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Provider Frames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$130 allowance + 20% off balance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$135 allowance + 20% off balance</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4"/>
                  </a:ext>
                </a:extLst>
              </a:tr>
              <a:tr h="296078">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Standard</a:t>
                      </a:r>
                      <a:r>
                        <a:rPr lang="en-US" sz="1400" b="0" baseline="0" dirty="0">
                          <a:solidFill>
                            <a:srgbClr val="003C71"/>
                          </a:solidFill>
                          <a:effectLst/>
                          <a:latin typeface="+mn-lt"/>
                          <a:ea typeface="Calibri"/>
                          <a:cs typeface="Times New Roman"/>
                        </a:rPr>
                        <a:t> Vision </a:t>
                      </a:r>
                      <a:r>
                        <a:rPr lang="en-US" sz="1400" b="0" dirty="0">
                          <a:solidFill>
                            <a:srgbClr val="003C71"/>
                          </a:solidFill>
                          <a:effectLst/>
                          <a:latin typeface="+mn-lt"/>
                          <a:ea typeface="Calibri"/>
                          <a:cs typeface="Times New Roman"/>
                        </a:rPr>
                        <a:t>Lenses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$25 copay</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5"/>
                  </a:ext>
                </a:extLst>
              </a:tr>
              <a:tr h="296078">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Elective</a:t>
                      </a:r>
                      <a:r>
                        <a:rPr lang="en-US" sz="1400" b="0" baseline="0" dirty="0">
                          <a:solidFill>
                            <a:srgbClr val="003C71"/>
                          </a:solidFill>
                          <a:effectLst/>
                          <a:latin typeface="+mn-lt"/>
                          <a:ea typeface="Calibri"/>
                          <a:cs typeface="Times New Roman"/>
                        </a:rPr>
                        <a:t> </a:t>
                      </a:r>
                      <a:r>
                        <a:rPr lang="en-US" sz="1400" b="0" dirty="0">
                          <a:solidFill>
                            <a:srgbClr val="003C71"/>
                          </a:solidFill>
                          <a:effectLst/>
                          <a:latin typeface="+mn-lt"/>
                          <a:ea typeface="Calibri"/>
                          <a:cs typeface="Times New Roman"/>
                        </a:rPr>
                        <a:t>Contacts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$130 allowance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$135 allowance + 15% off balance</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6"/>
                  </a:ext>
                </a:extLst>
              </a:tr>
              <a:tr h="491897">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Medically Necessary Contacts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Covered in full after copay</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Covered in full with prior approval copay does not apply</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7"/>
                  </a:ext>
                </a:extLst>
              </a:tr>
              <a:tr h="296078">
                <a:tc>
                  <a:txBody>
                    <a:body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Dependent Age Limit</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lnSpc>
                          <a:spcPct val="100000"/>
                        </a:lnSpc>
                        <a:spcBef>
                          <a:spcPts val="0"/>
                        </a:spcBef>
                        <a:spcAft>
                          <a:spcPts val="0"/>
                        </a:spcAft>
                      </a:pPr>
                      <a:r>
                        <a:rPr lang="en-US" sz="1400" b="0" i="0" u="none" strike="noStrike" dirty="0">
                          <a:solidFill>
                            <a:srgbClr val="003C71"/>
                          </a:solidFill>
                          <a:effectLst/>
                          <a:latin typeface="+mn-lt"/>
                        </a:rPr>
                        <a:t>To age 26</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fontAlgn="ctr">
                        <a:lnSpc>
                          <a:spcPct val="100000"/>
                        </a:lnSpc>
                        <a:spcBef>
                          <a:spcPts val="0"/>
                        </a:spcBef>
                        <a:spcAft>
                          <a:spcPts val="0"/>
                        </a:spcAft>
                      </a:pPr>
                      <a:endParaRPr lang="en-US" sz="16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BAFD4">
                        <a:alpha val="20000"/>
                      </a:srgbClr>
                    </a:solidFill>
                  </a:tcPr>
                </a:tc>
                <a:extLst>
                  <a:ext uri="{0D108BD9-81ED-4DB2-BD59-A6C34878D82A}">
                    <a16:rowId xmlns:a16="http://schemas.microsoft.com/office/drawing/2014/main" val="10008"/>
                  </a:ext>
                </a:extLst>
              </a:tr>
              <a:tr h="29607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0" algn="l">
                        <a:lnSpc>
                          <a:spcPct val="100000"/>
                        </a:lnSpc>
                        <a:spcBef>
                          <a:spcPts val="0"/>
                        </a:spcBef>
                        <a:spcAft>
                          <a:spcPts val="0"/>
                        </a:spcAft>
                        <a:tabLst>
                          <a:tab pos="-114300" algn="l"/>
                        </a:tabLst>
                      </a:pPr>
                      <a:r>
                        <a:rPr lang="en-US" sz="1400" b="0" dirty="0">
                          <a:solidFill>
                            <a:srgbClr val="003C71"/>
                          </a:solidFill>
                          <a:effectLst/>
                          <a:latin typeface="+mn-lt"/>
                          <a:ea typeface="Calibri"/>
                          <a:cs typeface="Times New Roman"/>
                        </a:rPr>
                        <a:t>Vision Frequency</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3C7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lnL w="12700" cap="flat" cmpd="sng" algn="ctr">
                      <a:solidFill>
                        <a:srgbClr val="7BAFD4"/>
                      </a:solidFill>
                      <a:prstDash val="solid"/>
                      <a:round/>
                      <a:headEnd type="none" w="med" len="med"/>
                      <a:tailEnd type="none" w="med" len="med"/>
                    </a:lnL>
                    <a:lnR w="19050" cap="flat" cmpd="sng" algn="ctr">
                      <a:solidFill>
                        <a:srgbClr val="7BAFD4"/>
                      </a:solidFill>
                      <a:prstDash val="solid"/>
                      <a:round/>
                      <a:headEnd type="none" w="med" len="med"/>
                      <a:tailEnd type="none" w="med" len="med"/>
                    </a:lnR>
                    <a:lnT w="12700" cap="flat" cmpd="sng" algn="ctr">
                      <a:solidFill>
                        <a:srgbClr val="7BAFD4"/>
                      </a:solidFill>
                      <a:prstDash val="solid"/>
                      <a:round/>
                      <a:headEnd type="none" w="med" len="med"/>
                      <a:tailEnd type="none" w="med" len="med"/>
                    </a:lnT>
                    <a:lnB w="1270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96078">
                <a:tc>
                  <a:txBody>
                    <a:bodyPr/>
                    <a:lstStyle/>
                    <a:p>
                      <a:pPr marL="457200" marR="0" indent="-285750" algn="l">
                        <a:lnSpc>
                          <a:spcPct val="100000"/>
                        </a:lnSpc>
                        <a:spcBef>
                          <a:spcPts val="0"/>
                        </a:spcBef>
                        <a:spcAft>
                          <a:spcPts val="0"/>
                        </a:spcAft>
                        <a:buClr>
                          <a:srgbClr val="7BAFD4"/>
                        </a:buClr>
                        <a:buFont typeface="Wingdings" panose="05000000000000000000" pitchFamily="2" charset="2"/>
                        <a:buChar char="§"/>
                        <a:tabLst>
                          <a:tab pos="-114300" algn="l"/>
                        </a:tabLst>
                      </a:pPr>
                      <a:r>
                        <a:rPr lang="en-US" sz="1400" b="0" dirty="0">
                          <a:solidFill>
                            <a:srgbClr val="003C71"/>
                          </a:solidFill>
                          <a:effectLst/>
                          <a:latin typeface="+mn-lt"/>
                          <a:ea typeface="Calibri"/>
                          <a:cs typeface="Times New Roman"/>
                        </a:rPr>
                        <a:t>Eye Exam</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Once every 12 months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10010"/>
                  </a:ext>
                </a:extLst>
              </a:tr>
              <a:tr h="296078">
                <a:tc>
                  <a:txBody>
                    <a:bodyPr/>
                    <a:lstStyle/>
                    <a:p>
                      <a:pPr marL="457200" marR="0" lvl="0" indent="-28575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Char char="§"/>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Frames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Once every 24 months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10011"/>
                  </a:ext>
                </a:extLst>
              </a:tr>
              <a:tr h="296078">
                <a:tc>
                  <a:txBody>
                    <a:bodyPr/>
                    <a:lstStyle/>
                    <a:p>
                      <a:pPr marL="457200" marR="0" lvl="0" indent="-28575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Char char="§"/>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Lenses or Contact Lenses**</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Once every 12 months</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3C71"/>
                        </a:solidFill>
                        <a:effectLst/>
                        <a:uLnTx/>
                        <a:uFillTx/>
                        <a:latin typeface="+mn-lt"/>
                        <a:ea typeface="+mn-ea"/>
                        <a:cs typeface="+mn-cs"/>
                      </a:endParaRPr>
                    </a:p>
                  </a:txBody>
                  <a:tcPr marL="9525" marR="9525" marT="9525" marB="0" anchor="ctr">
                    <a:lnL w="12700" cap="flat" cmpd="sng" algn="ctr">
                      <a:solidFill>
                        <a:srgbClr val="003C71"/>
                      </a:solidFill>
                      <a:prstDash val="solid"/>
                      <a:round/>
                      <a:headEnd type="none" w="med" len="med"/>
                      <a:tailEnd type="none" w="med" len="med"/>
                    </a:lnL>
                    <a:lnR w="12700" cap="flat" cmpd="sng" algn="ctr">
                      <a:solidFill>
                        <a:srgbClr val="003C71"/>
                      </a:solidFill>
                      <a:prstDash val="solid"/>
                      <a:round/>
                      <a:headEnd type="none" w="med" len="med"/>
                      <a:tailEnd type="none" w="med" len="med"/>
                    </a:lnR>
                    <a:lnT w="12700" cap="flat" cmpd="sng" algn="ctr">
                      <a:solidFill>
                        <a:srgbClr val="003C71"/>
                      </a:solidFill>
                      <a:prstDash val="solid"/>
                      <a:round/>
                      <a:headEnd type="none" w="med" len="med"/>
                      <a:tailEnd type="none" w="med" len="med"/>
                    </a:lnT>
                    <a:lnB w="12700" cap="flat" cmpd="sng" algn="ctr">
                      <a:solidFill>
                        <a:srgbClr val="003C7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15816">
                <a:tc>
                  <a:txBody>
                    <a:bodyPr/>
                    <a:lstStyle/>
                    <a:p>
                      <a:pPr marL="91440" marR="0" algn="l">
                        <a:lnSpc>
                          <a:spcPct val="100000"/>
                        </a:lnSpc>
                        <a:spcBef>
                          <a:spcPts val="0"/>
                        </a:spcBef>
                        <a:spcAft>
                          <a:spcPts val="0"/>
                        </a:spcAft>
                        <a:tabLst>
                          <a:tab pos="-114300" algn="l"/>
                        </a:tabLst>
                      </a:pPr>
                      <a:r>
                        <a:rPr lang="en-US" sz="1600" b="1" baseline="0" dirty="0">
                          <a:solidFill>
                            <a:schemeClr val="bg1"/>
                          </a:solidFill>
                          <a:effectLst/>
                          <a:latin typeface="+mn-lt"/>
                          <a:ea typeface="Calibri"/>
                          <a:cs typeface="Times New Roman"/>
                        </a:rPr>
                        <a:t>Payroll Deductions</a:t>
                      </a:r>
                      <a:endParaRPr lang="en-US" sz="1600" b="1" dirty="0">
                        <a:solidFill>
                          <a:schemeClr val="bg1"/>
                        </a:solidFill>
                        <a:effectLst/>
                        <a:latin typeface="+mn-lt"/>
                        <a:ea typeface="Calibri"/>
                        <a:cs typeface="Times New Roman"/>
                      </a:endParaRP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n-lt"/>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200" b="1" i="0" u="none" strike="noStrike" dirty="0">
                        <a:solidFill>
                          <a:schemeClr val="bg1"/>
                        </a:solidFill>
                        <a:effectLst/>
                        <a:latin typeface="+mn-lt"/>
                      </a:endParaRPr>
                    </a:p>
                  </a:txBody>
                  <a:tcPr marL="9525" marR="9525" marT="9525"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3"/>
                  </a:ext>
                </a:extLst>
              </a:tr>
              <a:tr h="296078">
                <a:tc>
                  <a:txBody>
                    <a:bodyPr/>
                    <a:lstStyle/>
                    <a:p>
                      <a:pPr marL="91440" marR="0" lvl="0" indent="0" algn="l" defTabSz="914400" rtl="0" eaLnBrk="1" fontAlgn="auto" latinLnBrk="0" hangingPunct="1">
                        <a:lnSpc>
                          <a:spcPct val="100000"/>
                        </a:lnSpc>
                        <a:spcBef>
                          <a:spcPts val="0"/>
                        </a:spcBef>
                        <a:spcAft>
                          <a:spcPts val="0"/>
                        </a:spcAft>
                        <a:buClrTx/>
                        <a:buSzTx/>
                        <a:buFontTx/>
                        <a:buNone/>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Employee</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$5.13</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$3.66</a:t>
                      </a: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14"/>
                  </a:ext>
                </a:extLst>
              </a:tr>
              <a:tr h="296078">
                <a:tc>
                  <a:txBody>
                    <a:bodyPr/>
                    <a:lstStyle/>
                    <a:p>
                      <a:pPr marL="91440" marR="0" lvl="0" indent="0" algn="l" defTabSz="914400" rtl="0" eaLnBrk="1" fontAlgn="auto" latinLnBrk="0" hangingPunct="1">
                        <a:lnSpc>
                          <a:spcPct val="100000"/>
                        </a:lnSpc>
                        <a:spcBef>
                          <a:spcPts val="0"/>
                        </a:spcBef>
                        <a:spcAft>
                          <a:spcPts val="0"/>
                        </a:spcAft>
                        <a:buClrTx/>
                        <a:buSzTx/>
                        <a:buFontTx/>
                        <a:buNone/>
                        <a:tabLst>
                          <a:tab pos="-114300" algn="l"/>
                        </a:tabLst>
                        <a:defRPr/>
                      </a:pPr>
                      <a:r>
                        <a:rPr kumimoji="0" lang="en-US" sz="1400" b="0" i="0" u="none" strike="noStrike" kern="1200" cap="none" spc="0" normalizeH="0" baseline="0" noProof="0" dirty="0">
                          <a:ln>
                            <a:noFill/>
                          </a:ln>
                          <a:solidFill>
                            <a:srgbClr val="003C71"/>
                          </a:solidFill>
                          <a:effectLst/>
                          <a:uLnTx/>
                          <a:uFillTx/>
                          <a:latin typeface="+mn-lt"/>
                          <a:ea typeface="Calibri"/>
                          <a:cs typeface="Times New Roman"/>
                        </a:rPr>
                        <a:t>Family</a:t>
                      </a:r>
                    </a:p>
                  </a:txBody>
                  <a:tcPr marL="0" marR="0" marT="0"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$11.04</a:t>
                      </a:r>
                    </a:p>
                  </a:txBody>
                  <a:tcPr marL="0" marR="0" marT="0"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3C71"/>
                          </a:solidFill>
                          <a:effectLst/>
                          <a:latin typeface="+mn-lt"/>
                        </a:rPr>
                        <a:t>$7.87</a:t>
                      </a:r>
                    </a:p>
                  </a:txBody>
                  <a:tcPr marL="0" marR="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17"/>
                  </a:ext>
                </a:extLst>
              </a:tr>
            </a:tbl>
          </a:graphicData>
        </a:graphic>
      </p:graphicFrame>
      <p:sp>
        <p:nvSpPr>
          <p:cNvPr id="17" name="TextBox 16"/>
          <p:cNvSpPr txBox="1">
            <a:spLocks noChangeArrowheads="1"/>
          </p:cNvSpPr>
          <p:nvPr/>
        </p:nvSpPr>
        <p:spPr bwMode="auto">
          <a:xfrm>
            <a:off x="457198" y="6863060"/>
            <a:ext cx="80728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rgbClr val="FEBE10"/>
              </a:buClr>
              <a:buChar char="•"/>
              <a:defRPr sz="3000">
                <a:solidFill>
                  <a:schemeClr val="tx1"/>
                </a:solidFill>
                <a:latin typeface="Calibri" pitchFamily="34" charset="0"/>
              </a:defRPr>
            </a:lvl1pPr>
            <a:lvl2pPr marL="742950" indent="-285750" eaLnBrk="0" hangingPunct="0">
              <a:spcBef>
                <a:spcPct val="20000"/>
              </a:spcBef>
              <a:buClr>
                <a:srgbClr val="FEBE10"/>
              </a:buClr>
              <a:buChar char="–"/>
              <a:defRPr sz="2600">
                <a:solidFill>
                  <a:schemeClr val="tx1"/>
                </a:solidFill>
                <a:latin typeface="Calibri" pitchFamily="34" charset="0"/>
              </a:defRPr>
            </a:lvl2pPr>
            <a:lvl3pPr marL="1143000" indent="-228600" eaLnBrk="0" hangingPunct="0">
              <a:spcBef>
                <a:spcPct val="20000"/>
              </a:spcBef>
              <a:buClr>
                <a:srgbClr val="FEBE10"/>
              </a:buClr>
              <a:buChar char="•"/>
              <a:defRPr sz="2200">
                <a:solidFill>
                  <a:schemeClr val="tx1"/>
                </a:solidFill>
                <a:latin typeface="Calibri" pitchFamily="34" charset="0"/>
              </a:defRPr>
            </a:lvl3pPr>
            <a:lvl4pPr marL="1600200" indent="-228600" eaLnBrk="0" hangingPunct="0">
              <a:spcBef>
                <a:spcPct val="20000"/>
              </a:spcBef>
              <a:buClr>
                <a:srgbClr val="FEBE10"/>
              </a:buClr>
              <a:buChar char="–"/>
              <a:defRPr>
                <a:solidFill>
                  <a:schemeClr val="tx1"/>
                </a:solidFill>
                <a:latin typeface="Calibri" pitchFamily="34" charset="0"/>
              </a:defRPr>
            </a:lvl4pPr>
            <a:lvl5pPr marL="2057400" indent="-228600" eaLnBrk="0" hangingPunct="0">
              <a:spcBef>
                <a:spcPct val="20000"/>
              </a:spcBef>
              <a:buClr>
                <a:srgbClr val="FEBE10"/>
              </a:buClr>
              <a:buChar char="»"/>
              <a:defRPr sz="1600">
                <a:solidFill>
                  <a:schemeClr val="tx1"/>
                </a:solidFill>
                <a:latin typeface="Calibri" pitchFamily="34" charset="0"/>
              </a:defRPr>
            </a:lvl5pPr>
            <a:lvl6pPr marL="2514600" indent="-228600" eaLnBrk="0" fontAlgn="base" hangingPunct="0">
              <a:spcBef>
                <a:spcPct val="20000"/>
              </a:spcBef>
              <a:spcAft>
                <a:spcPct val="0"/>
              </a:spcAft>
              <a:buClr>
                <a:srgbClr val="FEBE10"/>
              </a:buClr>
              <a:buChar char="»"/>
              <a:defRPr sz="1600">
                <a:solidFill>
                  <a:schemeClr val="tx1"/>
                </a:solidFill>
                <a:latin typeface="Calibri" pitchFamily="34" charset="0"/>
              </a:defRPr>
            </a:lvl6pPr>
            <a:lvl7pPr marL="2971800" indent="-228600" eaLnBrk="0" fontAlgn="base" hangingPunct="0">
              <a:spcBef>
                <a:spcPct val="20000"/>
              </a:spcBef>
              <a:spcAft>
                <a:spcPct val="0"/>
              </a:spcAft>
              <a:buClr>
                <a:srgbClr val="FEBE10"/>
              </a:buClr>
              <a:buChar char="»"/>
              <a:defRPr sz="1600">
                <a:solidFill>
                  <a:schemeClr val="tx1"/>
                </a:solidFill>
                <a:latin typeface="Calibri" pitchFamily="34" charset="0"/>
              </a:defRPr>
            </a:lvl7pPr>
            <a:lvl8pPr marL="3429000" indent="-228600" eaLnBrk="0" fontAlgn="base" hangingPunct="0">
              <a:spcBef>
                <a:spcPct val="20000"/>
              </a:spcBef>
              <a:spcAft>
                <a:spcPct val="0"/>
              </a:spcAft>
              <a:buClr>
                <a:srgbClr val="FEBE10"/>
              </a:buClr>
              <a:buChar char="»"/>
              <a:defRPr sz="1600">
                <a:solidFill>
                  <a:schemeClr val="tx1"/>
                </a:solidFill>
                <a:latin typeface="Calibri" pitchFamily="34" charset="0"/>
              </a:defRPr>
            </a:lvl8pPr>
            <a:lvl9pPr marL="3886200" indent="-228600" eaLnBrk="0" fontAlgn="base" hangingPunct="0">
              <a:spcBef>
                <a:spcPct val="20000"/>
              </a:spcBef>
              <a:spcAft>
                <a:spcPct val="0"/>
              </a:spcAft>
              <a:buClr>
                <a:srgbClr val="FEBE10"/>
              </a:buClr>
              <a:buChar char="»"/>
              <a:defRPr sz="1600">
                <a:solidFill>
                  <a:schemeClr val="tx1"/>
                </a:solidFill>
                <a:latin typeface="Calibri" pitchFamily="34" charset="0"/>
              </a:defRPr>
            </a:lvl9pPr>
          </a:lstStyle>
          <a:p>
            <a:pPr marL="0" marR="0" lvl="0" indent="0" algn="l" defTabSz="1018824" rtl="0" eaLnBrk="1" fontAlgn="auto" latinLnBrk="0" hangingPunct="1">
              <a:lnSpc>
                <a:spcPct val="100000"/>
              </a:lnSpc>
              <a:spcBef>
                <a:spcPct val="0"/>
              </a:spcBef>
              <a:spcAft>
                <a:spcPts val="0"/>
              </a:spcAft>
              <a:buClrTx/>
              <a:buSzTx/>
              <a:buFontTx/>
              <a:buNone/>
              <a:tabLst/>
              <a:defRPr/>
            </a:pPr>
            <a:r>
              <a:rPr kumimoji="0" lang="en-US" altLang="en-US" sz="1200" b="0" i="1" u="none" strike="noStrike" kern="1200" cap="none" spc="0" normalizeH="0" baseline="0" noProof="0" dirty="0">
                <a:ln>
                  <a:noFill/>
                </a:ln>
                <a:solidFill>
                  <a:srgbClr val="737373"/>
                </a:solidFill>
                <a:effectLst/>
                <a:uLnTx/>
                <a:uFillTx/>
                <a:latin typeface="Calibri"/>
                <a:ea typeface="+mn-ea"/>
                <a:cs typeface="+mn-cs"/>
              </a:rPr>
              <a:t>*Allowance amount based off lens type        **Benefit includes coverage for glasses or contact lenses, not both</a:t>
            </a:r>
          </a:p>
        </p:txBody>
      </p:sp>
      <p:pic>
        <p:nvPicPr>
          <p:cNvPr id="16" name="Picture 15">
            <a:extLst>
              <a:ext uri="{FF2B5EF4-FFF2-40B4-BE49-F238E27FC236}">
                <a16:creationId xmlns:a16="http://schemas.microsoft.com/office/drawing/2014/main" id="{2C64F4DF-662A-4AAC-BEE1-59DDF679A8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2359" y="391284"/>
            <a:ext cx="2772577" cy="515504"/>
          </a:xfrm>
          <a:prstGeom prst="rect">
            <a:avLst/>
          </a:prstGeom>
        </p:spPr>
      </p:pic>
    </p:spTree>
    <p:extLst>
      <p:ext uri="{BB962C8B-B14F-4D97-AF65-F5344CB8AC3E}">
        <p14:creationId xmlns:p14="http://schemas.microsoft.com/office/powerpoint/2010/main" val="2525240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42870" y="470612"/>
            <a:ext cx="9372660" cy="629970"/>
          </a:xfrm>
          <a:prstGeom prst="rect">
            <a:avLst/>
          </a:prstGeom>
        </p:spPr>
        <p:txBody>
          <a:bodyPr spcFirstLastPara="1" wrap="square" lIns="100568" tIns="100568" rIns="100568" bIns="100568" anchor="t" anchorCtr="0">
            <a:noAutofit/>
          </a:bodyPr>
          <a:lstStyle/>
          <a:p>
            <a:pPr algn="ctr"/>
            <a:r>
              <a:rPr lang="en" sz="3600" dirty="0"/>
              <a:t>What’s New?</a:t>
            </a:r>
            <a:endParaRPr sz="3600" dirty="0"/>
          </a:p>
        </p:txBody>
      </p:sp>
      <p:sp>
        <p:nvSpPr>
          <p:cNvPr id="55" name="Google Shape;55;p13"/>
          <p:cNvSpPr txBox="1">
            <a:spLocks noGrp="1"/>
          </p:cNvSpPr>
          <p:nvPr>
            <p:ph type="body" idx="1"/>
          </p:nvPr>
        </p:nvSpPr>
        <p:spPr>
          <a:xfrm>
            <a:off x="342870" y="1659818"/>
            <a:ext cx="4686330" cy="5275237"/>
          </a:xfrm>
          <a:prstGeom prst="rect">
            <a:avLst/>
          </a:prstGeom>
        </p:spPr>
        <p:txBody>
          <a:bodyPr spcFirstLastPara="1" wrap="square" lIns="100568" tIns="100568" rIns="100568" bIns="100568" anchor="t" anchorCtr="0">
            <a:normAutofit/>
          </a:bodyPr>
          <a:lstStyle/>
          <a:p>
            <a:pPr marL="0" indent="0">
              <a:buNone/>
            </a:pPr>
            <a:r>
              <a:rPr lang="en" sz="2000" b="1" dirty="0"/>
              <a:t>Electronic Open Enrollment</a:t>
            </a:r>
            <a:endParaRPr sz="2000" b="1" dirty="0"/>
          </a:p>
          <a:p>
            <a:pPr indent="-363220">
              <a:spcBef>
                <a:spcPts val="1320"/>
              </a:spcBef>
              <a:spcAft>
                <a:spcPts val="600"/>
              </a:spcAft>
              <a:buSzPts val="1600"/>
            </a:pPr>
            <a:r>
              <a:rPr lang="en" sz="1760" dirty="0"/>
              <a:t>Elections for medical, dental, vision and life insurance will be completed through ADP’s electronic enrollment.</a:t>
            </a:r>
            <a:endParaRPr sz="1760" dirty="0"/>
          </a:p>
          <a:p>
            <a:pPr indent="-363220">
              <a:spcAft>
                <a:spcPts val="600"/>
              </a:spcAft>
              <a:buSzPts val="1600"/>
            </a:pPr>
            <a:r>
              <a:rPr lang="en" sz="1760" dirty="0">
                <a:highlight>
                  <a:srgbClr val="FFFF00"/>
                </a:highlight>
              </a:rPr>
              <a:t>The election timeframe will be April 12th, 2021 through April 30th, 2021.</a:t>
            </a:r>
            <a:endParaRPr sz="1760" dirty="0">
              <a:highlight>
                <a:srgbClr val="FFFF00"/>
              </a:highlight>
            </a:endParaRPr>
          </a:p>
          <a:p>
            <a:pPr indent="-363220">
              <a:spcAft>
                <a:spcPts val="600"/>
              </a:spcAft>
              <a:buSzPts val="1600"/>
            </a:pPr>
            <a:r>
              <a:rPr lang="en" sz="1760" dirty="0"/>
              <a:t>ADP Workforce Now can be accessed directly on the ‘MyDaemen’ homepage through single sign on.</a:t>
            </a:r>
            <a:endParaRPr sz="1760" dirty="0"/>
          </a:p>
          <a:p>
            <a:pPr indent="-363220">
              <a:spcAft>
                <a:spcPts val="600"/>
              </a:spcAft>
              <a:buSzPts val="1600"/>
            </a:pPr>
            <a:r>
              <a:rPr lang="en" sz="1760" dirty="0"/>
              <a:t>HSA, FSA/DCA elections will require a paper application to be submitted through the secure Open Enrollment portal.</a:t>
            </a:r>
            <a:endParaRPr sz="1760" dirty="0"/>
          </a:p>
        </p:txBody>
      </p:sp>
      <p:pic>
        <p:nvPicPr>
          <p:cNvPr id="56" name="Google Shape;56;p13"/>
          <p:cNvPicPr preferRelativeResize="0"/>
          <p:nvPr/>
        </p:nvPicPr>
        <p:blipFill>
          <a:blip r:embed="rId3">
            <a:alphaModFix/>
          </a:blip>
          <a:stretch>
            <a:fillRect/>
          </a:stretch>
        </p:blipFill>
        <p:spPr>
          <a:xfrm>
            <a:off x="5700309" y="1241513"/>
            <a:ext cx="4015221" cy="2644687"/>
          </a:xfrm>
          <a:prstGeom prst="rect">
            <a:avLst/>
          </a:prstGeom>
          <a:noFill/>
          <a:ln>
            <a:noFill/>
          </a:ln>
        </p:spPr>
      </p:pic>
      <p:pic>
        <p:nvPicPr>
          <p:cNvPr id="57" name="Google Shape;57;p13"/>
          <p:cNvPicPr preferRelativeResize="0"/>
          <p:nvPr/>
        </p:nvPicPr>
        <p:blipFill>
          <a:blip r:embed="rId4">
            <a:alphaModFix/>
          </a:blip>
          <a:stretch>
            <a:fillRect/>
          </a:stretch>
        </p:blipFill>
        <p:spPr>
          <a:xfrm>
            <a:off x="5700309" y="3780551"/>
            <a:ext cx="4015221" cy="247641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469542" y="1721016"/>
            <a:ext cx="6524816" cy="615553"/>
          </a:xfrm>
        </p:spPr>
        <p:txBody>
          <a:bodyPr>
            <a:noAutofit/>
          </a:bodyPr>
          <a:lstStyle/>
          <a:p>
            <a:pPr marL="0" lvl="0" indent="0">
              <a:buNone/>
            </a:pPr>
            <a:r>
              <a:rPr lang="en-US" sz="2000" b="1" dirty="0">
                <a:solidFill>
                  <a:schemeClr val="accent2"/>
                </a:solidFill>
              </a:rPr>
              <a:t>Life insurance </a:t>
            </a:r>
            <a:r>
              <a:rPr lang="en-US" sz="2000" dirty="0">
                <a:solidFill>
                  <a:schemeClr val="accent2"/>
                </a:solidFill>
              </a:rPr>
              <a:t>provides your family with a variety of support services designed to help them cope with both emotional and financial issues, even if you cannot be there. </a:t>
            </a:r>
          </a:p>
        </p:txBody>
      </p:sp>
      <p:graphicFrame>
        <p:nvGraphicFramePr>
          <p:cNvPr id="9" name="Table 8"/>
          <p:cNvGraphicFramePr>
            <a:graphicFrameLocks noGrp="1"/>
          </p:cNvGraphicFramePr>
          <p:nvPr/>
        </p:nvGraphicFramePr>
        <p:xfrm>
          <a:off x="460239" y="2918886"/>
          <a:ext cx="6583680" cy="3863466"/>
        </p:xfrm>
        <a:graphic>
          <a:graphicData uri="http://schemas.openxmlformats.org/drawingml/2006/table">
            <a:tbl>
              <a:tblPr firstRow="1" bandRow="1">
                <a:tableStyleId>{5C22544A-7EE6-4342-B048-85BDC9FD1C3A}</a:tableStyleId>
              </a:tblPr>
              <a:tblGrid>
                <a:gridCol w="2029122">
                  <a:extLst>
                    <a:ext uri="{9D8B030D-6E8A-4147-A177-3AD203B41FA5}">
                      <a16:colId xmlns:a16="http://schemas.microsoft.com/office/drawing/2014/main" val="20000"/>
                    </a:ext>
                  </a:extLst>
                </a:gridCol>
                <a:gridCol w="2550107">
                  <a:extLst>
                    <a:ext uri="{9D8B030D-6E8A-4147-A177-3AD203B41FA5}">
                      <a16:colId xmlns:a16="http://schemas.microsoft.com/office/drawing/2014/main" val="20001"/>
                    </a:ext>
                  </a:extLst>
                </a:gridCol>
                <a:gridCol w="2004451">
                  <a:extLst>
                    <a:ext uri="{9D8B030D-6E8A-4147-A177-3AD203B41FA5}">
                      <a16:colId xmlns:a16="http://schemas.microsoft.com/office/drawing/2014/main" val="20002"/>
                    </a:ext>
                  </a:extLst>
                </a:gridCol>
              </a:tblGrid>
              <a:tr h="417672">
                <a:tc gridSpan="3">
                  <a:txBody>
                    <a:bodyPr/>
                    <a:lstStyle/>
                    <a:p>
                      <a:pPr marL="91440" marR="0" lvl="0" indent="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None/>
                        <a:tabLst/>
                        <a:defRPr/>
                      </a:pPr>
                      <a:r>
                        <a:rPr kumimoji="0" lang="en-US" sz="2000" b="1" i="0" u="none" strike="noStrike" kern="1200" cap="all" spc="0" normalizeH="0" baseline="0" noProof="0" dirty="0">
                          <a:ln>
                            <a:noFill/>
                          </a:ln>
                          <a:solidFill>
                            <a:schemeClr val="bg1"/>
                          </a:solidFill>
                          <a:effectLst/>
                          <a:uLnTx/>
                          <a:uFillTx/>
                          <a:latin typeface="+mn-lt"/>
                          <a:ea typeface="+mn-ea"/>
                          <a:cs typeface="+mn-cs"/>
                        </a:rPr>
                        <a:t>Basic life Benefit Summary</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indent="0" algn="ctr">
                        <a:spcBef>
                          <a:spcPts val="0"/>
                        </a:spcBef>
                        <a:buClr>
                          <a:srgbClr val="FDB913"/>
                        </a:buClr>
                        <a:buFontTx/>
                        <a:buNone/>
                      </a:pPr>
                      <a:endParaRPr lang="en-US" sz="1400" b="1" cap="none" dirty="0">
                        <a:solidFill>
                          <a:srgbClr val="00446A"/>
                        </a:solidFill>
                        <a:latin typeface="Calibri" panose="020F0502020204030204" pitchFamily="34" charset="0"/>
                      </a:endParaRP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0"/>
                  </a:ext>
                </a:extLst>
              </a:tr>
              <a:tr h="574299">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Who Pays for Coverage</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377190" indent="-285750" algn="l">
                        <a:spcBef>
                          <a:spcPts val="0"/>
                        </a:spcBef>
                        <a:buClr>
                          <a:srgbClr val="7BAFD4"/>
                        </a:buClr>
                        <a:buSzPct val="150000"/>
                        <a:buFont typeface="Calibri" panose="020F0502020204030204" pitchFamily="34" charset="0"/>
                        <a:buChar char="›"/>
                      </a:pPr>
                      <a:r>
                        <a:rPr lang="en-US" sz="1400" b="0" i="0" cap="none" dirty="0">
                          <a:solidFill>
                            <a:srgbClr val="00446A"/>
                          </a:solidFill>
                          <a:latin typeface="Calibri" panose="020F0502020204030204" pitchFamily="34" charset="0"/>
                        </a:rPr>
                        <a:t>Daemen College</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1"/>
                  </a:ext>
                </a:extLst>
              </a:tr>
              <a:tr h="574299">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Benefit Amount</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377190" indent="-285750" algn="l">
                        <a:spcBef>
                          <a:spcPts val="0"/>
                        </a:spcBef>
                        <a:buClr>
                          <a:srgbClr val="7BAFD4"/>
                        </a:buClr>
                        <a:buSzPct val="150000"/>
                        <a:buFont typeface="Calibri" panose="020F0502020204030204" pitchFamily="34" charset="0"/>
                        <a:buChar char="›"/>
                      </a:pPr>
                      <a:r>
                        <a:rPr lang="en-US" sz="1400" b="0" i="0" cap="none" dirty="0">
                          <a:solidFill>
                            <a:srgbClr val="00446A"/>
                          </a:solidFill>
                          <a:latin typeface="Calibri" panose="020F0502020204030204" pitchFamily="34" charset="0"/>
                        </a:rPr>
                        <a:t>Flat</a:t>
                      </a:r>
                      <a:r>
                        <a:rPr lang="en-US" sz="1400" b="0" i="0" cap="none" baseline="0" dirty="0">
                          <a:solidFill>
                            <a:srgbClr val="00446A"/>
                          </a:solidFill>
                          <a:latin typeface="Calibri" panose="020F0502020204030204" pitchFamily="34" charset="0"/>
                        </a:rPr>
                        <a:t> benefit of $50,000</a:t>
                      </a:r>
                      <a:endParaRPr lang="en-US" sz="1400" b="0" i="0" cap="none" dirty="0">
                        <a:solidFill>
                          <a:srgbClr val="00446A"/>
                        </a:solidFill>
                        <a:latin typeface="Calibri" panose="020F0502020204030204" pitchFamily="34" charset="0"/>
                      </a:endParaRP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2"/>
                  </a:ext>
                </a:extLst>
              </a:tr>
              <a:tr h="574299">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Guarantee Issue</a:t>
                      </a:r>
                    </a:p>
                  </a:txBody>
                  <a:tcPr marL="0" marR="0" marT="0" marB="0" anchor="ctr">
                    <a:lnL w="12700" cmpd="sng">
                      <a:noFill/>
                    </a:lnL>
                    <a:lnR w="12700" cmpd="sng">
                      <a:noFill/>
                    </a:lnR>
                    <a:lnT w="1270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377190" indent="-285750" algn="l">
                        <a:spcBef>
                          <a:spcPts val="0"/>
                        </a:spcBef>
                        <a:buClr>
                          <a:srgbClr val="7BAFD4"/>
                        </a:buClr>
                        <a:buSzPct val="150000"/>
                        <a:buFont typeface="Calibri" panose="020F0502020204030204" pitchFamily="34" charset="0"/>
                        <a:buChar char="›"/>
                      </a:pPr>
                      <a:r>
                        <a:rPr lang="en-US" sz="1400" b="0" i="0" cap="none" dirty="0">
                          <a:solidFill>
                            <a:srgbClr val="00446A"/>
                          </a:solidFill>
                          <a:latin typeface="Calibri" panose="020F0502020204030204" pitchFamily="34" charset="0"/>
                        </a:rPr>
                        <a:t>$50,000</a:t>
                      </a:r>
                    </a:p>
                  </a:txBody>
                  <a:tcPr marL="0" marR="0" marT="0" marB="0" anchor="ctr">
                    <a:lnL w="12700" cmpd="sng">
                      <a:noFill/>
                    </a:lnL>
                    <a:lnR w="12700" cmpd="sng">
                      <a:noFill/>
                    </a:lnR>
                    <a:lnT w="1270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3"/>
                  </a:ext>
                </a:extLst>
              </a:tr>
              <a:tr h="574299">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Benefit Age Reduction</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377190" indent="-285750" algn="l">
                        <a:spcBef>
                          <a:spcPts val="0"/>
                        </a:spcBef>
                        <a:buClr>
                          <a:srgbClr val="7BAFD4"/>
                        </a:buClr>
                        <a:buSzPct val="150000"/>
                        <a:buFont typeface="Calibri" panose="020F0502020204030204" pitchFamily="34" charset="0"/>
                        <a:buChar char="›"/>
                      </a:pPr>
                      <a:r>
                        <a:rPr lang="en-US" sz="1400" b="0" i="0" cap="none" dirty="0">
                          <a:solidFill>
                            <a:srgbClr val="00446A"/>
                          </a:solidFill>
                          <a:latin typeface="Calibri" panose="020F0502020204030204" pitchFamily="34" charset="0"/>
                        </a:rPr>
                        <a:t>35% at age 65</a:t>
                      </a:r>
                    </a:p>
                    <a:p>
                      <a:pPr marL="377190" indent="-285750" algn="l">
                        <a:spcBef>
                          <a:spcPts val="0"/>
                        </a:spcBef>
                        <a:buClr>
                          <a:srgbClr val="7BAFD4"/>
                        </a:buClr>
                        <a:buSzPct val="150000"/>
                        <a:buFont typeface="Calibri" panose="020F0502020204030204" pitchFamily="34" charset="0"/>
                        <a:buChar char="›"/>
                      </a:pPr>
                      <a:r>
                        <a:rPr lang="en-US" sz="1400" b="0" i="0" cap="none" dirty="0">
                          <a:solidFill>
                            <a:srgbClr val="00446A"/>
                          </a:solidFill>
                          <a:latin typeface="Calibri" panose="020F0502020204030204" pitchFamily="34" charset="0"/>
                        </a:rPr>
                        <a:t>50% at age 70</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4"/>
                  </a:ext>
                </a:extLst>
              </a:tr>
              <a:tr h="574299">
                <a:tc rowSpan="2">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 typeface="Calibri" panose="020F0502020204030204" pitchFamily="34" charset="0"/>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Additional Benefits</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marR="0" lvl="0" indent="-285750" algn="l" defTabSz="914400" rtl="0" eaLnBrk="1" fontAlgn="auto" latinLnBrk="0" hangingPunct="1">
                        <a:lnSpc>
                          <a:spcPct val="100000"/>
                        </a:lnSpc>
                        <a:spcBef>
                          <a:spcPts val="0"/>
                        </a:spcBef>
                        <a:spcAft>
                          <a:spcPts val="0"/>
                        </a:spcAft>
                        <a:buClr>
                          <a:srgbClr val="7BAFD4"/>
                        </a:buClr>
                        <a:buSzPct val="150000"/>
                        <a:buFont typeface="Calibri" panose="020F0502020204030204" pitchFamily="34" charset="0"/>
                        <a:buChar char="›"/>
                        <a:tabLst/>
                        <a:defRPr/>
                      </a:pPr>
                      <a:r>
                        <a:rPr lang="en-US" sz="1400" b="0" i="0" cap="none" dirty="0">
                          <a:solidFill>
                            <a:srgbClr val="00446A"/>
                          </a:solidFill>
                          <a:latin typeface="Calibri" panose="020F0502020204030204" pitchFamily="34" charset="0"/>
                        </a:rPr>
                        <a:t>Waiver of Premium</a:t>
                      </a:r>
                    </a:p>
                  </a:txBody>
                  <a:tcPr marL="0" marR="0" marT="0" marB="0" anchor="b">
                    <a:lnL w="12700" cmpd="sng">
                      <a:noFill/>
                    </a:lnL>
                    <a:lnR w="12700" cmpd="sng">
                      <a:noFill/>
                    </a:lnR>
                    <a:lnT w="19050" cap="flat" cmpd="sng" algn="ctr">
                      <a:solidFill>
                        <a:srgbClr val="7BAFD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marR="0" lvl="0" indent="-285750" algn="l" defTabSz="914400" rtl="0" eaLnBrk="1" fontAlgn="auto" latinLnBrk="0" hangingPunct="1">
                        <a:lnSpc>
                          <a:spcPct val="100000"/>
                        </a:lnSpc>
                        <a:spcBef>
                          <a:spcPts val="0"/>
                        </a:spcBef>
                        <a:spcAft>
                          <a:spcPts val="0"/>
                        </a:spcAft>
                        <a:buClr>
                          <a:srgbClr val="7BAFD4"/>
                        </a:buClr>
                        <a:buSzPct val="150000"/>
                        <a:buFont typeface="Calibri" panose="020F0502020204030204" pitchFamily="34" charset="0"/>
                        <a:buChar char="›"/>
                        <a:tabLst/>
                        <a:defRPr/>
                      </a:pPr>
                      <a:r>
                        <a:rPr lang="en-US" sz="1400" b="0" i="0" cap="none" dirty="0">
                          <a:solidFill>
                            <a:srgbClr val="00446A"/>
                          </a:solidFill>
                          <a:latin typeface="Calibri" panose="020F0502020204030204" pitchFamily="34" charset="0"/>
                        </a:rPr>
                        <a:t>Accelerated Benefit</a:t>
                      </a:r>
                    </a:p>
                  </a:txBody>
                  <a:tcPr marL="0" marR="0" marT="0" marB="0" anchor="b">
                    <a:lnL w="12700" cmpd="sng">
                      <a:noFill/>
                    </a:lnL>
                    <a:lnR w="12700" cmpd="sng">
                      <a:noFill/>
                    </a:lnR>
                    <a:lnT w="19050" cap="flat" cmpd="sng" algn="ctr">
                      <a:solidFill>
                        <a:srgbClr val="7BAFD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74299">
                <a:tc vMerge="1">
                  <a:txBody>
                    <a:bodyPr/>
                    <a:lstStyle/>
                    <a:p>
                      <a:pPr marL="171450" marR="0" lvl="0" indent="-17145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00446A"/>
                        </a:solidFill>
                        <a:effectLst/>
                        <a:uLnTx/>
                        <a:uFillTx/>
                        <a:latin typeface="Calibri" panose="020F0502020204030204" pitchFamily="34" charset="0"/>
                        <a:ea typeface="+mn-ea"/>
                        <a:cs typeface="+mn-cs"/>
                      </a:endParaRPr>
                    </a:p>
                  </a:txBody>
                  <a:tcPr marL="0" marR="0" marT="0" marB="0" anchor="ctr">
                    <a:lnL w="12700" cmpd="sng">
                      <a:noFill/>
                    </a:lnL>
                    <a:lnR w="12700" cmpd="sng">
                      <a:noFill/>
                    </a:lnR>
                    <a:lnT w="1270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marR="0" lvl="0" indent="-285750" algn="l" defTabSz="914400" rtl="0" eaLnBrk="1" fontAlgn="auto" latinLnBrk="0" hangingPunct="1">
                        <a:lnSpc>
                          <a:spcPct val="100000"/>
                        </a:lnSpc>
                        <a:spcBef>
                          <a:spcPts val="0"/>
                        </a:spcBef>
                        <a:spcAft>
                          <a:spcPts val="0"/>
                        </a:spcAft>
                        <a:buClr>
                          <a:srgbClr val="7BAFD4"/>
                        </a:buClr>
                        <a:buSzPct val="150000"/>
                        <a:buFont typeface="Calibri" panose="020F0502020204030204" pitchFamily="34" charset="0"/>
                        <a:buChar char="›"/>
                        <a:tabLst/>
                        <a:defRPr/>
                      </a:pPr>
                      <a:r>
                        <a:rPr kumimoji="0" lang="en-US" sz="1400" b="0"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Portability</a:t>
                      </a:r>
                    </a:p>
                  </a:txBody>
                  <a:tcPr marL="0" marR="0" marT="0" marB="0" anchor="ctr">
                    <a:lnL w="12700" cmpd="sng">
                      <a:noFill/>
                    </a:lnL>
                    <a:lnR w="12700" cmpd="sng">
                      <a:noFill/>
                    </a:lnR>
                    <a:lnT w="1270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marR="0" lvl="0" indent="-285750" algn="l" defTabSz="914400" rtl="0" eaLnBrk="1" fontAlgn="auto" latinLnBrk="0" hangingPunct="1">
                        <a:lnSpc>
                          <a:spcPct val="100000"/>
                        </a:lnSpc>
                        <a:spcBef>
                          <a:spcPts val="0"/>
                        </a:spcBef>
                        <a:spcAft>
                          <a:spcPts val="0"/>
                        </a:spcAft>
                        <a:buClr>
                          <a:srgbClr val="7BAFD4"/>
                        </a:buClr>
                        <a:buSzPct val="150000"/>
                        <a:buFont typeface="Calibri" panose="020F0502020204030204" pitchFamily="34" charset="0"/>
                        <a:buChar char="›"/>
                        <a:tabLst/>
                        <a:defRPr/>
                      </a:pPr>
                      <a:r>
                        <a:rPr kumimoji="0" lang="en-US" sz="1400" b="0"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Conversion</a:t>
                      </a:r>
                    </a:p>
                  </a:txBody>
                  <a:tcPr marL="0" marR="0" marT="0" marB="0" anchor="ctr">
                    <a:lnL w="12700" cmpd="sng">
                      <a:noFill/>
                    </a:lnL>
                    <a:lnR w="12700" cmpd="sng">
                      <a:noFill/>
                    </a:lnR>
                    <a:lnT w="1270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1"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30</a:t>
            </a:fld>
            <a:endParaRPr lang="en-US" dirty="0"/>
          </a:p>
        </p:txBody>
      </p:sp>
      <p:sp>
        <p:nvSpPr>
          <p:cNvPr id="12"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13" name="Right Triangle 12">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71"/>
          <p:cNvGrpSpPr>
            <a:grpSpLocks noChangeAspect="1"/>
          </p:cNvGrpSpPr>
          <p:nvPr/>
        </p:nvGrpSpPr>
        <p:grpSpPr bwMode="auto">
          <a:xfrm>
            <a:off x="7330081" y="3854724"/>
            <a:ext cx="2261304" cy="2112939"/>
            <a:chOff x="517" y="1953"/>
            <a:chExt cx="442" cy="413"/>
          </a:xfrm>
          <a:solidFill>
            <a:schemeClr val="accent5"/>
          </a:solidFill>
        </p:grpSpPr>
        <p:sp>
          <p:nvSpPr>
            <p:cNvPr id="17" name="Freeform 72"/>
            <p:cNvSpPr>
              <a:spLocks/>
            </p:cNvSpPr>
            <p:nvPr/>
          </p:nvSpPr>
          <p:spPr bwMode="auto">
            <a:xfrm>
              <a:off x="517" y="2116"/>
              <a:ext cx="442" cy="145"/>
            </a:xfrm>
            <a:custGeom>
              <a:avLst/>
              <a:gdLst>
                <a:gd name="T0" fmla="*/ 174 w 288"/>
                <a:gd name="T1" fmla="*/ 97 h 97"/>
                <a:gd name="T2" fmla="*/ 173 w 288"/>
                <a:gd name="T3" fmla="*/ 97 h 97"/>
                <a:gd name="T4" fmla="*/ 168 w 288"/>
                <a:gd name="T5" fmla="*/ 92 h 97"/>
                <a:gd name="T6" fmla="*/ 148 w 288"/>
                <a:gd name="T7" fmla="*/ 23 h 97"/>
                <a:gd name="T8" fmla="*/ 125 w 288"/>
                <a:gd name="T9" fmla="*/ 69 h 97"/>
                <a:gd name="T10" fmla="*/ 120 w 288"/>
                <a:gd name="T11" fmla="*/ 73 h 97"/>
                <a:gd name="T12" fmla="*/ 115 w 288"/>
                <a:gd name="T13" fmla="*/ 70 h 97"/>
                <a:gd name="T14" fmla="*/ 95 w 288"/>
                <a:gd name="T15" fmla="*/ 41 h 97"/>
                <a:gd name="T16" fmla="*/ 82 w 288"/>
                <a:gd name="T17" fmla="*/ 58 h 97"/>
                <a:gd name="T18" fmla="*/ 78 w 288"/>
                <a:gd name="T19" fmla="*/ 61 h 97"/>
                <a:gd name="T20" fmla="*/ 6 w 288"/>
                <a:gd name="T21" fmla="*/ 61 h 97"/>
                <a:gd name="T22" fmla="*/ 0 w 288"/>
                <a:gd name="T23" fmla="*/ 55 h 97"/>
                <a:gd name="T24" fmla="*/ 6 w 288"/>
                <a:gd name="T25" fmla="*/ 49 h 97"/>
                <a:gd name="T26" fmla="*/ 75 w 288"/>
                <a:gd name="T27" fmla="*/ 49 h 97"/>
                <a:gd name="T28" fmla="*/ 91 w 288"/>
                <a:gd name="T29" fmla="*/ 27 h 97"/>
                <a:gd name="T30" fmla="*/ 96 w 288"/>
                <a:gd name="T31" fmla="*/ 25 h 97"/>
                <a:gd name="T32" fmla="*/ 101 w 288"/>
                <a:gd name="T33" fmla="*/ 27 h 97"/>
                <a:gd name="T34" fmla="*/ 119 w 288"/>
                <a:gd name="T35" fmla="*/ 55 h 97"/>
                <a:gd name="T36" fmla="*/ 144 w 288"/>
                <a:gd name="T37" fmla="*/ 4 h 97"/>
                <a:gd name="T38" fmla="*/ 150 w 288"/>
                <a:gd name="T39" fmla="*/ 1 h 97"/>
                <a:gd name="T40" fmla="*/ 155 w 288"/>
                <a:gd name="T41" fmla="*/ 5 h 97"/>
                <a:gd name="T42" fmla="*/ 175 w 288"/>
                <a:gd name="T43" fmla="*/ 74 h 97"/>
                <a:gd name="T44" fmla="*/ 186 w 288"/>
                <a:gd name="T45" fmla="*/ 52 h 97"/>
                <a:gd name="T46" fmla="*/ 192 w 288"/>
                <a:gd name="T47" fmla="*/ 49 h 97"/>
                <a:gd name="T48" fmla="*/ 282 w 288"/>
                <a:gd name="T49" fmla="*/ 49 h 97"/>
                <a:gd name="T50" fmla="*/ 288 w 288"/>
                <a:gd name="T51" fmla="*/ 55 h 97"/>
                <a:gd name="T52" fmla="*/ 282 w 288"/>
                <a:gd name="T53" fmla="*/ 61 h 97"/>
                <a:gd name="T54" fmla="*/ 195 w 288"/>
                <a:gd name="T55" fmla="*/ 61 h 97"/>
                <a:gd name="T56" fmla="*/ 179 w 288"/>
                <a:gd name="T57" fmla="*/ 93 h 97"/>
                <a:gd name="T58" fmla="*/ 174 w 288"/>
                <a:gd name="T5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97">
                  <a:moveTo>
                    <a:pt x="174" y="97"/>
                  </a:moveTo>
                  <a:cubicBezTo>
                    <a:pt x="173" y="97"/>
                    <a:pt x="173" y="97"/>
                    <a:pt x="173" y="97"/>
                  </a:cubicBezTo>
                  <a:cubicBezTo>
                    <a:pt x="171" y="96"/>
                    <a:pt x="169" y="95"/>
                    <a:pt x="168" y="92"/>
                  </a:cubicBezTo>
                  <a:cubicBezTo>
                    <a:pt x="148" y="23"/>
                    <a:pt x="148" y="23"/>
                    <a:pt x="148" y="23"/>
                  </a:cubicBezTo>
                  <a:cubicBezTo>
                    <a:pt x="125" y="69"/>
                    <a:pt x="125" y="69"/>
                    <a:pt x="125" y="69"/>
                  </a:cubicBezTo>
                  <a:cubicBezTo>
                    <a:pt x="124" y="71"/>
                    <a:pt x="122" y="73"/>
                    <a:pt x="120" y="73"/>
                  </a:cubicBezTo>
                  <a:cubicBezTo>
                    <a:pt x="118" y="73"/>
                    <a:pt x="116" y="72"/>
                    <a:pt x="115" y="70"/>
                  </a:cubicBezTo>
                  <a:cubicBezTo>
                    <a:pt x="95" y="41"/>
                    <a:pt x="95" y="41"/>
                    <a:pt x="95" y="41"/>
                  </a:cubicBezTo>
                  <a:cubicBezTo>
                    <a:pt x="82" y="58"/>
                    <a:pt x="82" y="58"/>
                    <a:pt x="82" y="58"/>
                  </a:cubicBezTo>
                  <a:cubicBezTo>
                    <a:pt x="81" y="60"/>
                    <a:pt x="80" y="61"/>
                    <a:pt x="78" y="61"/>
                  </a:cubicBezTo>
                  <a:cubicBezTo>
                    <a:pt x="6" y="61"/>
                    <a:pt x="6" y="61"/>
                    <a:pt x="6" y="61"/>
                  </a:cubicBezTo>
                  <a:cubicBezTo>
                    <a:pt x="2" y="61"/>
                    <a:pt x="0" y="58"/>
                    <a:pt x="0" y="55"/>
                  </a:cubicBezTo>
                  <a:cubicBezTo>
                    <a:pt x="0" y="51"/>
                    <a:pt x="2" y="49"/>
                    <a:pt x="6" y="49"/>
                  </a:cubicBezTo>
                  <a:cubicBezTo>
                    <a:pt x="75" y="49"/>
                    <a:pt x="75" y="49"/>
                    <a:pt x="75" y="49"/>
                  </a:cubicBezTo>
                  <a:cubicBezTo>
                    <a:pt x="91" y="27"/>
                    <a:pt x="91" y="27"/>
                    <a:pt x="91" y="27"/>
                  </a:cubicBezTo>
                  <a:cubicBezTo>
                    <a:pt x="92" y="26"/>
                    <a:pt x="94" y="25"/>
                    <a:pt x="96" y="25"/>
                  </a:cubicBezTo>
                  <a:cubicBezTo>
                    <a:pt x="98" y="25"/>
                    <a:pt x="100" y="26"/>
                    <a:pt x="101" y="27"/>
                  </a:cubicBezTo>
                  <a:cubicBezTo>
                    <a:pt x="119" y="55"/>
                    <a:pt x="119" y="55"/>
                    <a:pt x="119" y="55"/>
                  </a:cubicBezTo>
                  <a:cubicBezTo>
                    <a:pt x="144" y="4"/>
                    <a:pt x="144" y="4"/>
                    <a:pt x="144" y="4"/>
                  </a:cubicBezTo>
                  <a:cubicBezTo>
                    <a:pt x="145" y="2"/>
                    <a:pt x="148" y="0"/>
                    <a:pt x="150" y="1"/>
                  </a:cubicBezTo>
                  <a:cubicBezTo>
                    <a:pt x="153" y="1"/>
                    <a:pt x="155" y="3"/>
                    <a:pt x="155" y="5"/>
                  </a:cubicBezTo>
                  <a:cubicBezTo>
                    <a:pt x="175" y="74"/>
                    <a:pt x="175" y="74"/>
                    <a:pt x="175" y="74"/>
                  </a:cubicBezTo>
                  <a:cubicBezTo>
                    <a:pt x="186" y="52"/>
                    <a:pt x="186" y="52"/>
                    <a:pt x="186" y="52"/>
                  </a:cubicBezTo>
                  <a:cubicBezTo>
                    <a:pt x="187" y="50"/>
                    <a:pt x="189" y="49"/>
                    <a:pt x="192" y="49"/>
                  </a:cubicBezTo>
                  <a:cubicBezTo>
                    <a:pt x="282" y="49"/>
                    <a:pt x="282" y="49"/>
                    <a:pt x="282" y="49"/>
                  </a:cubicBezTo>
                  <a:cubicBezTo>
                    <a:pt x="285" y="49"/>
                    <a:pt x="288" y="51"/>
                    <a:pt x="288" y="55"/>
                  </a:cubicBezTo>
                  <a:cubicBezTo>
                    <a:pt x="288" y="58"/>
                    <a:pt x="285" y="61"/>
                    <a:pt x="282" y="61"/>
                  </a:cubicBezTo>
                  <a:cubicBezTo>
                    <a:pt x="195" y="61"/>
                    <a:pt x="195" y="61"/>
                    <a:pt x="195" y="61"/>
                  </a:cubicBezTo>
                  <a:cubicBezTo>
                    <a:pt x="179" y="93"/>
                    <a:pt x="179" y="93"/>
                    <a:pt x="179" y="93"/>
                  </a:cubicBezTo>
                  <a:cubicBezTo>
                    <a:pt x="178" y="95"/>
                    <a:pt x="176" y="97"/>
                    <a:pt x="174"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3"/>
            <p:cNvSpPr>
              <a:spLocks/>
            </p:cNvSpPr>
            <p:nvPr/>
          </p:nvSpPr>
          <p:spPr bwMode="auto">
            <a:xfrm>
              <a:off x="536" y="1953"/>
              <a:ext cx="404" cy="220"/>
            </a:xfrm>
            <a:custGeom>
              <a:avLst/>
              <a:gdLst>
                <a:gd name="T0" fmla="*/ 17 w 264"/>
                <a:gd name="T1" fmla="*/ 146 h 147"/>
                <a:gd name="T2" fmla="*/ 11 w 264"/>
                <a:gd name="T3" fmla="*/ 142 h 147"/>
                <a:gd name="T4" fmla="*/ 0 w 264"/>
                <a:gd name="T5" fmla="*/ 88 h 147"/>
                <a:gd name="T6" fmla="*/ 64 w 264"/>
                <a:gd name="T7" fmla="*/ 3 h 147"/>
                <a:gd name="T8" fmla="*/ 132 w 264"/>
                <a:gd name="T9" fmla="*/ 50 h 147"/>
                <a:gd name="T10" fmla="*/ 201 w 264"/>
                <a:gd name="T11" fmla="*/ 2 h 147"/>
                <a:gd name="T12" fmla="*/ 264 w 264"/>
                <a:gd name="T13" fmla="*/ 81 h 147"/>
                <a:gd name="T14" fmla="*/ 248 w 264"/>
                <a:gd name="T15" fmla="*/ 142 h 147"/>
                <a:gd name="T16" fmla="*/ 240 w 264"/>
                <a:gd name="T17" fmla="*/ 145 h 147"/>
                <a:gd name="T18" fmla="*/ 237 w 264"/>
                <a:gd name="T19" fmla="*/ 137 h 147"/>
                <a:gd name="T20" fmla="*/ 252 w 264"/>
                <a:gd name="T21" fmla="*/ 81 h 147"/>
                <a:gd name="T22" fmla="*/ 200 w 264"/>
                <a:gd name="T23" fmla="*/ 14 h 147"/>
                <a:gd name="T24" fmla="*/ 138 w 264"/>
                <a:gd name="T25" fmla="*/ 74 h 147"/>
                <a:gd name="T26" fmla="*/ 132 w 264"/>
                <a:gd name="T27" fmla="*/ 79 h 147"/>
                <a:gd name="T28" fmla="*/ 126 w 264"/>
                <a:gd name="T29" fmla="*/ 74 h 147"/>
                <a:gd name="T30" fmla="*/ 64 w 264"/>
                <a:gd name="T31" fmla="*/ 15 h 147"/>
                <a:gd name="T32" fmla="*/ 12 w 264"/>
                <a:gd name="T33" fmla="*/ 88 h 147"/>
                <a:gd name="T34" fmla="*/ 22 w 264"/>
                <a:gd name="T35" fmla="*/ 137 h 147"/>
                <a:gd name="T36" fmla="*/ 19 w 264"/>
                <a:gd name="T37" fmla="*/ 145 h 147"/>
                <a:gd name="T38" fmla="*/ 17 w 264"/>
                <a:gd name="T39"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4" h="147">
                  <a:moveTo>
                    <a:pt x="17" y="146"/>
                  </a:moveTo>
                  <a:cubicBezTo>
                    <a:pt x="14" y="146"/>
                    <a:pt x="12" y="144"/>
                    <a:pt x="11" y="142"/>
                  </a:cubicBezTo>
                  <a:cubicBezTo>
                    <a:pt x="3" y="123"/>
                    <a:pt x="0" y="105"/>
                    <a:pt x="0" y="88"/>
                  </a:cubicBezTo>
                  <a:cubicBezTo>
                    <a:pt x="0" y="32"/>
                    <a:pt x="32" y="5"/>
                    <a:pt x="64" y="3"/>
                  </a:cubicBezTo>
                  <a:cubicBezTo>
                    <a:pt x="89" y="1"/>
                    <a:pt x="118" y="15"/>
                    <a:pt x="132" y="50"/>
                  </a:cubicBezTo>
                  <a:cubicBezTo>
                    <a:pt x="145" y="14"/>
                    <a:pt x="175" y="0"/>
                    <a:pt x="201" y="2"/>
                  </a:cubicBezTo>
                  <a:cubicBezTo>
                    <a:pt x="231" y="4"/>
                    <a:pt x="264" y="30"/>
                    <a:pt x="264" y="81"/>
                  </a:cubicBezTo>
                  <a:cubicBezTo>
                    <a:pt x="264" y="100"/>
                    <a:pt x="258" y="121"/>
                    <a:pt x="248" y="142"/>
                  </a:cubicBezTo>
                  <a:cubicBezTo>
                    <a:pt x="247" y="145"/>
                    <a:pt x="243" y="147"/>
                    <a:pt x="240" y="145"/>
                  </a:cubicBezTo>
                  <a:cubicBezTo>
                    <a:pt x="237" y="144"/>
                    <a:pt x="236" y="140"/>
                    <a:pt x="237" y="137"/>
                  </a:cubicBezTo>
                  <a:cubicBezTo>
                    <a:pt x="247" y="117"/>
                    <a:pt x="252" y="98"/>
                    <a:pt x="252" y="81"/>
                  </a:cubicBezTo>
                  <a:cubicBezTo>
                    <a:pt x="252" y="37"/>
                    <a:pt x="226" y="16"/>
                    <a:pt x="200" y="14"/>
                  </a:cubicBezTo>
                  <a:cubicBezTo>
                    <a:pt x="174" y="12"/>
                    <a:pt x="144" y="30"/>
                    <a:pt x="138" y="74"/>
                  </a:cubicBezTo>
                  <a:cubicBezTo>
                    <a:pt x="137" y="77"/>
                    <a:pt x="135" y="79"/>
                    <a:pt x="132" y="79"/>
                  </a:cubicBezTo>
                  <a:cubicBezTo>
                    <a:pt x="129" y="79"/>
                    <a:pt x="126" y="77"/>
                    <a:pt x="126" y="74"/>
                  </a:cubicBezTo>
                  <a:cubicBezTo>
                    <a:pt x="119" y="30"/>
                    <a:pt x="90" y="13"/>
                    <a:pt x="64" y="15"/>
                  </a:cubicBezTo>
                  <a:cubicBezTo>
                    <a:pt x="38" y="17"/>
                    <a:pt x="12" y="40"/>
                    <a:pt x="12" y="88"/>
                  </a:cubicBezTo>
                  <a:cubicBezTo>
                    <a:pt x="12" y="104"/>
                    <a:pt x="15" y="120"/>
                    <a:pt x="22" y="137"/>
                  </a:cubicBezTo>
                  <a:cubicBezTo>
                    <a:pt x="23" y="140"/>
                    <a:pt x="22" y="144"/>
                    <a:pt x="19" y="145"/>
                  </a:cubicBezTo>
                  <a:cubicBezTo>
                    <a:pt x="18" y="146"/>
                    <a:pt x="17" y="146"/>
                    <a:pt x="17"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4"/>
            <p:cNvSpPr>
              <a:spLocks/>
            </p:cNvSpPr>
            <p:nvPr/>
          </p:nvSpPr>
          <p:spPr bwMode="auto">
            <a:xfrm>
              <a:off x="594" y="2224"/>
              <a:ext cx="279" cy="142"/>
            </a:xfrm>
            <a:custGeom>
              <a:avLst/>
              <a:gdLst>
                <a:gd name="T0" fmla="*/ 94 w 182"/>
                <a:gd name="T1" fmla="*/ 95 h 95"/>
                <a:gd name="T2" fmla="*/ 90 w 182"/>
                <a:gd name="T3" fmla="*/ 94 h 95"/>
                <a:gd name="T4" fmla="*/ 2 w 182"/>
                <a:gd name="T5" fmla="*/ 10 h 95"/>
                <a:gd name="T6" fmla="*/ 3 w 182"/>
                <a:gd name="T7" fmla="*/ 2 h 95"/>
                <a:gd name="T8" fmla="*/ 11 w 182"/>
                <a:gd name="T9" fmla="*/ 3 h 95"/>
                <a:gd name="T10" fmla="*/ 93 w 182"/>
                <a:gd name="T11" fmla="*/ 82 h 95"/>
                <a:gd name="T12" fmla="*/ 170 w 182"/>
                <a:gd name="T13" fmla="*/ 3 h 95"/>
                <a:gd name="T14" fmla="*/ 179 w 182"/>
                <a:gd name="T15" fmla="*/ 2 h 95"/>
                <a:gd name="T16" fmla="*/ 180 w 182"/>
                <a:gd name="T17" fmla="*/ 10 h 95"/>
                <a:gd name="T18" fmla="*/ 97 w 182"/>
                <a:gd name="T19" fmla="*/ 94 h 95"/>
                <a:gd name="T20" fmla="*/ 94 w 182"/>
                <a:gd name="T2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95">
                  <a:moveTo>
                    <a:pt x="94" y="95"/>
                  </a:moveTo>
                  <a:cubicBezTo>
                    <a:pt x="92" y="95"/>
                    <a:pt x="91" y="95"/>
                    <a:pt x="90" y="94"/>
                  </a:cubicBezTo>
                  <a:cubicBezTo>
                    <a:pt x="88" y="93"/>
                    <a:pt x="39" y="60"/>
                    <a:pt x="2" y="10"/>
                  </a:cubicBezTo>
                  <a:cubicBezTo>
                    <a:pt x="0" y="8"/>
                    <a:pt x="0" y="4"/>
                    <a:pt x="3" y="2"/>
                  </a:cubicBezTo>
                  <a:cubicBezTo>
                    <a:pt x="5" y="0"/>
                    <a:pt x="9" y="0"/>
                    <a:pt x="11" y="3"/>
                  </a:cubicBezTo>
                  <a:cubicBezTo>
                    <a:pt x="42" y="44"/>
                    <a:pt x="81" y="73"/>
                    <a:pt x="93" y="82"/>
                  </a:cubicBezTo>
                  <a:cubicBezTo>
                    <a:pt x="104" y="73"/>
                    <a:pt x="141" y="42"/>
                    <a:pt x="170" y="3"/>
                  </a:cubicBezTo>
                  <a:cubicBezTo>
                    <a:pt x="172" y="0"/>
                    <a:pt x="176" y="0"/>
                    <a:pt x="179" y="2"/>
                  </a:cubicBezTo>
                  <a:cubicBezTo>
                    <a:pt x="181" y="4"/>
                    <a:pt x="182" y="8"/>
                    <a:pt x="180" y="10"/>
                  </a:cubicBezTo>
                  <a:cubicBezTo>
                    <a:pt x="143" y="58"/>
                    <a:pt x="99" y="93"/>
                    <a:pt x="97" y="94"/>
                  </a:cubicBezTo>
                  <a:cubicBezTo>
                    <a:pt x="96" y="95"/>
                    <a:pt x="95" y="95"/>
                    <a:pt x="94"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TextBox 19">
            <a:extLst>
              <a:ext uri="{FF2B5EF4-FFF2-40B4-BE49-F238E27FC236}">
                <a16:creationId xmlns:a16="http://schemas.microsoft.com/office/drawing/2014/main" id="{71ACD673-9892-E749-8915-E451E610BF32}"/>
              </a:ext>
            </a:extLst>
          </p:cNvPr>
          <p:cNvSpPr txBox="1"/>
          <p:nvPr/>
        </p:nvSpPr>
        <p:spPr>
          <a:xfrm>
            <a:off x="468877" y="491864"/>
            <a:ext cx="6319381" cy="538609"/>
          </a:xfrm>
          <a:prstGeom prst="rect">
            <a:avLst/>
          </a:prstGeom>
          <a:noFill/>
        </p:spPr>
        <p:txBody>
          <a:bodyPr wrap="square" lIns="0" tIns="0" rIns="0" bIns="0" rtlCol="0">
            <a:spAutoFit/>
          </a:bodyPr>
          <a:lstStyle/>
          <a:p>
            <a:pPr>
              <a:lnSpc>
                <a:spcPts val="4200"/>
              </a:lnSpc>
            </a:pPr>
            <a:r>
              <a:rPr lang="en-US" sz="3800" b="1" dirty="0">
                <a:solidFill>
                  <a:srgbClr val="003B71"/>
                </a:solidFill>
              </a:rPr>
              <a:t>BASIC LIFE INSURANCE</a:t>
            </a:r>
          </a:p>
        </p:txBody>
      </p:sp>
      <p:sp>
        <p:nvSpPr>
          <p:cNvPr id="14" name="Right Triangle 13">
            <a:extLst>
              <a:ext uri="{FF2B5EF4-FFF2-40B4-BE49-F238E27FC236}">
                <a16:creationId xmlns:a16="http://schemas.microsoft.com/office/drawing/2014/main" id="{82F6F8EE-5307-4215-A28F-86A4D6C6A3B3}"/>
              </a:ext>
            </a:extLst>
          </p:cNvPr>
          <p:cNvSpPr/>
          <p:nvPr/>
        </p:nvSpPr>
        <p:spPr>
          <a:xfrm flipH="1" flipV="1">
            <a:off x="5783058" y="15240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3FF9B8A2-C483-43A0-8861-781EF444A1D9}"/>
              </a:ext>
            </a:extLst>
          </p:cNvPr>
          <p:cNvSpPr/>
          <p:nvPr/>
        </p:nvSpPr>
        <p:spPr>
          <a:xfrm flipH="1" flipV="1">
            <a:off x="6227180" y="152399"/>
            <a:ext cx="3983620" cy="1307698"/>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71679BE-FB7F-429D-83FA-4792FBF20E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8089" y="391283"/>
            <a:ext cx="2896847" cy="538609"/>
          </a:xfrm>
          <a:prstGeom prst="rect">
            <a:avLst/>
          </a:prstGeom>
        </p:spPr>
      </p:pic>
    </p:spTree>
    <p:extLst>
      <p:ext uri="{BB962C8B-B14F-4D97-AF65-F5344CB8AC3E}">
        <p14:creationId xmlns:p14="http://schemas.microsoft.com/office/powerpoint/2010/main" val="3808663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fld id="{0C46CFFE-2478-4DD8-ACCA-A7180522E68C}" type="slidenum">
              <a:rPr kumimoji="0" lang="en-US" sz="1200" b="1" i="0" u="none" strike="noStrike" kern="1200" cap="none" spc="0" normalizeH="0" baseline="0" noProof="0" smtClean="0">
                <a:ln>
                  <a:noFill/>
                </a:ln>
                <a:solidFill>
                  <a:srgbClr val="003B71"/>
                </a:solidFill>
                <a:effectLst/>
                <a:uLnTx/>
                <a:uFillTx/>
                <a:latin typeface="Calibri"/>
                <a:ea typeface="+mn-ea"/>
                <a:cs typeface="+mn-cs"/>
              </a:rPr>
              <a:pPr marL="0" marR="0" lvl="0" indent="0" algn="l" defTabSz="1018824"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srgbClr val="003B71"/>
              </a:solidFill>
              <a:effectLst/>
              <a:uLnTx/>
              <a:uFillTx/>
              <a:latin typeface="Calibri"/>
              <a:ea typeface="+mn-ea"/>
              <a:cs typeface="+mn-cs"/>
            </a:endParaRPr>
          </a:p>
        </p:txBody>
      </p:sp>
      <p:sp>
        <p:nvSpPr>
          <p:cNvPr id="3"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B71"/>
                </a:solidFill>
                <a:effectLst/>
                <a:uLnTx/>
                <a:uFillTx/>
                <a:latin typeface="Calibri"/>
                <a:ea typeface="+mn-ea"/>
                <a:cs typeface="+mn-cs"/>
              </a:rPr>
              <a:t>BENEFITS 2021  </a:t>
            </a:r>
            <a:r>
              <a:rPr kumimoji="0" lang="en-US" sz="1200" b="0" i="0" u="none" strike="noStrike" kern="1200" cap="none" spc="0" normalizeH="0" baseline="0" noProof="0" dirty="0">
                <a:ln>
                  <a:noFill/>
                </a:ln>
                <a:solidFill>
                  <a:srgbClr val="4D4D4E"/>
                </a:solidFill>
                <a:effectLst/>
                <a:uLnTx/>
                <a:uFillTx/>
                <a:latin typeface="Calibri"/>
                <a:ea typeface="+mn-ea"/>
                <a:cs typeface="+mn-cs"/>
              </a:rPr>
              <a:t>LAWLEY  |  EMPLOYEE BENEFITS</a:t>
            </a:r>
          </a:p>
        </p:txBody>
      </p:sp>
      <p:sp>
        <p:nvSpPr>
          <p:cNvPr id="4" name="TextBox 3">
            <a:extLst>
              <a:ext uri="{FF2B5EF4-FFF2-40B4-BE49-F238E27FC236}">
                <a16:creationId xmlns:a16="http://schemas.microsoft.com/office/drawing/2014/main" id="{71ACD673-9892-E749-8915-E451E610BF32}"/>
              </a:ext>
            </a:extLst>
          </p:cNvPr>
          <p:cNvSpPr txBox="1"/>
          <p:nvPr/>
        </p:nvSpPr>
        <p:spPr>
          <a:xfrm>
            <a:off x="468877" y="491864"/>
            <a:ext cx="5952352" cy="538609"/>
          </a:xfrm>
          <a:prstGeom prst="rect">
            <a:avLst/>
          </a:prstGeom>
          <a:noFill/>
        </p:spPr>
        <p:txBody>
          <a:bodyPr wrap="square" lIns="0" tIns="0" rIns="0" bIns="0" rtlCol="0">
            <a:spAutoFit/>
          </a:bodyPr>
          <a:lstStyle/>
          <a:p>
            <a:pPr marL="0" marR="0" lvl="0" indent="0" algn="l" defTabSz="1018824" rtl="0" eaLnBrk="1" fontAlgn="auto" latinLnBrk="0" hangingPunct="1">
              <a:lnSpc>
                <a:spcPts val="42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3B71"/>
                </a:solidFill>
                <a:effectLst/>
                <a:uLnTx/>
                <a:uFillTx/>
                <a:latin typeface="Calibri"/>
                <a:ea typeface="+mn-ea"/>
                <a:cs typeface="+mn-cs"/>
              </a:rPr>
              <a:t>LIFE INSURANCE DEFINITIONS</a:t>
            </a:r>
            <a:endParaRPr kumimoji="0" lang="en-US" sz="5000" b="1" i="0" u="none" strike="noStrike" kern="1200" cap="none" spc="0" normalizeH="0" baseline="0" noProof="0" dirty="0">
              <a:ln>
                <a:noFill/>
              </a:ln>
              <a:solidFill>
                <a:srgbClr val="98989A"/>
              </a:solidFill>
              <a:effectLst/>
              <a:uLnTx/>
              <a:uFillTx/>
              <a:latin typeface="Calibri" panose="020F0502020204030204" pitchFamily="34" charset="0"/>
              <a:ea typeface="+mn-ea"/>
              <a:cs typeface="Calibri" panose="020F0502020204030204" pitchFamily="34" charset="0"/>
            </a:endParaRPr>
          </a:p>
        </p:txBody>
      </p:sp>
      <p:sp>
        <p:nvSpPr>
          <p:cNvPr id="5" name="Right Triangle 4">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7BF9DA6B-8098-4D18-803A-FE6BA2B42197}"/>
              </a:ext>
            </a:extLst>
          </p:cNvPr>
          <p:cNvSpPr txBox="1"/>
          <p:nvPr/>
        </p:nvSpPr>
        <p:spPr>
          <a:xfrm>
            <a:off x="468877" y="1651240"/>
            <a:ext cx="9113273" cy="5201424"/>
          </a:xfrm>
          <a:prstGeom prst="rect">
            <a:avLst/>
          </a:prstGeom>
          <a:noFill/>
        </p:spPr>
        <p:txBody>
          <a:bodyPr wrap="square" rtlCol="0">
            <a:spAutoFit/>
          </a:bodyPr>
          <a:lstStyle/>
          <a:p>
            <a:r>
              <a:rPr lang="en-US" sz="2400" b="1" u="sng" dirty="0">
                <a:solidFill>
                  <a:schemeClr val="tx2"/>
                </a:solidFill>
                <a:latin typeface="+mj-lt"/>
              </a:rPr>
              <a:t>Waiver of Premium</a:t>
            </a:r>
            <a:r>
              <a:rPr lang="en-US" sz="2400" dirty="0">
                <a:solidFill>
                  <a:schemeClr val="tx2"/>
                </a:solidFill>
                <a:latin typeface="+mj-lt"/>
              </a:rPr>
              <a:t> – helps employees keep their life coverage if they’re disabled and unable to work for more than six months in a row.</a:t>
            </a:r>
          </a:p>
          <a:p>
            <a:endParaRPr lang="en-US" sz="2400" dirty="0">
              <a:solidFill>
                <a:schemeClr val="tx2"/>
              </a:solidFill>
              <a:latin typeface="+mj-lt"/>
            </a:endParaRPr>
          </a:p>
          <a:p>
            <a:pPr fontAlgn="base"/>
            <a:r>
              <a:rPr lang="en-US" sz="2400" b="1" u="sng" dirty="0">
                <a:solidFill>
                  <a:schemeClr val="tx2"/>
                </a:solidFill>
                <a:latin typeface="+mj-lt"/>
              </a:rPr>
              <a:t>Accelerated Death Benefit</a:t>
            </a:r>
            <a:r>
              <a:rPr lang="en-US" sz="2400" dirty="0">
                <a:solidFill>
                  <a:schemeClr val="tx2"/>
                </a:solidFill>
                <a:latin typeface="+mj-lt"/>
              </a:rPr>
              <a:t> – enables the insured to receive a percentage of their death benefit when diagnosed as terminally ill, reducing the total death benefit by the amount received.</a:t>
            </a:r>
          </a:p>
          <a:p>
            <a:pPr fontAlgn="base"/>
            <a:endParaRPr lang="en-US" sz="2400" dirty="0">
              <a:solidFill>
                <a:schemeClr val="tx2"/>
              </a:solidFill>
              <a:latin typeface="+mj-lt"/>
            </a:endParaRPr>
          </a:p>
          <a:p>
            <a:pPr fontAlgn="base"/>
            <a:r>
              <a:rPr lang="en-US" sz="2400" b="1" u="sng" dirty="0">
                <a:solidFill>
                  <a:schemeClr val="tx2"/>
                </a:solidFill>
                <a:latin typeface="+mj-lt"/>
              </a:rPr>
              <a:t>Portability</a:t>
            </a:r>
            <a:r>
              <a:rPr lang="en-US" sz="2400" dirty="0">
                <a:solidFill>
                  <a:schemeClr val="tx2"/>
                </a:solidFill>
                <a:latin typeface="+mj-lt"/>
              </a:rPr>
              <a:t> – lets employees maintain their coverage, even if they leave their company.</a:t>
            </a:r>
          </a:p>
          <a:p>
            <a:pPr fontAlgn="base"/>
            <a:endParaRPr lang="en-US" sz="2400" dirty="0">
              <a:solidFill>
                <a:schemeClr val="tx2"/>
              </a:solidFill>
              <a:latin typeface="+mj-lt"/>
            </a:endParaRPr>
          </a:p>
          <a:p>
            <a:pPr fontAlgn="base"/>
            <a:r>
              <a:rPr lang="en-US" sz="2400" b="1" u="sng" dirty="0">
                <a:solidFill>
                  <a:schemeClr val="tx2"/>
                </a:solidFill>
                <a:latin typeface="+mj-lt"/>
              </a:rPr>
              <a:t>Conversion</a:t>
            </a:r>
            <a:r>
              <a:rPr lang="en-US" sz="2400" dirty="0">
                <a:solidFill>
                  <a:schemeClr val="tx2"/>
                </a:solidFill>
                <a:latin typeface="+mj-lt"/>
              </a:rPr>
              <a:t> – allows employees to convert all or part of their coverage to a permanent individual life policy if they leave their company, without Evidence of Insurability (EOI).</a:t>
            </a:r>
          </a:p>
          <a:p>
            <a:endParaRPr lang="en-US" dirty="0"/>
          </a:p>
        </p:txBody>
      </p:sp>
      <p:pic>
        <p:nvPicPr>
          <p:cNvPr id="10" name="Picture 9">
            <a:extLst>
              <a:ext uri="{FF2B5EF4-FFF2-40B4-BE49-F238E27FC236}">
                <a16:creationId xmlns:a16="http://schemas.microsoft.com/office/drawing/2014/main" id="{5FCA01AF-A610-4F98-9729-C2E8755C49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5362" y="324355"/>
            <a:ext cx="2949575" cy="548413"/>
          </a:xfrm>
          <a:prstGeom prst="rect">
            <a:avLst/>
          </a:prstGeom>
        </p:spPr>
      </p:pic>
    </p:spTree>
    <p:extLst>
      <p:ext uri="{BB962C8B-B14F-4D97-AF65-F5344CB8AC3E}">
        <p14:creationId xmlns:p14="http://schemas.microsoft.com/office/powerpoint/2010/main" val="2087761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468877" y="2710666"/>
          <a:ext cx="9406648" cy="4095083"/>
        </p:xfrm>
        <a:graphic>
          <a:graphicData uri="http://schemas.openxmlformats.org/drawingml/2006/table">
            <a:tbl>
              <a:tblPr firstRow="1" bandRow="1">
                <a:tableStyleId>{5C22544A-7EE6-4342-B048-85BDC9FD1C3A}</a:tableStyleId>
              </a:tblPr>
              <a:tblGrid>
                <a:gridCol w="2899174">
                  <a:extLst>
                    <a:ext uri="{9D8B030D-6E8A-4147-A177-3AD203B41FA5}">
                      <a16:colId xmlns:a16="http://schemas.microsoft.com/office/drawing/2014/main" val="20000"/>
                    </a:ext>
                  </a:extLst>
                </a:gridCol>
                <a:gridCol w="6507474">
                  <a:extLst>
                    <a:ext uri="{9D8B030D-6E8A-4147-A177-3AD203B41FA5}">
                      <a16:colId xmlns:a16="http://schemas.microsoft.com/office/drawing/2014/main" val="20001"/>
                    </a:ext>
                  </a:extLst>
                </a:gridCol>
              </a:tblGrid>
              <a:tr h="522766">
                <a:tc gridSpan="2">
                  <a:txBody>
                    <a:bodyPr/>
                    <a:lstStyle/>
                    <a:p>
                      <a:pPr marL="91440" marR="0" lvl="0" indent="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None/>
                        <a:tabLst/>
                        <a:defRPr/>
                      </a:pPr>
                      <a:r>
                        <a:rPr kumimoji="0" lang="en-US" sz="2000" b="1" i="0" u="none" strike="noStrike" kern="1200" cap="all" spc="0" normalizeH="0" baseline="0" noProof="0" dirty="0">
                          <a:ln>
                            <a:noFill/>
                          </a:ln>
                          <a:solidFill>
                            <a:schemeClr val="bg1"/>
                          </a:solidFill>
                          <a:effectLst/>
                          <a:uLnTx/>
                          <a:uFillTx/>
                          <a:latin typeface="+mn-lt"/>
                          <a:ea typeface="+mn-ea"/>
                          <a:cs typeface="+mn-cs"/>
                        </a:rPr>
                        <a:t>Voluntary life Benefit Summary</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indent="0" algn="ctr">
                        <a:spcBef>
                          <a:spcPts val="0"/>
                        </a:spcBef>
                        <a:buClr>
                          <a:srgbClr val="FDB913"/>
                        </a:buClr>
                        <a:buFontTx/>
                        <a:buNone/>
                      </a:pPr>
                      <a:endParaRPr lang="en-US" sz="1400" b="1" cap="none" dirty="0">
                        <a:solidFill>
                          <a:srgbClr val="00446A"/>
                        </a:solidFill>
                        <a:latin typeface="Calibri" panose="020F0502020204030204" pitchFamily="34" charset="0"/>
                      </a:endParaRP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1103">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Who Pays for Coverage</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Employee</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6536">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Employee</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indent="0" algn="l">
                        <a:spcBef>
                          <a:spcPts val="0"/>
                        </a:spcBef>
                        <a:buClr>
                          <a:srgbClr val="7BAFD4"/>
                        </a:buClr>
                        <a:buSzPct val="150000"/>
                        <a:buFont typeface="Calibri" panose="020F0502020204030204" pitchFamily="34" charset="0"/>
                        <a:buNone/>
                      </a:pPr>
                      <a:endParaRPr lang="en-US" sz="1400" b="0" i="0" cap="none" spc="0" dirty="0">
                        <a:solidFill>
                          <a:srgbClr val="00446A"/>
                        </a:solidFill>
                        <a:latin typeface="Calibri" panose="020F0502020204030204" pitchFamily="34" charset="0"/>
                      </a:endParaRP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6536">
                <a:tc>
                  <a:txBody>
                    <a:bodyPr/>
                    <a:lstStyle/>
                    <a:p>
                      <a:pPr marL="377190" marR="0" lvl="0" indent="-285750" algn="l" defTabSz="914400" rtl="0" eaLnBrk="1" fontAlgn="auto" latinLnBrk="0" hangingPunct="1">
                        <a:lnSpc>
                          <a:spcPct val="100000"/>
                        </a:lnSpc>
                        <a:spcBef>
                          <a:spcPts val="0"/>
                        </a:spcBef>
                        <a:spcAft>
                          <a:spcPts val="0"/>
                        </a:spcAft>
                        <a:buClr>
                          <a:srgbClr val="7BAFD4"/>
                        </a:buClr>
                        <a:buSzPct val="100000"/>
                        <a:buFont typeface="Wingdings" panose="05000000000000000000" pitchFamily="2" charset="2"/>
                        <a:buChar char="§"/>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Benefit Amount</a:t>
                      </a:r>
                    </a:p>
                  </a:txBody>
                  <a:tcPr marL="0" marR="0" marT="0" marB="0" anchor="ctr">
                    <a:lnL w="12700" cmpd="sng">
                      <a:noFill/>
                    </a:lnL>
                    <a:lnR w="12700" cmpd="sng">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Increments of $10,000 up to  a maximum of $250,000</a:t>
                      </a:r>
                    </a:p>
                  </a:txBody>
                  <a:tcPr marL="0" marR="0" marT="0" marB="0" anchor="ctr">
                    <a:lnL w="12700" cmpd="sng">
                      <a:noFill/>
                    </a:lnL>
                    <a:lnR w="12700" cmpd="sng">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6536">
                <a:tc>
                  <a:txBody>
                    <a:bodyPr/>
                    <a:lstStyle/>
                    <a:p>
                      <a:pPr marL="377190" marR="0" lvl="0" indent="-285750" algn="l" defTabSz="914400" rtl="0" eaLnBrk="1" fontAlgn="auto" latinLnBrk="0" hangingPunct="1">
                        <a:lnSpc>
                          <a:spcPct val="100000"/>
                        </a:lnSpc>
                        <a:spcBef>
                          <a:spcPts val="0"/>
                        </a:spcBef>
                        <a:spcAft>
                          <a:spcPts val="0"/>
                        </a:spcAft>
                        <a:buClr>
                          <a:srgbClr val="7BAFD4"/>
                        </a:buClr>
                        <a:buSzPct val="100000"/>
                        <a:buFont typeface="Wingdings" panose="05000000000000000000" pitchFamily="2" charset="2"/>
                        <a:buChar char="§"/>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Guarantee Issue</a:t>
                      </a:r>
                    </a:p>
                  </a:txBody>
                  <a:tcPr marL="0" marR="0" marT="0" marB="0" anchor="ctr">
                    <a:lnL w="12700" cmpd="sng">
                      <a:noFill/>
                    </a:lnL>
                    <a:lnR w="12700" cmpd="sng">
                      <a:noFill/>
                    </a:lnR>
                    <a:lnT w="1270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$150,000 if under age 65, $50,000 ages 65 – 69, $10,000 70+</a:t>
                      </a:r>
                    </a:p>
                  </a:txBody>
                  <a:tcPr marL="0" marR="0" marT="0" marB="0" anchor="ctr">
                    <a:lnL w="12700" cmpd="sng">
                      <a:noFill/>
                    </a:lnL>
                    <a:lnR w="12700" cmpd="sng">
                      <a:noFill/>
                    </a:lnR>
                    <a:lnT w="1270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6536">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Spouse*</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indent="0" algn="l">
                        <a:spcBef>
                          <a:spcPts val="0"/>
                        </a:spcBef>
                        <a:buClr>
                          <a:srgbClr val="7BAFD4"/>
                        </a:buClr>
                        <a:buSzPct val="150000"/>
                        <a:buFont typeface="Calibri" panose="020F0502020204030204" pitchFamily="34" charset="0"/>
                        <a:buNone/>
                      </a:pPr>
                      <a:endParaRPr lang="en-US" sz="1400" b="0" i="0" cap="none" spc="0" dirty="0">
                        <a:solidFill>
                          <a:srgbClr val="00446A"/>
                        </a:solidFill>
                        <a:latin typeface="Calibri" panose="020F0502020204030204" pitchFamily="34" charset="0"/>
                      </a:endParaRP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6536">
                <a:tc>
                  <a:txBody>
                    <a:bodyPr/>
                    <a:lstStyle/>
                    <a:p>
                      <a:pPr marL="377190" marR="0" lvl="0" indent="-285750" algn="l" defTabSz="914400" rtl="0" eaLnBrk="1" fontAlgn="auto" latinLnBrk="0" hangingPunct="1">
                        <a:lnSpc>
                          <a:spcPct val="100000"/>
                        </a:lnSpc>
                        <a:spcBef>
                          <a:spcPts val="0"/>
                        </a:spcBef>
                        <a:spcAft>
                          <a:spcPts val="0"/>
                        </a:spcAft>
                        <a:buClr>
                          <a:srgbClr val="7BAFD4"/>
                        </a:buClr>
                        <a:buSzPct val="100000"/>
                        <a:buFont typeface="Wingdings" panose="05000000000000000000" pitchFamily="2" charset="2"/>
                        <a:buChar char="§"/>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Benefit Amount</a:t>
                      </a: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Increments of $5,000 up to a maximum of $125,000, not to exceed 50% of EE amount</a:t>
                      </a: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6536">
                <a:tc>
                  <a:txBody>
                    <a:bodyPr/>
                    <a:lstStyle/>
                    <a:p>
                      <a:pPr marL="377190" marR="0" lvl="0" indent="-285750" algn="l" defTabSz="914400" rtl="0" eaLnBrk="1" fontAlgn="auto" latinLnBrk="0" hangingPunct="1">
                        <a:lnSpc>
                          <a:spcPct val="100000"/>
                        </a:lnSpc>
                        <a:spcBef>
                          <a:spcPts val="0"/>
                        </a:spcBef>
                        <a:spcAft>
                          <a:spcPts val="0"/>
                        </a:spcAft>
                        <a:buClr>
                          <a:srgbClr val="7BAFD4"/>
                        </a:buClr>
                        <a:buSzPct val="100000"/>
                        <a:buFont typeface="Wingdings" panose="05000000000000000000" pitchFamily="2" charset="2"/>
                        <a:buChar char="§"/>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Guarantee Issue</a:t>
                      </a: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$10,000</a:t>
                      </a: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6536">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Child(ren)*</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indent="0" algn="l">
                        <a:spcBef>
                          <a:spcPts val="0"/>
                        </a:spcBef>
                        <a:buClr>
                          <a:srgbClr val="7BAFD4"/>
                        </a:buClr>
                        <a:buSzPct val="150000"/>
                        <a:buFont typeface="Calibri" panose="020F0502020204030204" pitchFamily="34" charset="0"/>
                        <a:buNone/>
                      </a:pPr>
                      <a:endParaRPr lang="en-US" sz="1400" b="0" i="0" cap="none" spc="0" dirty="0">
                        <a:solidFill>
                          <a:srgbClr val="00446A"/>
                        </a:solidFill>
                        <a:latin typeface="Calibri" panose="020F0502020204030204" pitchFamily="34" charset="0"/>
                      </a:endParaRP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6536">
                <a:tc>
                  <a:txBody>
                    <a:bodyPr/>
                    <a:lstStyle/>
                    <a:p>
                      <a:pPr marL="377190" marR="0" lvl="0" indent="-285750" algn="l" defTabSz="914400" rtl="0" eaLnBrk="1" fontAlgn="auto" latinLnBrk="0" hangingPunct="1">
                        <a:lnSpc>
                          <a:spcPct val="100000"/>
                        </a:lnSpc>
                        <a:spcBef>
                          <a:spcPts val="0"/>
                        </a:spcBef>
                        <a:spcAft>
                          <a:spcPts val="0"/>
                        </a:spcAft>
                        <a:buClr>
                          <a:srgbClr val="7BAFD4"/>
                        </a:buClr>
                        <a:buSzPct val="100000"/>
                        <a:buFont typeface="Wingdings" panose="05000000000000000000" pitchFamily="2" charset="2"/>
                        <a:buChar char="§"/>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Benefit Amount</a:t>
                      </a: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Birth to 14 days: No benefit, 14 days age 20: $10,000 to age 26 if a full time student</a:t>
                      </a: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6536">
                <a:tc>
                  <a:txBody>
                    <a:bodyPr/>
                    <a:lstStyle/>
                    <a:p>
                      <a:pPr marL="377190" marR="0" lvl="0" indent="-285750" algn="l" defTabSz="914400" rtl="0" eaLnBrk="1" fontAlgn="auto" latinLnBrk="0" hangingPunct="1">
                        <a:lnSpc>
                          <a:spcPct val="100000"/>
                        </a:lnSpc>
                        <a:spcBef>
                          <a:spcPts val="0"/>
                        </a:spcBef>
                        <a:spcAft>
                          <a:spcPts val="0"/>
                        </a:spcAft>
                        <a:buClr>
                          <a:srgbClr val="7BAFD4"/>
                        </a:buClr>
                        <a:buSzPct val="100000"/>
                        <a:buFont typeface="Wingdings" panose="05000000000000000000" pitchFamily="2" charset="2"/>
                        <a:buChar char="§"/>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Guarantee Issue</a:t>
                      </a: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As Issued</a:t>
                      </a:r>
                    </a:p>
                  </a:txBody>
                  <a:tcPr marL="0" marR="0" marT="0" marB="0" anchor="ctr">
                    <a:lnL w="12700" cmpd="sng">
                      <a:noFill/>
                    </a:lnL>
                    <a:lnR w="12700" cmpd="sng">
                      <a:noFill/>
                    </a:lnR>
                    <a:lnT w="19050" cap="flat" cmpd="sng" algn="ctr">
                      <a:no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11103">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Benefit Age Reduction</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marR="0" indent="-285750" algn="l" defTabSz="914400" rtl="0" eaLnBrk="1" fontAlgn="auto" latinLnBrk="0" hangingPunct="1">
                        <a:lnSpc>
                          <a:spcPct val="100000"/>
                        </a:lnSpc>
                        <a:spcBef>
                          <a:spcPts val="0"/>
                        </a:spcBef>
                        <a:spcAft>
                          <a:spcPts val="0"/>
                        </a:spcAft>
                        <a:buClr>
                          <a:srgbClr val="7BAFD4"/>
                        </a:buClr>
                        <a:buSzPct val="150000"/>
                        <a:buFont typeface="Calibri" panose="020F0502020204030204" pitchFamily="34" charset="0"/>
                        <a:buChar char="›"/>
                        <a:tabLst/>
                        <a:defRPr/>
                      </a:pPr>
                      <a:r>
                        <a:rPr lang="en-US" sz="1400" b="0" i="0" cap="none" spc="0" dirty="0">
                          <a:solidFill>
                            <a:srgbClr val="00446A"/>
                          </a:solidFill>
                          <a:latin typeface="Calibri" panose="020F0502020204030204" pitchFamily="34" charset="0"/>
                        </a:rPr>
                        <a:t>35% at age</a:t>
                      </a:r>
                      <a:r>
                        <a:rPr lang="en-US" sz="1400" b="0" i="0" cap="none" spc="0" baseline="0" dirty="0">
                          <a:solidFill>
                            <a:srgbClr val="00446A"/>
                          </a:solidFill>
                          <a:latin typeface="Calibri" panose="020F0502020204030204" pitchFamily="34" charset="0"/>
                        </a:rPr>
                        <a:t> 65; 50</a:t>
                      </a:r>
                      <a:r>
                        <a:rPr kumimoji="0" lang="en-US" sz="1400" b="0"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 at age 70</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11103">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Additional Benefits</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Waiver of Premium, Portability, Accelerated Benefit, Conversion</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2" name="Rectangle 1"/>
          <p:cNvSpPr/>
          <p:nvPr/>
        </p:nvSpPr>
        <p:spPr>
          <a:xfrm>
            <a:off x="336884" y="6946232"/>
            <a:ext cx="6785811" cy="257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32</a:t>
            </a:fld>
            <a:endParaRPr lang="en-US" dirty="0"/>
          </a:p>
        </p:txBody>
      </p:sp>
      <p:sp>
        <p:nvSpPr>
          <p:cNvPr id="13"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2021  </a:t>
            </a:r>
            <a:r>
              <a:rPr lang="en-US" b="0" dirty="0">
                <a:solidFill>
                  <a:srgbClr val="4D4D4E"/>
                </a:solidFill>
              </a:rPr>
              <a:t>LAWLEY  |  EMPLOYEE BENEFITS</a:t>
            </a:r>
          </a:p>
        </p:txBody>
      </p:sp>
      <p:sp>
        <p:nvSpPr>
          <p:cNvPr id="16" name="Right Triangle 15">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1ACD673-9892-E749-8915-E451E610BF32}"/>
              </a:ext>
            </a:extLst>
          </p:cNvPr>
          <p:cNvSpPr txBox="1"/>
          <p:nvPr/>
        </p:nvSpPr>
        <p:spPr>
          <a:xfrm>
            <a:off x="468877" y="491864"/>
            <a:ext cx="6319381" cy="485197"/>
          </a:xfrm>
          <a:prstGeom prst="rect">
            <a:avLst/>
          </a:prstGeom>
          <a:noFill/>
        </p:spPr>
        <p:txBody>
          <a:bodyPr wrap="square" lIns="0" tIns="0" rIns="0" bIns="0" rtlCol="0">
            <a:spAutoFit/>
          </a:bodyPr>
          <a:lstStyle/>
          <a:p>
            <a:pPr>
              <a:lnSpc>
                <a:spcPts val="4200"/>
              </a:lnSpc>
            </a:pPr>
            <a:r>
              <a:rPr lang="en-US" sz="2400" b="1" dirty="0">
                <a:solidFill>
                  <a:srgbClr val="003B71"/>
                </a:solidFill>
              </a:rPr>
              <a:t>VOLUNTARY LIFE INSURANCE</a:t>
            </a:r>
          </a:p>
        </p:txBody>
      </p:sp>
      <p:sp>
        <p:nvSpPr>
          <p:cNvPr id="14" name="TextBox 13">
            <a:extLst>
              <a:ext uri="{FF2B5EF4-FFF2-40B4-BE49-F238E27FC236}">
                <a16:creationId xmlns:a16="http://schemas.microsoft.com/office/drawing/2014/main" id="{71ACD673-9892-E749-8915-E451E610BF32}"/>
              </a:ext>
            </a:extLst>
          </p:cNvPr>
          <p:cNvSpPr txBox="1"/>
          <p:nvPr/>
        </p:nvSpPr>
        <p:spPr>
          <a:xfrm>
            <a:off x="468878" y="957082"/>
            <a:ext cx="5952352" cy="538609"/>
          </a:xfrm>
          <a:prstGeom prst="rect">
            <a:avLst/>
          </a:prstGeom>
          <a:noFill/>
        </p:spPr>
        <p:txBody>
          <a:bodyPr wrap="square" lIns="0" tIns="0" rIns="0" bIns="0" rtlCol="0">
            <a:spAutoFit/>
          </a:bodyPr>
          <a:lstStyle/>
          <a:p>
            <a:pPr>
              <a:lnSpc>
                <a:spcPts val="4200"/>
              </a:lnSpc>
            </a:pPr>
            <a:r>
              <a:rPr lang="en-US" sz="4000" b="1" dirty="0">
                <a:solidFill>
                  <a:srgbClr val="98989A"/>
                </a:solidFill>
                <a:latin typeface="Calibri" panose="020F0502020204030204" pitchFamily="34" charset="0"/>
                <a:cs typeface="Calibri" panose="020F0502020204030204" pitchFamily="34" charset="0"/>
              </a:rPr>
              <a:t>VOLUNTARY LIFE PLAN</a:t>
            </a:r>
          </a:p>
        </p:txBody>
      </p:sp>
      <p:sp>
        <p:nvSpPr>
          <p:cNvPr id="18" name="TextBox 17">
            <a:extLst>
              <a:ext uri="{FF2B5EF4-FFF2-40B4-BE49-F238E27FC236}">
                <a16:creationId xmlns:a16="http://schemas.microsoft.com/office/drawing/2014/main" id="{6A30139D-0643-7147-B222-67191F214957}"/>
              </a:ext>
            </a:extLst>
          </p:cNvPr>
          <p:cNvSpPr txBox="1"/>
          <p:nvPr/>
        </p:nvSpPr>
        <p:spPr>
          <a:xfrm>
            <a:off x="469540" y="1721016"/>
            <a:ext cx="6653155" cy="923330"/>
          </a:xfrm>
          <a:prstGeom prst="rect">
            <a:avLst/>
          </a:prstGeom>
          <a:noFill/>
        </p:spPr>
        <p:txBody>
          <a:bodyPr wrap="square" lIns="0" tIns="0" rIns="0" bIns="0" rtlCol="0">
            <a:spAutoFit/>
          </a:bodyPr>
          <a:lstStyle/>
          <a:p>
            <a:r>
              <a:rPr lang="en-US" b="1" dirty="0">
                <a:solidFill>
                  <a:schemeClr val="accent2"/>
                </a:solidFill>
              </a:rPr>
              <a:t>Life insurance </a:t>
            </a:r>
            <a:r>
              <a:rPr lang="en-US" dirty="0">
                <a:solidFill>
                  <a:schemeClr val="accent2"/>
                </a:solidFill>
              </a:rPr>
              <a:t>provides your family with a variety of support services designed to help them cope with both emotional and financial issues, even if you cannot be there.</a:t>
            </a:r>
          </a:p>
        </p:txBody>
      </p:sp>
      <p:sp>
        <p:nvSpPr>
          <p:cNvPr id="15" name="TextBox 14"/>
          <p:cNvSpPr txBox="1">
            <a:spLocks noChangeArrowheads="1"/>
          </p:cNvSpPr>
          <p:nvPr/>
        </p:nvSpPr>
        <p:spPr bwMode="auto">
          <a:xfrm>
            <a:off x="469540" y="6919594"/>
            <a:ext cx="72668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rgbClr val="FEBE10"/>
              </a:buClr>
              <a:buChar char="•"/>
              <a:defRPr sz="3000">
                <a:solidFill>
                  <a:schemeClr val="tx1"/>
                </a:solidFill>
                <a:latin typeface="Calibri" pitchFamily="34" charset="0"/>
              </a:defRPr>
            </a:lvl1pPr>
            <a:lvl2pPr marL="742950" indent="-285750" eaLnBrk="0" hangingPunct="0">
              <a:spcBef>
                <a:spcPct val="20000"/>
              </a:spcBef>
              <a:buClr>
                <a:srgbClr val="FEBE10"/>
              </a:buClr>
              <a:buChar char="–"/>
              <a:defRPr sz="2600">
                <a:solidFill>
                  <a:schemeClr val="tx1"/>
                </a:solidFill>
                <a:latin typeface="Calibri" pitchFamily="34" charset="0"/>
              </a:defRPr>
            </a:lvl2pPr>
            <a:lvl3pPr marL="1143000" indent="-228600" eaLnBrk="0" hangingPunct="0">
              <a:spcBef>
                <a:spcPct val="20000"/>
              </a:spcBef>
              <a:buClr>
                <a:srgbClr val="FEBE10"/>
              </a:buClr>
              <a:buChar char="•"/>
              <a:defRPr sz="2200">
                <a:solidFill>
                  <a:schemeClr val="tx1"/>
                </a:solidFill>
                <a:latin typeface="Calibri" pitchFamily="34" charset="0"/>
              </a:defRPr>
            </a:lvl3pPr>
            <a:lvl4pPr marL="1600200" indent="-228600" eaLnBrk="0" hangingPunct="0">
              <a:spcBef>
                <a:spcPct val="20000"/>
              </a:spcBef>
              <a:buClr>
                <a:srgbClr val="FEBE10"/>
              </a:buClr>
              <a:buChar char="–"/>
              <a:defRPr>
                <a:solidFill>
                  <a:schemeClr val="tx1"/>
                </a:solidFill>
                <a:latin typeface="Calibri" pitchFamily="34" charset="0"/>
              </a:defRPr>
            </a:lvl4pPr>
            <a:lvl5pPr marL="2057400" indent="-228600" eaLnBrk="0" hangingPunct="0">
              <a:spcBef>
                <a:spcPct val="20000"/>
              </a:spcBef>
              <a:buClr>
                <a:srgbClr val="FEBE10"/>
              </a:buClr>
              <a:buChar char="»"/>
              <a:defRPr sz="1600">
                <a:solidFill>
                  <a:schemeClr val="tx1"/>
                </a:solidFill>
                <a:latin typeface="Calibri" pitchFamily="34" charset="0"/>
              </a:defRPr>
            </a:lvl5pPr>
            <a:lvl6pPr marL="2514600" indent="-228600" eaLnBrk="0" fontAlgn="base" hangingPunct="0">
              <a:spcBef>
                <a:spcPct val="20000"/>
              </a:spcBef>
              <a:spcAft>
                <a:spcPct val="0"/>
              </a:spcAft>
              <a:buClr>
                <a:srgbClr val="FEBE10"/>
              </a:buClr>
              <a:buChar char="»"/>
              <a:defRPr sz="1600">
                <a:solidFill>
                  <a:schemeClr val="tx1"/>
                </a:solidFill>
                <a:latin typeface="Calibri" pitchFamily="34" charset="0"/>
              </a:defRPr>
            </a:lvl6pPr>
            <a:lvl7pPr marL="2971800" indent="-228600" eaLnBrk="0" fontAlgn="base" hangingPunct="0">
              <a:spcBef>
                <a:spcPct val="20000"/>
              </a:spcBef>
              <a:spcAft>
                <a:spcPct val="0"/>
              </a:spcAft>
              <a:buClr>
                <a:srgbClr val="FEBE10"/>
              </a:buClr>
              <a:buChar char="»"/>
              <a:defRPr sz="1600">
                <a:solidFill>
                  <a:schemeClr val="tx1"/>
                </a:solidFill>
                <a:latin typeface="Calibri" pitchFamily="34" charset="0"/>
              </a:defRPr>
            </a:lvl7pPr>
            <a:lvl8pPr marL="3429000" indent="-228600" eaLnBrk="0" fontAlgn="base" hangingPunct="0">
              <a:spcBef>
                <a:spcPct val="20000"/>
              </a:spcBef>
              <a:spcAft>
                <a:spcPct val="0"/>
              </a:spcAft>
              <a:buClr>
                <a:srgbClr val="FEBE10"/>
              </a:buClr>
              <a:buChar char="»"/>
              <a:defRPr sz="1600">
                <a:solidFill>
                  <a:schemeClr val="tx1"/>
                </a:solidFill>
                <a:latin typeface="Calibri" pitchFamily="34" charset="0"/>
              </a:defRPr>
            </a:lvl8pPr>
            <a:lvl9pPr marL="3886200" indent="-228600" eaLnBrk="0" fontAlgn="base" hangingPunct="0">
              <a:spcBef>
                <a:spcPct val="20000"/>
              </a:spcBef>
              <a:spcAft>
                <a:spcPct val="0"/>
              </a:spcAft>
              <a:buClr>
                <a:srgbClr val="FEBE10"/>
              </a:buClr>
              <a:buChar char="»"/>
              <a:defRPr sz="1600">
                <a:solidFill>
                  <a:schemeClr val="tx1"/>
                </a:solidFill>
                <a:latin typeface="Calibri" pitchFamily="34" charset="0"/>
              </a:defRPr>
            </a:lvl9pPr>
          </a:lstStyle>
          <a:p>
            <a:pPr eaLnBrk="1" hangingPunct="1">
              <a:spcBef>
                <a:spcPct val="0"/>
              </a:spcBef>
              <a:buClrTx/>
              <a:buFontTx/>
              <a:buNone/>
            </a:pPr>
            <a:r>
              <a:rPr lang="en-US" altLang="en-US" sz="1200" i="1" dirty="0">
                <a:solidFill>
                  <a:schemeClr val="accent2"/>
                </a:solidFill>
                <a:latin typeface="Calibri"/>
              </a:rPr>
              <a:t>*In order to purchase life coverage for your spouse and/or child(ren), you must purchase life coverage for yourself</a:t>
            </a:r>
          </a:p>
        </p:txBody>
      </p:sp>
      <p:pic>
        <p:nvPicPr>
          <p:cNvPr id="17" name="Picture 16">
            <a:extLst>
              <a:ext uri="{FF2B5EF4-FFF2-40B4-BE49-F238E27FC236}">
                <a16:creationId xmlns:a16="http://schemas.microsoft.com/office/drawing/2014/main" id="{1BB41EFC-1A33-4857-8EA0-64DF8910A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2359" y="391284"/>
            <a:ext cx="2772577" cy="515504"/>
          </a:xfrm>
          <a:prstGeom prst="rect">
            <a:avLst/>
          </a:prstGeom>
        </p:spPr>
      </p:pic>
    </p:spTree>
    <p:extLst>
      <p:ext uri="{BB962C8B-B14F-4D97-AF65-F5344CB8AC3E}">
        <p14:creationId xmlns:p14="http://schemas.microsoft.com/office/powerpoint/2010/main" val="773335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2021  </a:t>
            </a:r>
            <a:r>
              <a:rPr lang="en-US" b="0" dirty="0">
                <a:solidFill>
                  <a:srgbClr val="4D4D4E"/>
                </a:solidFill>
              </a:rPr>
              <a:t>LAWLEY  |  EMPLOYEE BENEFITS</a:t>
            </a:r>
          </a:p>
        </p:txBody>
      </p:sp>
      <p:sp>
        <p:nvSpPr>
          <p:cNvPr id="15"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33</a:t>
            </a:fld>
            <a:endParaRPr lang="en-US" dirty="0"/>
          </a:p>
        </p:txBody>
      </p:sp>
      <p:sp>
        <p:nvSpPr>
          <p:cNvPr id="7" name="Right Triangle 6">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Table 9"/>
          <p:cNvGraphicFramePr>
            <a:graphicFrameLocks noGrp="1"/>
          </p:cNvGraphicFramePr>
          <p:nvPr/>
        </p:nvGraphicFramePr>
        <p:xfrm>
          <a:off x="460238" y="3380551"/>
          <a:ext cx="7195903" cy="2700894"/>
        </p:xfrm>
        <a:graphic>
          <a:graphicData uri="http://schemas.openxmlformats.org/drawingml/2006/table">
            <a:tbl>
              <a:tblPr firstRow="1" bandRow="1">
                <a:tableStyleId>{5C22544A-7EE6-4342-B048-85BDC9FD1C3A}</a:tableStyleId>
              </a:tblPr>
              <a:tblGrid>
                <a:gridCol w="2217811">
                  <a:extLst>
                    <a:ext uri="{9D8B030D-6E8A-4147-A177-3AD203B41FA5}">
                      <a16:colId xmlns:a16="http://schemas.microsoft.com/office/drawing/2014/main" val="20000"/>
                    </a:ext>
                  </a:extLst>
                </a:gridCol>
                <a:gridCol w="4978092">
                  <a:extLst>
                    <a:ext uri="{9D8B030D-6E8A-4147-A177-3AD203B41FA5}">
                      <a16:colId xmlns:a16="http://schemas.microsoft.com/office/drawing/2014/main" val="20001"/>
                    </a:ext>
                  </a:extLst>
                </a:gridCol>
              </a:tblGrid>
              <a:tr h="527412">
                <a:tc gridSpan="2">
                  <a:txBody>
                    <a:bodyPr/>
                    <a:lstStyle/>
                    <a:p>
                      <a:pPr marL="91440" marR="0" lvl="0" indent="0" algn="l" defTabSz="914400" rtl="0" eaLnBrk="1" fontAlgn="auto" latinLnBrk="0" hangingPunct="1">
                        <a:lnSpc>
                          <a:spcPct val="100000"/>
                        </a:lnSpc>
                        <a:spcBef>
                          <a:spcPts val="0"/>
                        </a:spcBef>
                        <a:spcAft>
                          <a:spcPts val="0"/>
                        </a:spcAft>
                        <a:buClr>
                          <a:srgbClr val="7BAFD4"/>
                        </a:buClr>
                        <a:buSzTx/>
                        <a:buFont typeface="Wingdings" panose="05000000000000000000" pitchFamily="2" charset="2"/>
                        <a:buNone/>
                        <a:tabLst/>
                        <a:defRPr/>
                      </a:pPr>
                      <a:r>
                        <a:rPr kumimoji="0" lang="en-US" sz="2000" b="1" i="0" u="none" strike="noStrike" kern="1200" cap="all" spc="0" normalizeH="0" baseline="0" noProof="0" dirty="0">
                          <a:ln>
                            <a:noFill/>
                          </a:ln>
                          <a:solidFill>
                            <a:schemeClr val="bg1"/>
                          </a:solidFill>
                          <a:effectLst/>
                          <a:uLnTx/>
                          <a:uFillTx/>
                          <a:latin typeface="+mn-lt"/>
                          <a:ea typeface="+mn-ea"/>
                          <a:cs typeface="+mn-cs"/>
                        </a:rPr>
                        <a:t>Long term disability (lTD) Benefit Summary</a:t>
                      </a: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indent="0" algn="ctr">
                        <a:spcBef>
                          <a:spcPts val="0"/>
                        </a:spcBef>
                        <a:buClr>
                          <a:srgbClr val="FDB913"/>
                        </a:buClr>
                        <a:buFontTx/>
                        <a:buNone/>
                      </a:pPr>
                      <a:endParaRPr lang="en-US" sz="1400" b="1" cap="none" dirty="0">
                        <a:solidFill>
                          <a:srgbClr val="00446A"/>
                        </a:solidFill>
                        <a:latin typeface="Calibri" panose="020F0502020204030204" pitchFamily="34" charset="0"/>
                      </a:endParaRPr>
                    </a:p>
                  </a:txBody>
                  <a:tcPr marL="0" marR="0" marT="0" marB="0" anchor="ctr">
                    <a:lnL w="12700" cmpd="sng">
                      <a:noFill/>
                    </a:lnL>
                    <a:lnR w="12700" cmpd="sng">
                      <a:noFill/>
                    </a:lnR>
                    <a:lnT w="19050" cap="flat" cmpd="sng" algn="ctr">
                      <a:solidFill>
                        <a:srgbClr val="7BAFD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2247">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Who Pays for Coverage</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Daemen College</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2247">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Maximum Percentage</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66.67% of monthly earnings to a max of $8,000</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2247">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Waiting Period</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baseline="0" dirty="0">
                          <a:solidFill>
                            <a:srgbClr val="00446A"/>
                          </a:solidFill>
                          <a:latin typeface="Calibri" panose="020F0502020204030204" pitchFamily="34" charset="0"/>
                        </a:rPr>
                        <a:t>90 days</a:t>
                      </a:r>
                      <a:endParaRPr lang="en-US" sz="1400" b="0" i="0" cap="none" spc="0" dirty="0">
                        <a:solidFill>
                          <a:srgbClr val="00446A"/>
                        </a:solidFill>
                        <a:latin typeface="Calibri" panose="020F0502020204030204" pitchFamily="34" charset="0"/>
                      </a:endParaRP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2247">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Maximum Duration</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Later of age 65 Social Security Normal Retirement Age (SSNRA)</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2247">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Pre-Existing Limitation</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indent="-285750" algn="l">
                        <a:spcBef>
                          <a:spcPts val="0"/>
                        </a:spcBef>
                        <a:buClr>
                          <a:srgbClr val="7BAFD4"/>
                        </a:buClr>
                        <a:buSzPct val="150000"/>
                        <a:buFont typeface="Calibri" panose="020F0502020204030204" pitchFamily="34" charset="0"/>
                        <a:buChar char="›"/>
                      </a:pPr>
                      <a:r>
                        <a:rPr lang="en-US" sz="1400" b="0" i="0" cap="none" spc="0" dirty="0">
                          <a:solidFill>
                            <a:srgbClr val="00446A"/>
                          </a:solidFill>
                          <a:latin typeface="Calibri" panose="020F0502020204030204" pitchFamily="34" charset="0"/>
                        </a:rPr>
                        <a:t>3 months look-back; 12 months covered</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2247">
                <a:tc>
                  <a:txBody>
                    <a:bodyPr/>
                    <a:lstStyle/>
                    <a:p>
                      <a:pPr marL="91440" marR="0" lvl="0" indent="0" algn="l" defTabSz="914400" rtl="0" eaLnBrk="1" fontAlgn="auto" latinLnBrk="0" hangingPunct="1">
                        <a:lnSpc>
                          <a:spcPct val="100000"/>
                        </a:lnSpc>
                        <a:spcBef>
                          <a:spcPts val="0"/>
                        </a:spcBef>
                        <a:spcAft>
                          <a:spcPts val="0"/>
                        </a:spcAft>
                        <a:buClr>
                          <a:srgbClr val="7BAFD4"/>
                        </a:buClr>
                        <a:buSzPct val="150000"/>
                        <a:buFontTx/>
                        <a:buNone/>
                        <a:tabLst/>
                        <a:defRPr/>
                      </a:pPr>
                      <a:r>
                        <a:rPr kumimoji="0" lang="en-US" sz="1400" b="1" i="0" u="none" strike="noStrike" kern="1200" cap="none" spc="0" normalizeH="0" baseline="0" noProof="0" dirty="0">
                          <a:ln>
                            <a:noFill/>
                          </a:ln>
                          <a:solidFill>
                            <a:srgbClr val="00446A"/>
                          </a:solidFill>
                          <a:effectLst/>
                          <a:uLnTx/>
                          <a:uFillTx/>
                          <a:latin typeface="Calibri" panose="020F0502020204030204" pitchFamily="34" charset="0"/>
                          <a:ea typeface="+mn-ea"/>
                          <a:cs typeface="+mn-cs"/>
                        </a:rPr>
                        <a:t>Disability Definition</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77190" marR="0" indent="-285750" algn="l" defTabSz="914400" rtl="0" eaLnBrk="1" fontAlgn="auto" latinLnBrk="0" hangingPunct="1">
                        <a:lnSpc>
                          <a:spcPct val="100000"/>
                        </a:lnSpc>
                        <a:spcBef>
                          <a:spcPts val="0"/>
                        </a:spcBef>
                        <a:spcAft>
                          <a:spcPts val="0"/>
                        </a:spcAft>
                        <a:buClr>
                          <a:srgbClr val="7BAFD4"/>
                        </a:buClr>
                        <a:buSzPct val="150000"/>
                        <a:buFont typeface="Calibri" panose="020F0502020204030204" pitchFamily="34" charset="0"/>
                        <a:buChar char="›"/>
                        <a:tabLst/>
                        <a:defRPr/>
                      </a:pPr>
                      <a:r>
                        <a:rPr lang="en-US" sz="1400" b="0" i="0" u="none" strike="noStrike" spc="0" dirty="0">
                          <a:solidFill>
                            <a:srgbClr val="003C71"/>
                          </a:solidFill>
                          <a:effectLst/>
                          <a:latin typeface="+mn-lt"/>
                        </a:rPr>
                        <a:t>2 year own occupation</a:t>
                      </a:r>
                    </a:p>
                  </a:txBody>
                  <a:tcPr marL="0" marR="0" marT="0" marB="0" anchor="ctr">
                    <a:lnL w="12700" cmpd="sng">
                      <a:noFill/>
                    </a:lnL>
                    <a:lnR w="12700" cmpd="sng">
                      <a:noFill/>
                    </a:lnR>
                    <a:lnT w="12700" cap="flat" cmpd="sng" algn="ctr">
                      <a:solidFill>
                        <a:schemeClr val="accent6"/>
                      </a:solidFill>
                      <a:prstDash val="solid"/>
                      <a:round/>
                      <a:headEnd type="none" w="med" len="med"/>
                      <a:tailEnd type="none" w="med" len="med"/>
                    </a:lnT>
                    <a:lnB w="19050" cap="flat" cmpd="sng" algn="ctr">
                      <a:solidFill>
                        <a:srgbClr val="7BAFD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3" name="TextBox 12">
            <a:extLst>
              <a:ext uri="{FF2B5EF4-FFF2-40B4-BE49-F238E27FC236}">
                <a16:creationId xmlns:a16="http://schemas.microsoft.com/office/drawing/2014/main" id="{71ACD673-9892-E749-8915-E451E610BF32}"/>
              </a:ext>
            </a:extLst>
          </p:cNvPr>
          <p:cNvSpPr txBox="1"/>
          <p:nvPr/>
        </p:nvSpPr>
        <p:spPr>
          <a:xfrm>
            <a:off x="468877" y="491864"/>
            <a:ext cx="6319381" cy="538609"/>
          </a:xfrm>
          <a:prstGeom prst="rect">
            <a:avLst/>
          </a:prstGeom>
          <a:noFill/>
        </p:spPr>
        <p:txBody>
          <a:bodyPr wrap="square" lIns="0" tIns="0" rIns="0" bIns="0" rtlCol="0">
            <a:spAutoFit/>
          </a:bodyPr>
          <a:lstStyle/>
          <a:p>
            <a:pPr>
              <a:lnSpc>
                <a:spcPts val="4200"/>
              </a:lnSpc>
            </a:pPr>
            <a:r>
              <a:rPr lang="en-US" sz="2400" b="1" dirty="0">
                <a:solidFill>
                  <a:srgbClr val="003B71"/>
                </a:solidFill>
              </a:rPr>
              <a:t>LONG TERM DISABILITY (STD) INSURANCE</a:t>
            </a:r>
          </a:p>
        </p:txBody>
      </p:sp>
      <p:sp>
        <p:nvSpPr>
          <p:cNvPr id="18" name="TextBox 17">
            <a:extLst>
              <a:ext uri="{FF2B5EF4-FFF2-40B4-BE49-F238E27FC236}">
                <a16:creationId xmlns:a16="http://schemas.microsoft.com/office/drawing/2014/main" id="{71ACD673-9892-E749-8915-E451E610BF32}"/>
              </a:ext>
            </a:extLst>
          </p:cNvPr>
          <p:cNvSpPr txBox="1"/>
          <p:nvPr/>
        </p:nvSpPr>
        <p:spPr>
          <a:xfrm>
            <a:off x="468878" y="1053334"/>
            <a:ext cx="5952352" cy="956865"/>
          </a:xfrm>
          <a:prstGeom prst="rect">
            <a:avLst/>
          </a:prstGeom>
          <a:noFill/>
        </p:spPr>
        <p:txBody>
          <a:bodyPr wrap="square" lIns="0" tIns="0" rIns="0" bIns="0" rtlCol="0">
            <a:spAutoFit/>
          </a:bodyPr>
          <a:lstStyle/>
          <a:p>
            <a:pPr>
              <a:lnSpc>
                <a:spcPts val="3600"/>
              </a:lnSpc>
            </a:pPr>
            <a:r>
              <a:rPr lang="en-US" sz="4400" b="1" dirty="0">
                <a:solidFill>
                  <a:schemeClr val="accent6"/>
                </a:solidFill>
              </a:rPr>
              <a:t>LONG TERM DISABILITY </a:t>
            </a:r>
            <a:br>
              <a:rPr lang="en-US" sz="4400" b="1" dirty="0">
                <a:solidFill>
                  <a:schemeClr val="accent6"/>
                </a:solidFill>
              </a:rPr>
            </a:br>
            <a:r>
              <a:rPr lang="en-US" sz="4400" b="1" dirty="0">
                <a:solidFill>
                  <a:schemeClr val="accent6"/>
                </a:solidFill>
              </a:rPr>
              <a:t>(LTD) PLAN</a:t>
            </a:r>
          </a:p>
        </p:txBody>
      </p:sp>
      <p:sp>
        <p:nvSpPr>
          <p:cNvPr id="19" name="TextBox 18">
            <a:extLst>
              <a:ext uri="{FF2B5EF4-FFF2-40B4-BE49-F238E27FC236}">
                <a16:creationId xmlns:a16="http://schemas.microsoft.com/office/drawing/2014/main" id="{6A30139D-0643-7147-B222-67191F214957}"/>
              </a:ext>
            </a:extLst>
          </p:cNvPr>
          <p:cNvSpPr txBox="1"/>
          <p:nvPr/>
        </p:nvSpPr>
        <p:spPr>
          <a:xfrm>
            <a:off x="469540" y="2172112"/>
            <a:ext cx="6653155" cy="923330"/>
          </a:xfrm>
          <a:prstGeom prst="rect">
            <a:avLst/>
          </a:prstGeom>
          <a:noFill/>
        </p:spPr>
        <p:txBody>
          <a:bodyPr wrap="square" lIns="0" tIns="0" rIns="0" bIns="0" rtlCol="0">
            <a:spAutoFit/>
          </a:bodyPr>
          <a:lstStyle/>
          <a:p>
            <a:r>
              <a:rPr lang="en-US" b="1" dirty="0">
                <a:solidFill>
                  <a:schemeClr val="tx2"/>
                </a:solidFill>
              </a:rPr>
              <a:t>Long Term Disability (LTD) coverage </a:t>
            </a:r>
            <a:r>
              <a:rPr lang="en-US" dirty="0">
                <a:solidFill>
                  <a:schemeClr val="accent2"/>
                </a:solidFill>
              </a:rPr>
              <a:t>can help replace a portion of your income during the initial weeks of a disability to help you pay your bills and maintain your current lifestyle. </a:t>
            </a:r>
          </a:p>
        </p:txBody>
      </p:sp>
      <p:grpSp>
        <p:nvGrpSpPr>
          <p:cNvPr id="20" name="Group 11"/>
          <p:cNvGrpSpPr>
            <a:grpSpLocks noChangeAspect="1"/>
          </p:cNvGrpSpPr>
          <p:nvPr/>
        </p:nvGrpSpPr>
        <p:grpSpPr bwMode="auto">
          <a:xfrm>
            <a:off x="7844529" y="3687188"/>
            <a:ext cx="2044442" cy="2578302"/>
            <a:chOff x="1422" y="453"/>
            <a:chExt cx="337" cy="425"/>
          </a:xfrm>
          <a:solidFill>
            <a:schemeClr val="accent5"/>
          </a:solidFill>
        </p:grpSpPr>
        <p:sp>
          <p:nvSpPr>
            <p:cNvPr id="21" name="Freeform 12"/>
            <p:cNvSpPr>
              <a:spLocks/>
            </p:cNvSpPr>
            <p:nvPr/>
          </p:nvSpPr>
          <p:spPr bwMode="auto">
            <a:xfrm>
              <a:off x="1492" y="549"/>
              <a:ext cx="267" cy="294"/>
            </a:xfrm>
            <a:custGeom>
              <a:avLst/>
              <a:gdLst>
                <a:gd name="T0" fmla="*/ 151 w 181"/>
                <a:gd name="T1" fmla="*/ 199 h 199"/>
                <a:gd name="T2" fmla="*/ 137 w 181"/>
                <a:gd name="T3" fmla="*/ 169 h 199"/>
                <a:gd name="T4" fmla="*/ 126 w 181"/>
                <a:gd name="T5" fmla="*/ 133 h 199"/>
                <a:gd name="T6" fmla="*/ 26 w 181"/>
                <a:gd name="T7" fmla="*/ 151 h 199"/>
                <a:gd name="T8" fmla="*/ 21 w 181"/>
                <a:gd name="T9" fmla="*/ 150 h 199"/>
                <a:gd name="T10" fmla="*/ 19 w 181"/>
                <a:gd name="T11" fmla="*/ 145 h 199"/>
                <a:gd name="T12" fmla="*/ 1 w 181"/>
                <a:gd name="T13" fmla="*/ 7 h 199"/>
                <a:gd name="T14" fmla="*/ 6 w 181"/>
                <a:gd name="T15" fmla="*/ 1 h 199"/>
                <a:gd name="T16" fmla="*/ 12 w 181"/>
                <a:gd name="T17" fmla="*/ 6 h 199"/>
                <a:gd name="T18" fmla="*/ 30 w 181"/>
                <a:gd name="T19" fmla="*/ 138 h 199"/>
                <a:gd name="T20" fmla="*/ 127 w 181"/>
                <a:gd name="T21" fmla="*/ 121 h 199"/>
                <a:gd name="T22" fmla="*/ 149 w 181"/>
                <a:gd name="T23" fmla="*/ 167 h 199"/>
                <a:gd name="T24" fmla="*/ 153 w 181"/>
                <a:gd name="T25" fmla="*/ 186 h 199"/>
                <a:gd name="T26" fmla="*/ 173 w 181"/>
                <a:gd name="T27" fmla="*/ 181 h 199"/>
                <a:gd name="T28" fmla="*/ 180 w 181"/>
                <a:gd name="T29" fmla="*/ 185 h 199"/>
                <a:gd name="T30" fmla="*/ 176 w 181"/>
                <a:gd name="T31" fmla="*/ 192 h 199"/>
                <a:gd name="T32" fmla="*/ 151 w 181"/>
                <a:gd name="T33"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199">
                  <a:moveTo>
                    <a:pt x="151" y="199"/>
                  </a:moveTo>
                  <a:cubicBezTo>
                    <a:pt x="143" y="199"/>
                    <a:pt x="141" y="191"/>
                    <a:pt x="137" y="169"/>
                  </a:cubicBezTo>
                  <a:cubicBezTo>
                    <a:pt x="134" y="159"/>
                    <a:pt x="130" y="137"/>
                    <a:pt x="126" y="133"/>
                  </a:cubicBezTo>
                  <a:cubicBezTo>
                    <a:pt x="115" y="133"/>
                    <a:pt x="61" y="144"/>
                    <a:pt x="26" y="151"/>
                  </a:cubicBezTo>
                  <a:cubicBezTo>
                    <a:pt x="24" y="151"/>
                    <a:pt x="22" y="151"/>
                    <a:pt x="21" y="150"/>
                  </a:cubicBezTo>
                  <a:cubicBezTo>
                    <a:pt x="20" y="149"/>
                    <a:pt x="19" y="147"/>
                    <a:pt x="19" y="145"/>
                  </a:cubicBezTo>
                  <a:cubicBezTo>
                    <a:pt x="1" y="7"/>
                    <a:pt x="1" y="7"/>
                    <a:pt x="1" y="7"/>
                  </a:cubicBezTo>
                  <a:cubicBezTo>
                    <a:pt x="0" y="4"/>
                    <a:pt x="2" y="1"/>
                    <a:pt x="6" y="1"/>
                  </a:cubicBezTo>
                  <a:cubicBezTo>
                    <a:pt x="9" y="0"/>
                    <a:pt x="12" y="3"/>
                    <a:pt x="12" y="6"/>
                  </a:cubicBezTo>
                  <a:cubicBezTo>
                    <a:pt x="30" y="138"/>
                    <a:pt x="30" y="138"/>
                    <a:pt x="30" y="138"/>
                  </a:cubicBezTo>
                  <a:cubicBezTo>
                    <a:pt x="51" y="133"/>
                    <a:pt x="116" y="121"/>
                    <a:pt x="127" y="121"/>
                  </a:cubicBezTo>
                  <a:cubicBezTo>
                    <a:pt x="138" y="121"/>
                    <a:pt x="142" y="138"/>
                    <a:pt x="149" y="167"/>
                  </a:cubicBezTo>
                  <a:cubicBezTo>
                    <a:pt x="150" y="173"/>
                    <a:pt x="152" y="182"/>
                    <a:pt x="153" y="186"/>
                  </a:cubicBezTo>
                  <a:cubicBezTo>
                    <a:pt x="158" y="185"/>
                    <a:pt x="167" y="183"/>
                    <a:pt x="173" y="181"/>
                  </a:cubicBezTo>
                  <a:cubicBezTo>
                    <a:pt x="176" y="180"/>
                    <a:pt x="179" y="182"/>
                    <a:pt x="180" y="185"/>
                  </a:cubicBezTo>
                  <a:cubicBezTo>
                    <a:pt x="181" y="188"/>
                    <a:pt x="180" y="191"/>
                    <a:pt x="176" y="192"/>
                  </a:cubicBezTo>
                  <a:cubicBezTo>
                    <a:pt x="173" y="193"/>
                    <a:pt x="157" y="199"/>
                    <a:pt x="151"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2" name="Freeform 13"/>
            <p:cNvSpPr>
              <a:spLocks/>
            </p:cNvSpPr>
            <p:nvPr/>
          </p:nvSpPr>
          <p:spPr bwMode="auto">
            <a:xfrm>
              <a:off x="1422" y="664"/>
              <a:ext cx="213" cy="214"/>
            </a:xfrm>
            <a:custGeom>
              <a:avLst/>
              <a:gdLst>
                <a:gd name="T0" fmla="*/ 70 w 144"/>
                <a:gd name="T1" fmla="*/ 145 h 145"/>
                <a:gd name="T2" fmla="*/ 0 w 144"/>
                <a:gd name="T3" fmla="*/ 73 h 145"/>
                <a:gd name="T4" fmla="*/ 57 w 144"/>
                <a:gd name="T5" fmla="*/ 1 h 145"/>
                <a:gd name="T6" fmla="*/ 59 w 144"/>
                <a:gd name="T7" fmla="*/ 1 h 145"/>
                <a:gd name="T8" fmla="*/ 64 w 144"/>
                <a:gd name="T9" fmla="*/ 0 h 145"/>
                <a:gd name="T10" fmla="*/ 64 w 144"/>
                <a:gd name="T11" fmla="*/ 12 h 145"/>
                <a:gd name="T12" fmla="*/ 64 w 144"/>
                <a:gd name="T13" fmla="*/ 12 h 145"/>
                <a:gd name="T14" fmla="*/ 63 w 144"/>
                <a:gd name="T15" fmla="*/ 12 h 145"/>
                <a:gd name="T16" fmla="*/ 59 w 144"/>
                <a:gd name="T17" fmla="*/ 13 h 145"/>
                <a:gd name="T18" fmla="*/ 12 w 144"/>
                <a:gd name="T19" fmla="*/ 73 h 145"/>
                <a:gd name="T20" fmla="*/ 70 w 144"/>
                <a:gd name="T21" fmla="*/ 133 h 145"/>
                <a:gd name="T22" fmla="*/ 132 w 144"/>
                <a:gd name="T23" fmla="*/ 73 h 145"/>
                <a:gd name="T24" fmla="*/ 132 w 144"/>
                <a:gd name="T25" fmla="*/ 54 h 145"/>
                <a:gd name="T26" fmla="*/ 144 w 144"/>
                <a:gd name="T27" fmla="*/ 54 h 145"/>
                <a:gd name="T28" fmla="*/ 144 w 144"/>
                <a:gd name="T29" fmla="*/ 73 h 145"/>
                <a:gd name="T30" fmla="*/ 70 w 144"/>
                <a:gd name="T31"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45">
                  <a:moveTo>
                    <a:pt x="70" y="145"/>
                  </a:moveTo>
                  <a:cubicBezTo>
                    <a:pt x="31" y="145"/>
                    <a:pt x="0" y="112"/>
                    <a:pt x="0" y="73"/>
                  </a:cubicBezTo>
                  <a:cubicBezTo>
                    <a:pt x="0" y="39"/>
                    <a:pt x="25" y="7"/>
                    <a:pt x="57" y="1"/>
                  </a:cubicBezTo>
                  <a:cubicBezTo>
                    <a:pt x="58" y="1"/>
                    <a:pt x="58" y="1"/>
                    <a:pt x="59" y="1"/>
                  </a:cubicBezTo>
                  <a:cubicBezTo>
                    <a:pt x="60" y="0"/>
                    <a:pt x="62" y="0"/>
                    <a:pt x="64" y="0"/>
                  </a:cubicBezTo>
                  <a:cubicBezTo>
                    <a:pt x="64" y="12"/>
                    <a:pt x="64" y="12"/>
                    <a:pt x="64" y="12"/>
                  </a:cubicBezTo>
                  <a:cubicBezTo>
                    <a:pt x="64" y="12"/>
                    <a:pt x="64" y="12"/>
                    <a:pt x="64" y="12"/>
                  </a:cubicBezTo>
                  <a:cubicBezTo>
                    <a:pt x="64" y="12"/>
                    <a:pt x="63" y="12"/>
                    <a:pt x="63" y="12"/>
                  </a:cubicBezTo>
                  <a:cubicBezTo>
                    <a:pt x="62" y="13"/>
                    <a:pt x="61" y="13"/>
                    <a:pt x="59" y="13"/>
                  </a:cubicBezTo>
                  <a:cubicBezTo>
                    <a:pt x="36" y="17"/>
                    <a:pt x="12" y="42"/>
                    <a:pt x="12" y="73"/>
                  </a:cubicBezTo>
                  <a:cubicBezTo>
                    <a:pt x="12" y="106"/>
                    <a:pt x="38" y="133"/>
                    <a:pt x="70" y="133"/>
                  </a:cubicBezTo>
                  <a:cubicBezTo>
                    <a:pt x="103" y="133"/>
                    <a:pt x="132" y="105"/>
                    <a:pt x="132" y="73"/>
                  </a:cubicBezTo>
                  <a:cubicBezTo>
                    <a:pt x="132" y="54"/>
                    <a:pt x="132" y="54"/>
                    <a:pt x="132" y="54"/>
                  </a:cubicBezTo>
                  <a:cubicBezTo>
                    <a:pt x="144" y="54"/>
                    <a:pt x="144" y="54"/>
                    <a:pt x="144" y="54"/>
                  </a:cubicBezTo>
                  <a:cubicBezTo>
                    <a:pt x="144" y="73"/>
                    <a:pt x="144" y="73"/>
                    <a:pt x="144" y="73"/>
                  </a:cubicBezTo>
                  <a:cubicBezTo>
                    <a:pt x="144" y="112"/>
                    <a:pt x="110" y="145"/>
                    <a:pt x="70"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3" name="Freeform 14"/>
            <p:cNvSpPr>
              <a:spLocks noEditPoints="1"/>
            </p:cNvSpPr>
            <p:nvPr/>
          </p:nvSpPr>
          <p:spPr bwMode="auto">
            <a:xfrm>
              <a:off x="1440" y="453"/>
              <a:ext cx="114" cy="113"/>
            </a:xfrm>
            <a:custGeom>
              <a:avLst/>
              <a:gdLst>
                <a:gd name="T0" fmla="*/ 38 w 77"/>
                <a:gd name="T1" fmla="*/ 77 h 77"/>
                <a:gd name="T2" fmla="*/ 0 w 77"/>
                <a:gd name="T3" fmla="*/ 38 h 77"/>
                <a:gd name="T4" fmla="*/ 38 w 77"/>
                <a:gd name="T5" fmla="*/ 0 h 77"/>
                <a:gd name="T6" fmla="*/ 77 w 77"/>
                <a:gd name="T7" fmla="*/ 38 h 77"/>
                <a:gd name="T8" fmla="*/ 38 w 77"/>
                <a:gd name="T9" fmla="*/ 77 h 77"/>
                <a:gd name="T10" fmla="*/ 38 w 77"/>
                <a:gd name="T11" fmla="*/ 12 h 77"/>
                <a:gd name="T12" fmla="*/ 12 w 77"/>
                <a:gd name="T13" fmla="*/ 38 h 77"/>
                <a:gd name="T14" fmla="*/ 38 w 77"/>
                <a:gd name="T15" fmla="*/ 65 h 77"/>
                <a:gd name="T16" fmla="*/ 65 w 77"/>
                <a:gd name="T17" fmla="*/ 38 h 77"/>
                <a:gd name="T18" fmla="*/ 38 w 77"/>
                <a:gd name="T19"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7">
                  <a:moveTo>
                    <a:pt x="38" y="77"/>
                  </a:moveTo>
                  <a:cubicBezTo>
                    <a:pt x="17" y="77"/>
                    <a:pt x="0" y="60"/>
                    <a:pt x="0" y="38"/>
                  </a:cubicBezTo>
                  <a:cubicBezTo>
                    <a:pt x="0" y="17"/>
                    <a:pt x="17" y="0"/>
                    <a:pt x="38" y="0"/>
                  </a:cubicBezTo>
                  <a:cubicBezTo>
                    <a:pt x="60" y="0"/>
                    <a:pt x="77" y="17"/>
                    <a:pt x="77" y="38"/>
                  </a:cubicBezTo>
                  <a:cubicBezTo>
                    <a:pt x="77" y="60"/>
                    <a:pt x="60" y="77"/>
                    <a:pt x="38" y="77"/>
                  </a:cubicBezTo>
                  <a:close/>
                  <a:moveTo>
                    <a:pt x="38" y="12"/>
                  </a:moveTo>
                  <a:cubicBezTo>
                    <a:pt x="24" y="12"/>
                    <a:pt x="12" y="24"/>
                    <a:pt x="12" y="38"/>
                  </a:cubicBezTo>
                  <a:cubicBezTo>
                    <a:pt x="12" y="53"/>
                    <a:pt x="24" y="65"/>
                    <a:pt x="38" y="65"/>
                  </a:cubicBezTo>
                  <a:cubicBezTo>
                    <a:pt x="53" y="65"/>
                    <a:pt x="65" y="53"/>
                    <a:pt x="65" y="38"/>
                  </a:cubicBezTo>
                  <a:cubicBezTo>
                    <a:pt x="65" y="24"/>
                    <a:pt x="53" y="12"/>
                    <a:pt x="3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sp>
          <p:nvSpPr>
            <p:cNvPr id="24" name="Freeform 15"/>
            <p:cNvSpPr>
              <a:spLocks/>
            </p:cNvSpPr>
            <p:nvPr/>
          </p:nvSpPr>
          <p:spPr bwMode="auto">
            <a:xfrm>
              <a:off x="1501" y="637"/>
              <a:ext cx="125" cy="46"/>
            </a:xfrm>
            <a:custGeom>
              <a:avLst/>
              <a:gdLst>
                <a:gd name="T0" fmla="*/ 7 w 85"/>
                <a:gd name="T1" fmla="*/ 31 h 31"/>
                <a:gd name="T2" fmla="*/ 1 w 85"/>
                <a:gd name="T3" fmla="*/ 26 h 31"/>
                <a:gd name="T4" fmla="*/ 5 w 85"/>
                <a:gd name="T5" fmla="*/ 19 h 31"/>
                <a:gd name="T6" fmla="*/ 77 w 85"/>
                <a:gd name="T7" fmla="*/ 1 h 31"/>
                <a:gd name="T8" fmla="*/ 84 w 85"/>
                <a:gd name="T9" fmla="*/ 5 h 31"/>
                <a:gd name="T10" fmla="*/ 80 w 85"/>
                <a:gd name="T11" fmla="*/ 12 h 31"/>
                <a:gd name="T12" fmla="*/ 8 w 85"/>
                <a:gd name="T13" fmla="*/ 30 h 31"/>
                <a:gd name="T14" fmla="*/ 7 w 85"/>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31">
                  <a:moveTo>
                    <a:pt x="7" y="31"/>
                  </a:moveTo>
                  <a:cubicBezTo>
                    <a:pt x="4" y="31"/>
                    <a:pt x="1" y="29"/>
                    <a:pt x="1" y="26"/>
                  </a:cubicBezTo>
                  <a:cubicBezTo>
                    <a:pt x="0" y="23"/>
                    <a:pt x="2" y="20"/>
                    <a:pt x="5" y="19"/>
                  </a:cubicBezTo>
                  <a:cubicBezTo>
                    <a:pt x="77" y="1"/>
                    <a:pt x="77" y="1"/>
                    <a:pt x="77" y="1"/>
                  </a:cubicBezTo>
                  <a:cubicBezTo>
                    <a:pt x="80" y="0"/>
                    <a:pt x="84" y="2"/>
                    <a:pt x="84" y="5"/>
                  </a:cubicBezTo>
                  <a:cubicBezTo>
                    <a:pt x="85" y="8"/>
                    <a:pt x="83" y="12"/>
                    <a:pt x="80" y="12"/>
                  </a:cubicBezTo>
                  <a:cubicBezTo>
                    <a:pt x="8" y="30"/>
                    <a:pt x="8" y="30"/>
                    <a:pt x="8" y="30"/>
                  </a:cubicBezTo>
                  <a:cubicBezTo>
                    <a:pt x="8" y="31"/>
                    <a:pt x="7" y="31"/>
                    <a:pt x="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p>
          </p:txBody>
        </p:sp>
      </p:grpSp>
      <p:sp>
        <p:nvSpPr>
          <p:cNvPr id="25" name="Rectangle 24"/>
          <p:cNvSpPr/>
          <p:nvPr/>
        </p:nvSpPr>
        <p:spPr>
          <a:xfrm>
            <a:off x="336884" y="6432885"/>
            <a:ext cx="6785811" cy="257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069E37A-9D59-458F-AEEF-E23E9DBB6C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8089" y="391283"/>
            <a:ext cx="2896847" cy="538609"/>
          </a:xfrm>
          <a:prstGeom prst="rect">
            <a:avLst/>
          </a:prstGeom>
        </p:spPr>
      </p:pic>
    </p:spTree>
    <p:extLst>
      <p:ext uri="{BB962C8B-B14F-4D97-AF65-F5344CB8AC3E}">
        <p14:creationId xmlns:p14="http://schemas.microsoft.com/office/powerpoint/2010/main" val="3460580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2021  </a:t>
            </a:r>
            <a:r>
              <a:rPr lang="en-US" b="0" dirty="0">
                <a:solidFill>
                  <a:srgbClr val="4D4D4E"/>
                </a:solidFill>
              </a:rPr>
              <a:t>LAWLEY  |  EMPLOYEE BENEFITS</a:t>
            </a:r>
          </a:p>
        </p:txBody>
      </p:sp>
      <p:sp>
        <p:nvSpPr>
          <p:cNvPr id="15"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34</a:t>
            </a:fld>
            <a:endParaRPr lang="en-US" dirty="0"/>
          </a:p>
        </p:txBody>
      </p:sp>
      <p:sp>
        <p:nvSpPr>
          <p:cNvPr id="7" name="Right Triangle 6">
            <a:extLst>
              <a:ext uri="{FF2B5EF4-FFF2-40B4-BE49-F238E27FC236}">
                <a16:creationId xmlns:a16="http://schemas.microsoft.com/office/drawing/2014/main" id="{F6741994-BD3A-4046-93ED-DEA28C5674EB}"/>
              </a:ext>
            </a:extLst>
          </p:cNvPr>
          <p:cNvSpPr/>
          <p:nvPr/>
        </p:nvSpPr>
        <p:spPr>
          <a:xfrm flipH="1" flipV="1">
            <a:off x="5630658" y="0"/>
            <a:ext cx="4427742" cy="2644346"/>
          </a:xfrm>
          <a:prstGeom prst="rtTriangle">
            <a:avLst/>
          </a:prstGeom>
          <a:solidFill>
            <a:srgbClr val="E8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1ACD673-9892-E749-8915-E451E610BF32}"/>
              </a:ext>
            </a:extLst>
          </p:cNvPr>
          <p:cNvSpPr txBox="1"/>
          <p:nvPr/>
        </p:nvSpPr>
        <p:spPr>
          <a:xfrm>
            <a:off x="468878" y="1053334"/>
            <a:ext cx="5952352" cy="956865"/>
          </a:xfrm>
          <a:prstGeom prst="rect">
            <a:avLst/>
          </a:prstGeom>
          <a:noFill/>
        </p:spPr>
        <p:txBody>
          <a:bodyPr wrap="square" lIns="0" tIns="0" rIns="0" bIns="0" rtlCol="0">
            <a:spAutoFit/>
          </a:bodyPr>
          <a:lstStyle/>
          <a:p>
            <a:pPr>
              <a:lnSpc>
                <a:spcPts val="3600"/>
              </a:lnSpc>
            </a:pPr>
            <a:r>
              <a:rPr lang="en-US" sz="4400" b="1" dirty="0">
                <a:solidFill>
                  <a:schemeClr val="accent6"/>
                </a:solidFill>
              </a:rPr>
              <a:t>Employee Assistance Program</a:t>
            </a:r>
          </a:p>
        </p:txBody>
      </p:sp>
      <p:sp>
        <p:nvSpPr>
          <p:cNvPr id="25" name="Rectangle 24"/>
          <p:cNvSpPr/>
          <p:nvPr/>
        </p:nvSpPr>
        <p:spPr>
          <a:xfrm>
            <a:off x="336884" y="6432885"/>
            <a:ext cx="6785811" cy="257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9B96D9-78D9-4926-A0AB-02CDE86669FB}"/>
              </a:ext>
            </a:extLst>
          </p:cNvPr>
          <p:cNvPicPr>
            <a:picLocks noChangeAspect="1"/>
          </p:cNvPicPr>
          <p:nvPr/>
        </p:nvPicPr>
        <p:blipFill>
          <a:blip r:embed="rId2"/>
          <a:stretch>
            <a:fillRect/>
          </a:stretch>
        </p:blipFill>
        <p:spPr>
          <a:xfrm>
            <a:off x="3445054" y="132740"/>
            <a:ext cx="6219200" cy="877926"/>
          </a:xfrm>
          <a:prstGeom prst="rect">
            <a:avLst/>
          </a:prstGeom>
        </p:spPr>
      </p:pic>
      <p:pic>
        <p:nvPicPr>
          <p:cNvPr id="5" name="Picture 4">
            <a:extLst>
              <a:ext uri="{FF2B5EF4-FFF2-40B4-BE49-F238E27FC236}">
                <a16:creationId xmlns:a16="http://schemas.microsoft.com/office/drawing/2014/main" id="{CC131656-BBB9-42AD-A657-5960E130A05B}"/>
              </a:ext>
            </a:extLst>
          </p:cNvPr>
          <p:cNvPicPr>
            <a:picLocks noChangeAspect="1"/>
          </p:cNvPicPr>
          <p:nvPr/>
        </p:nvPicPr>
        <p:blipFill>
          <a:blip r:embed="rId3"/>
          <a:stretch>
            <a:fillRect/>
          </a:stretch>
        </p:blipFill>
        <p:spPr>
          <a:xfrm>
            <a:off x="1963090" y="2172111"/>
            <a:ext cx="6219201" cy="4475699"/>
          </a:xfrm>
          <a:prstGeom prst="rect">
            <a:avLst/>
          </a:prstGeom>
        </p:spPr>
      </p:pic>
    </p:spTree>
    <p:extLst>
      <p:ext uri="{BB962C8B-B14F-4D97-AF65-F5344CB8AC3E}">
        <p14:creationId xmlns:p14="http://schemas.microsoft.com/office/powerpoint/2010/main" val="2804367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57200" y="1587330"/>
            <a:ext cx="9144000" cy="5120674"/>
          </a:xfrm>
          <a:prstGeom prst="roundRect">
            <a:avLst>
              <a:gd name="adj" fmla="val 3157"/>
            </a:avLst>
          </a:prstGeom>
          <a:solidFill>
            <a:schemeClr val="bg1"/>
          </a:solid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35</a:t>
            </a:fld>
            <a:endParaRPr lang="en-US" dirty="0"/>
          </a:p>
        </p:txBody>
      </p:sp>
      <p:sp>
        <p:nvSpPr>
          <p:cNvPr id="12" name="TextBox 11">
            <a:extLst>
              <a:ext uri="{FF2B5EF4-FFF2-40B4-BE49-F238E27FC236}">
                <a16:creationId xmlns:a16="http://schemas.microsoft.com/office/drawing/2014/main" id="{71ACD673-9892-E749-8915-E451E610BF32}"/>
              </a:ext>
            </a:extLst>
          </p:cNvPr>
          <p:cNvSpPr txBox="1"/>
          <p:nvPr/>
        </p:nvSpPr>
        <p:spPr>
          <a:xfrm>
            <a:off x="469542" y="334865"/>
            <a:ext cx="5626459" cy="1111843"/>
          </a:xfrm>
          <a:prstGeom prst="rect">
            <a:avLst/>
          </a:prstGeom>
          <a:noFill/>
        </p:spPr>
        <p:txBody>
          <a:bodyPr wrap="square" lIns="0" tIns="0" rIns="0" bIns="0" rtlCol="0">
            <a:spAutoFit/>
          </a:bodyPr>
          <a:lstStyle/>
          <a:p>
            <a:pPr>
              <a:lnSpc>
                <a:spcPts val="4200"/>
              </a:lnSpc>
            </a:pPr>
            <a:r>
              <a:rPr lang="en-US" sz="3800" b="1" dirty="0">
                <a:solidFill>
                  <a:srgbClr val="003B71"/>
                </a:solidFill>
              </a:rPr>
              <a:t>OPEN ENROLLMENT</a:t>
            </a:r>
          </a:p>
          <a:p>
            <a:pPr>
              <a:lnSpc>
                <a:spcPts val="4200"/>
              </a:lnSpc>
            </a:pPr>
            <a:r>
              <a:rPr lang="en-US" sz="5000" b="1" dirty="0">
                <a:solidFill>
                  <a:srgbClr val="98989A"/>
                </a:solidFill>
                <a:latin typeface="Calibri" panose="020F0502020204030204" pitchFamily="34" charset="0"/>
                <a:cs typeface="Calibri" panose="020F0502020204030204" pitchFamily="34" charset="0"/>
              </a:rPr>
              <a:t>NEXT STEPS</a:t>
            </a:r>
          </a:p>
        </p:txBody>
      </p:sp>
      <p:sp>
        <p:nvSpPr>
          <p:cNvPr id="23" name="Text Placeholder 3">
            <a:extLst>
              <a:ext uri="{FF2B5EF4-FFF2-40B4-BE49-F238E27FC236}">
                <a16:creationId xmlns:a16="http://schemas.microsoft.com/office/drawing/2014/main" id="{65F1628F-8233-0447-9CE0-D50F2EA46455}"/>
              </a:ext>
            </a:extLst>
          </p:cNvPr>
          <p:cNvSpPr txBox="1">
            <a:spLocks/>
          </p:cNvSpPr>
          <p:nvPr/>
        </p:nvSpPr>
        <p:spPr>
          <a:xfrm>
            <a:off x="3924300" y="2215351"/>
            <a:ext cx="2209800" cy="309954"/>
          </a:xfrm>
          <a:prstGeom prst="rect">
            <a:avLst/>
          </a:prstGeom>
          <a:effectLst/>
        </p:spPr>
        <p:txBody>
          <a:bodyPr lIns="0" tIns="0" rIns="0" bIns="0" anchor="ctr" anchorCtr="0">
            <a:noAutofit/>
          </a:bodyPr>
          <a:lstStyle>
            <a:lvl1pPr marL="0" indent="0" algn="ctr" defTabSz="1018824" rtl="0" eaLnBrk="1" latinLnBrk="0" hangingPunct="1">
              <a:spcBef>
                <a:spcPct val="20000"/>
              </a:spcBef>
              <a:buFont typeface="Arial" panose="020B0604020202020204" pitchFamily="34" charset="0"/>
              <a:buNone/>
              <a:defRPr sz="1600" kern="1200">
                <a:solidFill>
                  <a:schemeClr val="accent5">
                    <a:lumMod val="10000"/>
                  </a:schemeClr>
                </a:solidFill>
                <a:latin typeface="+mn-lt"/>
                <a:ea typeface="+mn-ea"/>
                <a:cs typeface="+mn-cs"/>
              </a:defRPr>
            </a:lvl1pPr>
            <a:lvl2pPr marL="457200" indent="0" algn="l" defTabSz="1018824"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1018824"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spcBef>
                <a:spcPts val="1337"/>
              </a:spcBef>
            </a:pPr>
            <a:r>
              <a:rPr lang="en-US" b="1" kern="1300" cap="all" dirty="0">
                <a:solidFill>
                  <a:schemeClr val="bg1"/>
                </a:solidFill>
              </a:rPr>
              <a:t>{Insert Carrier Names}</a:t>
            </a:r>
          </a:p>
        </p:txBody>
      </p:sp>
      <p:sp>
        <p:nvSpPr>
          <p:cNvPr id="25"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28" name="Text Placeholder 2"/>
          <p:cNvSpPr txBox="1">
            <a:spLocks/>
          </p:cNvSpPr>
          <p:nvPr/>
        </p:nvSpPr>
        <p:spPr>
          <a:xfrm>
            <a:off x="622570" y="1762541"/>
            <a:ext cx="8978630" cy="4315027"/>
          </a:xfrm>
          <a:prstGeom prst="rect">
            <a:avLst/>
          </a:prstGeom>
        </p:spPr>
        <p:txBody>
          <a:bodyPr wrap="square" lIns="0" tIns="0" rIns="0" bIns="0">
            <a:sp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457200" indent="-457200">
              <a:spcBef>
                <a:spcPts val="1200"/>
              </a:spcBef>
              <a:buFont typeface="+mj-lt"/>
              <a:buAutoNum type="arabicPeriod"/>
            </a:pPr>
            <a:r>
              <a:rPr lang="en-US" sz="1600" b="1" kern="1300" cap="all" dirty="0">
                <a:solidFill>
                  <a:schemeClr val="bg2"/>
                </a:solidFill>
                <a:latin typeface="Calibri"/>
              </a:rPr>
              <a:t>Review your benefit materials</a:t>
            </a:r>
          </a:p>
          <a:p>
            <a:pPr marL="0" lvl="1" indent="0">
              <a:spcBef>
                <a:spcPts val="600"/>
              </a:spcBef>
              <a:buSzPct val="100000"/>
              <a:buNone/>
            </a:pPr>
            <a:r>
              <a:rPr lang="en-US" sz="1600" dirty="0">
                <a:solidFill>
                  <a:srgbClr val="4D4D4E"/>
                </a:solidFill>
                <a:latin typeface="Calibri"/>
              </a:rPr>
              <a:t>Benefit summaries are available for all plans offered. Review the summaries before finalizing your plan choices</a:t>
            </a:r>
            <a:r>
              <a:rPr lang="en-US" sz="1600" dirty="0">
                <a:solidFill>
                  <a:srgbClr val="4D4D4E"/>
                </a:solidFill>
              </a:rPr>
              <a:t>. </a:t>
            </a:r>
            <a:r>
              <a:rPr lang="en-US" sz="1600" b="1" dirty="0">
                <a:solidFill>
                  <a:srgbClr val="0070C0"/>
                </a:solidFill>
                <a:hlinkClick r:id="rId2">
                  <a:extLst>
                    <a:ext uri="{A12FA001-AC4F-418D-AE19-62706E023703}">
                      <ahyp:hlinkClr xmlns:ahyp="http://schemas.microsoft.com/office/drawing/2018/hyperlinkcolor" val="tx"/>
                    </a:ext>
                  </a:extLst>
                </a:hlinkClick>
              </a:rPr>
              <a:t>https://www.daemen.edu/about/working-daemen/employee-benefit-and-contact-information</a:t>
            </a:r>
            <a:endParaRPr lang="en-US" sz="1600" b="1" dirty="0">
              <a:solidFill>
                <a:srgbClr val="0070C0"/>
              </a:solidFill>
              <a:latin typeface="Calibri"/>
            </a:endParaRPr>
          </a:p>
          <a:p>
            <a:pPr marL="457200" indent="-457200">
              <a:spcBef>
                <a:spcPts val="1200"/>
              </a:spcBef>
              <a:buFont typeface="+mj-lt"/>
              <a:buAutoNum type="arabicPeriod"/>
            </a:pPr>
            <a:r>
              <a:rPr lang="en-US" sz="1600" b="1" kern="1300" cap="all" dirty="0">
                <a:solidFill>
                  <a:schemeClr val="bg2"/>
                </a:solidFill>
                <a:latin typeface="Calibri"/>
              </a:rPr>
              <a:t>ENROLL IN MEDICAL, DENTAL, VISION AND/OR LIFE insurance via </a:t>
            </a:r>
            <a:r>
              <a:rPr lang="en-US" sz="1600" b="1" kern="1300" cap="all" dirty="0" err="1">
                <a:solidFill>
                  <a:schemeClr val="bg2"/>
                </a:solidFill>
                <a:latin typeface="Calibri"/>
              </a:rPr>
              <a:t>adp</a:t>
            </a:r>
            <a:r>
              <a:rPr lang="en-US" sz="1600" b="1" kern="1300" cap="all" dirty="0">
                <a:solidFill>
                  <a:schemeClr val="bg2"/>
                </a:solidFill>
                <a:latin typeface="Calibri"/>
              </a:rPr>
              <a:t> open enrollment portal</a:t>
            </a:r>
          </a:p>
          <a:p>
            <a:pPr marL="0" lvl="1" indent="0">
              <a:spcBef>
                <a:spcPts val="600"/>
              </a:spcBef>
              <a:buSzPct val="100000"/>
              <a:buNone/>
            </a:pPr>
            <a:r>
              <a:rPr lang="en-US" sz="1600" dirty="0">
                <a:solidFill>
                  <a:srgbClr val="4D4D4E"/>
                </a:solidFill>
              </a:rPr>
              <a:t>Employees must electronically elect and/or confirm current elections through the ADP enrollment portal.</a:t>
            </a:r>
          </a:p>
          <a:p>
            <a:pPr marL="457200" indent="-457200">
              <a:spcBef>
                <a:spcPts val="1200"/>
              </a:spcBef>
              <a:spcAft>
                <a:spcPts val="1200"/>
              </a:spcAft>
              <a:buFont typeface="+mj-lt"/>
              <a:buAutoNum type="arabicPeriod"/>
            </a:pPr>
            <a:r>
              <a:rPr lang="en-US" sz="1600" b="1" kern="1300" cap="all" dirty="0">
                <a:solidFill>
                  <a:schemeClr val="bg2"/>
                </a:solidFill>
              </a:rPr>
              <a:t>Complete pro-flex paper application to enroll in </a:t>
            </a:r>
            <a:r>
              <a:rPr lang="en-US" sz="1600" b="1" kern="1300" cap="all" dirty="0" err="1">
                <a:solidFill>
                  <a:schemeClr val="bg2"/>
                </a:solidFill>
              </a:rPr>
              <a:t>fsa</a:t>
            </a:r>
            <a:r>
              <a:rPr lang="en-US" sz="1600" b="1" kern="1300" cap="all" dirty="0">
                <a:solidFill>
                  <a:schemeClr val="bg2"/>
                </a:solidFill>
              </a:rPr>
              <a:t>/DCA (flexible spending account and/or dependent care account)</a:t>
            </a:r>
          </a:p>
          <a:p>
            <a:pPr marL="0" lvl="1" indent="0">
              <a:spcBef>
                <a:spcPts val="0"/>
              </a:spcBef>
              <a:spcAft>
                <a:spcPts val="1200"/>
              </a:spcAft>
              <a:buSzPct val="100000"/>
              <a:buNone/>
            </a:pPr>
            <a:r>
              <a:rPr lang="en-US" sz="1600" dirty="0">
                <a:solidFill>
                  <a:srgbClr val="4D4D4E"/>
                </a:solidFill>
              </a:rPr>
              <a:t>Employees newly electing, changing or keeping their current elections must confirm their annual election amount by completing the Pro-Flex Application.</a:t>
            </a:r>
          </a:p>
          <a:p>
            <a:pPr marL="0" marR="0" indent="0">
              <a:lnSpc>
                <a:spcPct val="115000"/>
              </a:lnSpc>
              <a:spcBef>
                <a:spcPts val="0"/>
              </a:spcBef>
              <a:spcAft>
                <a:spcPts val="1200"/>
              </a:spcAft>
              <a:buNone/>
            </a:pPr>
            <a:r>
              <a:rPr lang="en-US" sz="1400" b="1" dirty="0">
                <a:solidFill>
                  <a:srgbClr val="0F4F67"/>
                </a:solidFill>
                <a:highlight>
                  <a:srgbClr val="FFFFFF"/>
                </a:highlight>
                <a:ea typeface="Arial" panose="020B0604020202020204" pitchFamily="34" charset="0"/>
                <a:hlinkClick r:id="rId3">
                  <a:extLst>
                    <a:ext uri="{A12FA001-AC4F-418D-AE19-62706E023703}">
                      <ahyp:hlinkClr xmlns:ahyp="http://schemas.microsoft.com/office/drawing/2018/hyperlinkcolor" val="tx"/>
                    </a:ext>
                  </a:extLst>
                </a:hlinkClick>
              </a:rPr>
              <a:t>FSA </a:t>
            </a:r>
            <a:r>
              <a:rPr lang="en-US" sz="1400" b="1" dirty="0" err="1">
                <a:solidFill>
                  <a:srgbClr val="0F4F67"/>
                </a:solidFill>
                <a:highlight>
                  <a:srgbClr val="FFFFFF"/>
                </a:highlight>
                <a:ea typeface="Arial" panose="020B0604020202020204" pitchFamily="34" charset="0"/>
                <a:hlinkClick r:id="rId3">
                  <a:extLst>
                    <a:ext uri="{A12FA001-AC4F-418D-AE19-62706E023703}">
                      <ahyp:hlinkClr xmlns:ahyp="http://schemas.microsoft.com/office/drawing/2018/hyperlinkcolor" val="tx"/>
                    </a:ext>
                  </a:extLst>
                </a:hlinkClick>
              </a:rPr>
              <a:t>ProFlex</a:t>
            </a:r>
            <a:r>
              <a:rPr lang="en-US" sz="1400" b="1" dirty="0">
                <a:solidFill>
                  <a:srgbClr val="0F4F67"/>
                </a:solidFill>
                <a:highlight>
                  <a:srgbClr val="FFFFFF"/>
                </a:highlight>
                <a:ea typeface="Arial" panose="020B0604020202020204" pitchFamily="34" charset="0"/>
                <a:hlinkClick r:id="rId3">
                  <a:extLst>
                    <a:ext uri="{A12FA001-AC4F-418D-AE19-62706E023703}">
                      <ahyp:hlinkClr xmlns:ahyp="http://schemas.microsoft.com/office/drawing/2018/hyperlinkcolor" val="tx"/>
                    </a:ext>
                  </a:extLst>
                </a:hlinkClick>
              </a:rPr>
              <a:t> Enrollment Form</a:t>
            </a:r>
            <a:r>
              <a:rPr lang="en-US" sz="1400" b="1" dirty="0">
                <a:solidFill>
                  <a:srgbClr val="464A4C"/>
                </a:solidFill>
                <a:highlight>
                  <a:srgbClr val="FFFFFF"/>
                </a:highlight>
                <a:ea typeface="Arial" panose="020B0604020202020204" pitchFamily="34" charset="0"/>
              </a:rPr>
              <a:t> (Fillable PDF)</a:t>
            </a:r>
            <a:endParaRPr lang="en-US" sz="1400" dirty="0">
              <a:ea typeface="Arial" panose="020B0604020202020204" pitchFamily="34" charset="0"/>
            </a:endParaRPr>
          </a:p>
          <a:p>
            <a:pPr marL="0" lvl="1" indent="0">
              <a:spcBef>
                <a:spcPts val="0"/>
              </a:spcBef>
              <a:spcAft>
                <a:spcPts val="1200"/>
              </a:spcAft>
              <a:buSzPct val="100000"/>
              <a:buNone/>
            </a:pPr>
            <a:r>
              <a:rPr lang="en-US" sz="1600" dirty="0">
                <a:solidFill>
                  <a:srgbClr val="4D4D4E"/>
                </a:solidFill>
              </a:rPr>
              <a:t>Upload </a:t>
            </a:r>
            <a:r>
              <a:rPr lang="en-US" sz="1600" dirty="0" err="1">
                <a:solidFill>
                  <a:srgbClr val="4D4D4E"/>
                </a:solidFill>
              </a:rPr>
              <a:t>ProFlex</a:t>
            </a:r>
            <a:r>
              <a:rPr lang="en-US" sz="1600" dirty="0">
                <a:solidFill>
                  <a:srgbClr val="4D4D4E"/>
                </a:solidFill>
              </a:rPr>
              <a:t> Enrollment Form to the Secure Form Portal: </a:t>
            </a:r>
          </a:p>
          <a:p>
            <a:pPr marL="0" lvl="1" indent="0">
              <a:spcBef>
                <a:spcPts val="0"/>
              </a:spcBef>
              <a:spcAft>
                <a:spcPts val="1200"/>
              </a:spcAft>
              <a:buSzPct val="100000"/>
              <a:buNone/>
            </a:pPr>
            <a:r>
              <a:rPr lang="en-US" sz="1600" b="1" u="sng" dirty="0">
                <a:solidFill>
                  <a:srgbClr val="0070C0"/>
                </a:solidFill>
                <a:hlinkClick r:id="rId4">
                  <a:extLst>
                    <a:ext uri="{A12FA001-AC4F-418D-AE19-62706E023703}">
                      <ahyp:hlinkClr xmlns:ahyp="http://schemas.microsoft.com/office/drawing/2018/hyperlinkcolor" val="tx"/>
                    </a:ext>
                  </a:extLst>
                </a:hlinkClick>
              </a:rPr>
              <a:t>https://my.daemen.edu/forms/secure_upload/form.php?group_id=17</a:t>
            </a:r>
            <a:endParaRPr lang="en-US" sz="1600" b="1" dirty="0">
              <a:solidFill>
                <a:srgbClr val="0070C0"/>
              </a:solidFill>
            </a:endParaRPr>
          </a:p>
        </p:txBody>
      </p:sp>
      <p:sp>
        <p:nvSpPr>
          <p:cNvPr id="17" name="Text Placeholder 3">
            <a:extLst>
              <a:ext uri="{FF2B5EF4-FFF2-40B4-BE49-F238E27FC236}">
                <a16:creationId xmlns:a16="http://schemas.microsoft.com/office/drawing/2014/main" id="{0F26D5EF-DE59-434A-9C3E-AE58F284F894}"/>
              </a:ext>
            </a:extLst>
          </p:cNvPr>
          <p:cNvSpPr txBox="1">
            <a:spLocks/>
          </p:cNvSpPr>
          <p:nvPr/>
        </p:nvSpPr>
        <p:spPr>
          <a:xfrm>
            <a:off x="758564" y="6432402"/>
            <a:ext cx="8563276" cy="551202"/>
          </a:xfrm>
          <a:prstGeom prst="rect">
            <a:avLst/>
          </a:prstGeom>
          <a:solidFill>
            <a:srgbClr val="7BAFD4"/>
          </a:solidFill>
        </p:spPr>
        <p:txBody>
          <a:bodyPr vert="horz" lIns="101882" tIns="50941" rIns="101882" bIns="50941" rtlCol="0" anchor="t">
            <a:noAutofit/>
          </a:bodyPr>
          <a:lstStyle>
            <a:lvl1pPr marL="342900" marR="0" indent="-342900" algn="l" defTabSz="914400" rtl="0" eaLnBrk="1" fontAlgn="auto" latinLnBrk="0" hangingPunct="1">
              <a:lnSpc>
                <a:spcPct val="100000"/>
              </a:lnSpc>
              <a:spcBef>
                <a:spcPct val="20000"/>
              </a:spcBef>
              <a:spcAft>
                <a:spcPts val="0"/>
              </a:spcAft>
              <a:buClr>
                <a:srgbClr val="7BAFD4"/>
              </a:buClr>
              <a:buSzTx/>
              <a:buFont typeface="Wingdings" panose="05000000000000000000" pitchFamily="2" charset="2"/>
              <a:buChar char="§"/>
              <a:tabLst/>
              <a:defRPr sz="2000" b="0" kern="1200" cap="none" spc="0" baseline="0">
                <a:solidFill>
                  <a:srgbClr val="003C71"/>
                </a:solidFill>
                <a:latin typeface="Calibri" panose="020F0502020204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600" b="1" dirty="0">
                <a:solidFill>
                  <a:schemeClr val="bg1"/>
                </a:solidFill>
              </a:rPr>
              <a:t>ALL ELECTIONS MUST BE MADE BY: April 22</a:t>
            </a:r>
            <a:r>
              <a:rPr lang="en-US" sz="2600" b="1" baseline="30000" dirty="0">
                <a:solidFill>
                  <a:schemeClr val="bg1"/>
                </a:solidFill>
              </a:rPr>
              <a:t>nd</a:t>
            </a:r>
            <a:r>
              <a:rPr lang="en-US" sz="2600" b="1" dirty="0">
                <a:solidFill>
                  <a:schemeClr val="bg1"/>
                </a:solidFill>
              </a:rPr>
              <a:t>, 2022</a:t>
            </a:r>
          </a:p>
        </p:txBody>
      </p:sp>
    </p:spTree>
    <p:extLst>
      <p:ext uri="{BB962C8B-B14F-4D97-AF65-F5344CB8AC3E}">
        <p14:creationId xmlns:p14="http://schemas.microsoft.com/office/powerpoint/2010/main" val="2303867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57200" y="1587330"/>
            <a:ext cx="9144000" cy="5120674"/>
          </a:xfrm>
          <a:prstGeom prst="roundRect">
            <a:avLst>
              <a:gd name="adj" fmla="val 3157"/>
            </a:avLst>
          </a:prstGeom>
          <a:solidFill>
            <a:schemeClr val="bg1"/>
          </a:solidFill>
          <a:ln w="444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36</a:t>
            </a:fld>
            <a:endParaRPr lang="en-US" dirty="0"/>
          </a:p>
        </p:txBody>
      </p:sp>
      <p:sp>
        <p:nvSpPr>
          <p:cNvPr id="12" name="TextBox 11">
            <a:extLst>
              <a:ext uri="{FF2B5EF4-FFF2-40B4-BE49-F238E27FC236}">
                <a16:creationId xmlns:a16="http://schemas.microsoft.com/office/drawing/2014/main" id="{71ACD673-9892-E749-8915-E451E610BF32}"/>
              </a:ext>
            </a:extLst>
          </p:cNvPr>
          <p:cNvSpPr txBox="1"/>
          <p:nvPr/>
        </p:nvSpPr>
        <p:spPr>
          <a:xfrm>
            <a:off x="469542" y="334865"/>
            <a:ext cx="5626459" cy="1111843"/>
          </a:xfrm>
          <a:prstGeom prst="rect">
            <a:avLst/>
          </a:prstGeom>
          <a:noFill/>
        </p:spPr>
        <p:txBody>
          <a:bodyPr wrap="square" lIns="0" tIns="0" rIns="0" bIns="0" rtlCol="0">
            <a:spAutoFit/>
          </a:bodyPr>
          <a:lstStyle/>
          <a:p>
            <a:pPr>
              <a:lnSpc>
                <a:spcPts val="4200"/>
              </a:lnSpc>
            </a:pPr>
            <a:r>
              <a:rPr lang="en-US" sz="3800" b="1" dirty="0">
                <a:solidFill>
                  <a:srgbClr val="003B71"/>
                </a:solidFill>
              </a:rPr>
              <a:t>OPEN ENROLLMENT</a:t>
            </a:r>
          </a:p>
          <a:p>
            <a:pPr>
              <a:lnSpc>
                <a:spcPts val="4200"/>
              </a:lnSpc>
            </a:pPr>
            <a:r>
              <a:rPr lang="en-US" sz="5000" b="1" dirty="0">
                <a:solidFill>
                  <a:srgbClr val="98989A"/>
                </a:solidFill>
                <a:latin typeface="Calibri" panose="020F0502020204030204" pitchFamily="34" charset="0"/>
                <a:cs typeface="Calibri" panose="020F0502020204030204" pitchFamily="34" charset="0"/>
              </a:rPr>
              <a:t>NEXT STEPS</a:t>
            </a:r>
          </a:p>
        </p:txBody>
      </p:sp>
      <p:sp>
        <p:nvSpPr>
          <p:cNvPr id="23" name="Text Placeholder 3">
            <a:extLst>
              <a:ext uri="{FF2B5EF4-FFF2-40B4-BE49-F238E27FC236}">
                <a16:creationId xmlns:a16="http://schemas.microsoft.com/office/drawing/2014/main" id="{65F1628F-8233-0447-9CE0-D50F2EA46455}"/>
              </a:ext>
            </a:extLst>
          </p:cNvPr>
          <p:cNvSpPr txBox="1">
            <a:spLocks/>
          </p:cNvSpPr>
          <p:nvPr/>
        </p:nvSpPr>
        <p:spPr>
          <a:xfrm>
            <a:off x="3924300" y="2215351"/>
            <a:ext cx="2209800" cy="309954"/>
          </a:xfrm>
          <a:prstGeom prst="rect">
            <a:avLst/>
          </a:prstGeom>
          <a:effectLst/>
        </p:spPr>
        <p:txBody>
          <a:bodyPr lIns="0" tIns="0" rIns="0" bIns="0" anchor="ctr" anchorCtr="0">
            <a:noAutofit/>
          </a:bodyPr>
          <a:lstStyle>
            <a:lvl1pPr marL="0" indent="0" algn="ctr" defTabSz="1018824" rtl="0" eaLnBrk="1" latinLnBrk="0" hangingPunct="1">
              <a:spcBef>
                <a:spcPct val="20000"/>
              </a:spcBef>
              <a:buFont typeface="Arial" panose="020B0604020202020204" pitchFamily="34" charset="0"/>
              <a:buNone/>
              <a:defRPr sz="1600" kern="1200">
                <a:solidFill>
                  <a:schemeClr val="accent5">
                    <a:lumMod val="10000"/>
                  </a:schemeClr>
                </a:solidFill>
                <a:latin typeface="+mn-lt"/>
                <a:ea typeface="+mn-ea"/>
                <a:cs typeface="+mn-cs"/>
              </a:defRPr>
            </a:lvl1pPr>
            <a:lvl2pPr marL="457200" indent="0" algn="l" defTabSz="1018824"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1018824"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1018824"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spcBef>
                <a:spcPts val="1337"/>
              </a:spcBef>
            </a:pPr>
            <a:r>
              <a:rPr lang="en-US" b="1" kern="1300" cap="all" dirty="0">
                <a:solidFill>
                  <a:schemeClr val="bg1"/>
                </a:solidFill>
              </a:rPr>
              <a:t>{Insert Carrier Names}</a:t>
            </a:r>
          </a:p>
        </p:txBody>
      </p:sp>
      <p:sp>
        <p:nvSpPr>
          <p:cNvPr id="25" name="Footer Placeholder 4">
            <a:extLst>
              <a:ext uri="{FF2B5EF4-FFF2-40B4-BE49-F238E27FC236}">
                <a16:creationId xmlns:a16="http://schemas.microsoft.com/office/drawing/2014/main" id="{D5A11488-22E5-1C42-8C9C-B8516F310A67}"/>
              </a:ext>
            </a:extLst>
          </p:cNvPr>
          <p:cNvSpPr txBox="1">
            <a:spLocks/>
          </p:cNvSpPr>
          <p:nvPr/>
        </p:nvSpPr>
        <p:spPr>
          <a:xfrm>
            <a:off x="774303"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28" name="Text Placeholder 2"/>
          <p:cNvSpPr txBox="1">
            <a:spLocks/>
          </p:cNvSpPr>
          <p:nvPr/>
        </p:nvSpPr>
        <p:spPr>
          <a:xfrm>
            <a:off x="622570" y="1762541"/>
            <a:ext cx="8852170" cy="3744615"/>
          </a:xfrm>
          <a:prstGeom prst="rect">
            <a:avLst/>
          </a:prstGeom>
        </p:spPr>
        <p:txBody>
          <a:bodyPr wrap="square" lIns="0" tIns="0" rIns="0" bIns="0">
            <a:sp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457200" indent="-457200">
              <a:spcBef>
                <a:spcPts val="1200"/>
              </a:spcBef>
              <a:buFont typeface="+mj-lt"/>
              <a:buAutoNum type="arabicPeriod" startAt="4"/>
            </a:pPr>
            <a:r>
              <a:rPr lang="en-US" sz="1600" b="1" kern="1300" cap="all" dirty="0">
                <a:solidFill>
                  <a:schemeClr val="bg2"/>
                </a:solidFill>
                <a:latin typeface="Calibri"/>
              </a:rPr>
              <a:t>Complete lakeshore savings </a:t>
            </a:r>
            <a:r>
              <a:rPr lang="en-US" sz="1600" b="1" kern="1300" cap="all" dirty="0" err="1">
                <a:solidFill>
                  <a:schemeClr val="bg2"/>
                </a:solidFill>
                <a:latin typeface="Calibri"/>
              </a:rPr>
              <a:t>hsa</a:t>
            </a:r>
            <a:r>
              <a:rPr lang="en-US" sz="1600" b="1" kern="1300" cap="all" dirty="0">
                <a:solidFill>
                  <a:schemeClr val="bg2"/>
                </a:solidFill>
                <a:latin typeface="Calibri"/>
              </a:rPr>
              <a:t> (health savings account) paper application only if you are </a:t>
            </a:r>
            <a:r>
              <a:rPr lang="en-US" sz="1600" b="1" kern="1300" cap="all" dirty="0">
                <a:solidFill>
                  <a:srgbClr val="0016E2"/>
                </a:solidFill>
                <a:latin typeface="Calibri"/>
              </a:rPr>
              <a:t>newly enrolling </a:t>
            </a:r>
            <a:r>
              <a:rPr lang="en-US" sz="1600" b="1" kern="1300" cap="all" dirty="0">
                <a:solidFill>
                  <a:schemeClr val="bg2"/>
                </a:solidFill>
                <a:latin typeface="Calibri"/>
              </a:rPr>
              <a:t>in the </a:t>
            </a:r>
            <a:r>
              <a:rPr lang="en-US" sz="1600" b="1" kern="1300" cap="all" dirty="0">
                <a:solidFill>
                  <a:srgbClr val="0016E2"/>
                </a:solidFill>
                <a:latin typeface="Calibri"/>
              </a:rPr>
              <a:t>signature 3 deductible plan (</a:t>
            </a:r>
            <a:r>
              <a:rPr lang="en-US" sz="1600" b="1" kern="1300" cap="all" dirty="0" err="1">
                <a:solidFill>
                  <a:srgbClr val="0016E2"/>
                </a:solidFill>
                <a:latin typeface="Calibri"/>
              </a:rPr>
              <a:t>hdp</a:t>
            </a:r>
            <a:r>
              <a:rPr lang="en-US" sz="1600" b="1" kern="1300" cap="all" dirty="0">
                <a:solidFill>
                  <a:srgbClr val="0016E2"/>
                </a:solidFill>
                <a:latin typeface="Calibri"/>
              </a:rPr>
              <a:t>)</a:t>
            </a:r>
          </a:p>
          <a:p>
            <a:pPr marL="0" lvl="1" indent="0">
              <a:spcBef>
                <a:spcPts val="600"/>
              </a:spcBef>
              <a:buSzPct val="100000"/>
              <a:buNone/>
            </a:pPr>
            <a:r>
              <a:rPr lang="en-US" sz="1600" dirty="0">
                <a:solidFill>
                  <a:srgbClr val="4D4D4E"/>
                </a:solidFill>
              </a:rPr>
              <a:t>Newly enrolled employees in the Signature Deductible 3 Plan must complete required documents to open a </a:t>
            </a:r>
            <a:r>
              <a:rPr lang="en-US" sz="1600" dirty="0" err="1">
                <a:solidFill>
                  <a:srgbClr val="4D4D4E"/>
                </a:solidFill>
              </a:rPr>
              <a:t>LakeShore</a:t>
            </a:r>
            <a:r>
              <a:rPr lang="en-US" sz="1600" dirty="0">
                <a:solidFill>
                  <a:srgbClr val="4D4D4E"/>
                </a:solidFill>
              </a:rPr>
              <a:t> Savings Bank application in order to receive the Daemen contribution or make their own contributions through payroll deduction into their HSA account</a:t>
            </a:r>
          </a:p>
          <a:p>
            <a:pPr marL="0" lvl="1" indent="0">
              <a:spcBef>
                <a:spcPts val="600"/>
              </a:spcBef>
              <a:spcAft>
                <a:spcPts val="1200"/>
              </a:spcAft>
              <a:buSzPct val="100000"/>
              <a:buNone/>
            </a:pPr>
            <a:r>
              <a:rPr lang="en-US" sz="1600" dirty="0">
                <a:solidFill>
                  <a:srgbClr val="4D4D4E"/>
                </a:solidFill>
              </a:rPr>
              <a:t>Documents required to open an H.S.A. account with Lakeshore Savings Bank:</a:t>
            </a:r>
          </a:p>
          <a:p>
            <a:pPr marL="342900" lvl="0" indent="-342900">
              <a:lnSpc>
                <a:spcPct val="150000"/>
              </a:lnSpc>
              <a:spcBef>
                <a:spcPts val="0"/>
              </a:spcBef>
              <a:buFont typeface="Arial" panose="020B0604020202020204" pitchFamily="34" charset="0"/>
              <a:buChar char="●"/>
            </a:pPr>
            <a:r>
              <a:rPr lang="en-US" sz="1200" b="1" dirty="0">
                <a:solidFill>
                  <a:srgbClr val="0F4F67"/>
                </a:solidFill>
                <a:latin typeface="Arial" panose="020B0604020202020204" pitchFamily="34" charset="0"/>
                <a:ea typeface="Arial" panose="020B0604020202020204" pitchFamily="34" charset="0"/>
                <a:hlinkClick r:id="rId2">
                  <a:extLst>
                    <a:ext uri="{A12FA001-AC4F-418D-AE19-62706E023703}">
                      <ahyp:hlinkClr xmlns:ahyp="http://schemas.microsoft.com/office/drawing/2018/hyperlinkcolor" val="tx"/>
                    </a:ext>
                  </a:extLst>
                </a:hlinkClick>
              </a:rPr>
              <a:t>HSA Customer Verification Form</a:t>
            </a:r>
            <a:r>
              <a:rPr lang="en-US" sz="1200" b="1" dirty="0">
                <a:solidFill>
                  <a:srgbClr val="464A4C"/>
                </a:solidFill>
                <a:latin typeface="Arial" panose="020B0604020202020204" pitchFamily="34" charset="0"/>
                <a:ea typeface="Arial" panose="020B0604020202020204" pitchFamily="34" charset="0"/>
              </a:rPr>
              <a:t> (Fillable PDF)</a:t>
            </a:r>
            <a:endParaRPr lang="en-US" sz="1100" dirty="0">
              <a:latin typeface="Arial" panose="020B0604020202020204" pitchFamily="34" charset="0"/>
              <a:ea typeface="Arial" panose="020B0604020202020204" pitchFamily="34" charset="0"/>
            </a:endParaRPr>
          </a:p>
          <a:p>
            <a:pPr marL="342900" lvl="0" indent="-342900">
              <a:lnSpc>
                <a:spcPct val="150000"/>
              </a:lnSpc>
              <a:spcBef>
                <a:spcPts val="0"/>
              </a:spcBef>
              <a:buFont typeface="Arial" panose="020B0604020202020204" pitchFamily="34" charset="0"/>
              <a:buChar char="●"/>
            </a:pPr>
            <a:r>
              <a:rPr lang="en-US" sz="1200" b="1" dirty="0">
                <a:solidFill>
                  <a:srgbClr val="0F4F67"/>
                </a:solidFill>
                <a:latin typeface="Arial" panose="020B0604020202020204" pitchFamily="34" charset="0"/>
                <a:ea typeface="Arial" panose="020B0604020202020204" pitchFamily="34" charset="0"/>
                <a:hlinkClick r:id="rId3">
                  <a:extLst>
                    <a:ext uri="{A12FA001-AC4F-418D-AE19-62706E023703}">
                      <ahyp:hlinkClr xmlns:ahyp="http://schemas.microsoft.com/office/drawing/2018/hyperlinkcolor" val="tx"/>
                    </a:ext>
                  </a:extLst>
                </a:hlinkClick>
              </a:rPr>
              <a:t>W-9 Form (TIN Certification for HSA)</a:t>
            </a:r>
            <a:r>
              <a:rPr lang="en-US" sz="1200" b="1" dirty="0">
                <a:solidFill>
                  <a:srgbClr val="464A4C"/>
                </a:solidFill>
                <a:latin typeface="Arial" panose="020B0604020202020204" pitchFamily="34" charset="0"/>
                <a:ea typeface="Arial" panose="020B0604020202020204" pitchFamily="34" charset="0"/>
              </a:rPr>
              <a:t> (Fillable PDF)</a:t>
            </a:r>
            <a:endParaRPr lang="en-US" sz="1100" dirty="0">
              <a:latin typeface="Arial" panose="020B0604020202020204" pitchFamily="34" charset="0"/>
              <a:ea typeface="Arial" panose="020B0604020202020204" pitchFamily="34" charset="0"/>
            </a:endParaRPr>
          </a:p>
          <a:p>
            <a:pPr marL="342900" lvl="0" indent="-342900">
              <a:lnSpc>
                <a:spcPct val="150000"/>
              </a:lnSpc>
              <a:spcBef>
                <a:spcPts val="0"/>
              </a:spcBef>
              <a:buFont typeface="Arial" panose="020B0604020202020204" pitchFamily="34" charset="0"/>
              <a:buChar char="●"/>
            </a:pPr>
            <a:r>
              <a:rPr lang="en-US" sz="1200" b="1" dirty="0">
                <a:solidFill>
                  <a:srgbClr val="0F4F67"/>
                </a:solidFill>
                <a:latin typeface="Arial" panose="020B0604020202020204" pitchFamily="34" charset="0"/>
                <a:ea typeface="Arial" panose="020B0604020202020204" pitchFamily="34" charset="0"/>
                <a:hlinkClick r:id="rId4">
                  <a:extLst>
                    <a:ext uri="{A12FA001-AC4F-418D-AE19-62706E023703}">
                      <ahyp:hlinkClr xmlns:ahyp="http://schemas.microsoft.com/office/drawing/2018/hyperlinkcolor" val="tx"/>
                    </a:ext>
                  </a:extLst>
                </a:hlinkClick>
              </a:rPr>
              <a:t>ATM - Debit Card Request (HSA)</a:t>
            </a:r>
            <a:r>
              <a:rPr lang="en-US" sz="1200" b="1" dirty="0">
                <a:solidFill>
                  <a:srgbClr val="464A4C"/>
                </a:solidFill>
                <a:latin typeface="Arial" panose="020B0604020202020204" pitchFamily="34" charset="0"/>
                <a:ea typeface="Arial" panose="020B0604020202020204" pitchFamily="34" charset="0"/>
              </a:rPr>
              <a:t> (Fillable PDF)</a:t>
            </a:r>
            <a:endParaRPr lang="en-US" sz="1100" dirty="0">
              <a:latin typeface="Arial" panose="020B0604020202020204" pitchFamily="34" charset="0"/>
              <a:ea typeface="Arial" panose="020B0604020202020204" pitchFamily="34" charset="0"/>
            </a:endParaRPr>
          </a:p>
          <a:p>
            <a:pPr marL="342900" lvl="0" indent="-342900">
              <a:lnSpc>
                <a:spcPct val="150000"/>
              </a:lnSpc>
              <a:spcBef>
                <a:spcPts val="0"/>
              </a:spcBef>
              <a:spcAft>
                <a:spcPts val="1600"/>
              </a:spcAft>
              <a:buFont typeface="Arial" panose="020B0604020202020204" pitchFamily="34" charset="0"/>
              <a:buChar char="●"/>
            </a:pPr>
            <a:r>
              <a:rPr lang="en-US" sz="1200" b="1" dirty="0">
                <a:solidFill>
                  <a:srgbClr val="464A4C"/>
                </a:solidFill>
                <a:latin typeface="Arial" panose="020B0604020202020204" pitchFamily="34" charset="0"/>
                <a:ea typeface="Arial" panose="020B0604020202020204" pitchFamily="34" charset="0"/>
              </a:rPr>
              <a:t>Copy of non-expired State's Driver's License or US Passport</a:t>
            </a:r>
            <a:endParaRPr lang="en-US" sz="1100" dirty="0">
              <a:latin typeface="Arial" panose="020B0604020202020204" pitchFamily="34" charset="0"/>
              <a:ea typeface="Arial" panose="020B0604020202020204" pitchFamily="34" charset="0"/>
            </a:endParaRPr>
          </a:p>
          <a:p>
            <a:pPr marL="0" lvl="1" indent="0">
              <a:spcBef>
                <a:spcPts val="600"/>
              </a:spcBef>
              <a:buSzPct val="100000"/>
              <a:buNone/>
            </a:pPr>
            <a:r>
              <a:rPr lang="en-US" sz="1600" dirty="0">
                <a:solidFill>
                  <a:srgbClr val="4D4D4E"/>
                </a:solidFill>
              </a:rPr>
              <a:t>Upload all completed forms and copy of photo ID (Driver’s License/Passport) to the Secure Form Portal:</a:t>
            </a:r>
          </a:p>
          <a:p>
            <a:pPr marL="0" lvl="1" indent="0">
              <a:spcBef>
                <a:spcPts val="600"/>
              </a:spcBef>
              <a:buSzPct val="100000"/>
              <a:buNone/>
            </a:pPr>
            <a:r>
              <a:rPr lang="en-US" sz="1600" b="1" u="sng" dirty="0">
                <a:solidFill>
                  <a:srgbClr val="0070C0"/>
                </a:solidFill>
                <a:latin typeface="+mj-lt"/>
                <a:ea typeface="Arial" panose="020B0604020202020204" pitchFamily="34" charset="0"/>
                <a:hlinkClick r:id="rId5">
                  <a:extLst>
                    <a:ext uri="{A12FA001-AC4F-418D-AE19-62706E023703}">
                      <ahyp:hlinkClr xmlns:ahyp="http://schemas.microsoft.com/office/drawing/2018/hyperlinkcolor" val="tx"/>
                    </a:ext>
                  </a:extLst>
                </a:hlinkClick>
              </a:rPr>
              <a:t>https://my.daemen.edu/forms/secure_upload/form.php?group_id=17</a:t>
            </a:r>
            <a:endParaRPr lang="en-US" sz="1600" b="1" dirty="0">
              <a:solidFill>
                <a:srgbClr val="0070C0"/>
              </a:solidFill>
              <a:latin typeface="+mj-lt"/>
            </a:endParaRPr>
          </a:p>
        </p:txBody>
      </p:sp>
      <p:sp>
        <p:nvSpPr>
          <p:cNvPr id="9" name="Text Placeholder 3">
            <a:extLst>
              <a:ext uri="{FF2B5EF4-FFF2-40B4-BE49-F238E27FC236}">
                <a16:creationId xmlns:a16="http://schemas.microsoft.com/office/drawing/2014/main" id="{78A21E90-5AE1-4A9C-A27D-C6E59EC48737}"/>
              </a:ext>
            </a:extLst>
          </p:cNvPr>
          <p:cNvSpPr txBox="1">
            <a:spLocks/>
          </p:cNvSpPr>
          <p:nvPr/>
        </p:nvSpPr>
        <p:spPr>
          <a:xfrm>
            <a:off x="758564" y="6432402"/>
            <a:ext cx="8563276" cy="551202"/>
          </a:xfrm>
          <a:prstGeom prst="rect">
            <a:avLst/>
          </a:prstGeom>
          <a:solidFill>
            <a:srgbClr val="7BAFD4"/>
          </a:solidFill>
        </p:spPr>
        <p:txBody>
          <a:bodyPr vert="horz" lIns="101882" tIns="50941" rIns="101882" bIns="50941" rtlCol="0" anchor="t">
            <a:noAutofit/>
          </a:bodyPr>
          <a:lstStyle>
            <a:lvl1pPr marL="342900" marR="0" indent="-342900" algn="l" defTabSz="914400" rtl="0" eaLnBrk="1" fontAlgn="auto" latinLnBrk="0" hangingPunct="1">
              <a:lnSpc>
                <a:spcPct val="100000"/>
              </a:lnSpc>
              <a:spcBef>
                <a:spcPct val="20000"/>
              </a:spcBef>
              <a:spcAft>
                <a:spcPts val="0"/>
              </a:spcAft>
              <a:buClr>
                <a:srgbClr val="7BAFD4"/>
              </a:buClr>
              <a:buSzTx/>
              <a:buFont typeface="Wingdings" panose="05000000000000000000" pitchFamily="2" charset="2"/>
              <a:buChar char="§"/>
              <a:tabLst/>
              <a:defRPr sz="2000" b="0" kern="1200" cap="none" spc="0" baseline="0">
                <a:solidFill>
                  <a:srgbClr val="003C71"/>
                </a:solidFill>
                <a:latin typeface="Calibri" panose="020F0502020204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600" b="1" dirty="0">
                <a:solidFill>
                  <a:schemeClr val="bg1"/>
                </a:solidFill>
              </a:rPr>
              <a:t>ALL ELECTIONS MUST BE MADE BY: April 22nd, 2022</a:t>
            </a:r>
          </a:p>
        </p:txBody>
      </p:sp>
    </p:spTree>
    <p:extLst>
      <p:ext uri="{BB962C8B-B14F-4D97-AF65-F5344CB8AC3E}">
        <p14:creationId xmlns:p14="http://schemas.microsoft.com/office/powerpoint/2010/main" val="951376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9617" y="1993920"/>
            <a:ext cx="3650164" cy="1384995"/>
          </a:xfrm>
          <a:prstGeom prst="rect">
            <a:avLst/>
          </a:prstGeom>
        </p:spPr>
        <p:txBody>
          <a:bodyPr wrap="square">
            <a:spAutoFit/>
          </a:bodyPr>
          <a:lstStyle/>
          <a:p>
            <a:pPr lvl="0" algn="ctr"/>
            <a:r>
              <a:rPr lang="en-US" sz="1400" b="1" dirty="0">
                <a:solidFill>
                  <a:srgbClr val="1F497D"/>
                </a:solidFill>
              </a:rPr>
              <a:t>Facebook  |  LinkedIn  |  Twitter   </a:t>
            </a:r>
            <a:br>
              <a:rPr lang="en-US" sz="1400" dirty="0">
                <a:solidFill>
                  <a:prstClr val="black"/>
                </a:solidFill>
              </a:rPr>
            </a:br>
            <a:r>
              <a:rPr lang="en-US" sz="1400" b="1" i="1" dirty="0">
                <a:solidFill>
                  <a:srgbClr val="4D4D4E"/>
                </a:solidFill>
              </a:rPr>
              <a:t>Keep up to date with the latest from Lawley </a:t>
            </a:r>
            <a:r>
              <a:rPr lang="en-US" sz="1400" dirty="0">
                <a:solidFill>
                  <a:srgbClr val="4D4D4E"/>
                </a:solidFill>
              </a:rPr>
              <a:t>– </a:t>
            </a:r>
            <a:br>
              <a:rPr lang="en-US" sz="1400" dirty="0">
                <a:solidFill>
                  <a:srgbClr val="4D4D4E"/>
                </a:solidFill>
              </a:rPr>
            </a:br>
            <a:r>
              <a:rPr lang="en-US" sz="1400" dirty="0">
                <a:solidFill>
                  <a:srgbClr val="4D4D4E"/>
                </a:solidFill>
              </a:rPr>
              <a:t>Employee Benefits News, Compliance Updates, </a:t>
            </a:r>
            <a:br>
              <a:rPr lang="en-US" sz="1400" dirty="0">
                <a:solidFill>
                  <a:srgbClr val="4D4D4E"/>
                </a:solidFill>
              </a:rPr>
            </a:br>
            <a:r>
              <a:rPr lang="en-US" sz="1400" dirty="0">
                <a:solidFill>
                  <a:srgbClr val="4D4D4E"/>
                </a:solidFill>
              </a:rPr>
              <a:t>Insurance &amp; Risk Trends, and more</a:t>
            </a:r>
          </a:p>
          <a:p>
            <a:pPr lvl="0" algn="ctr"/>
            <a:endParaRPr lang="en-US" sz="1400" dirty="0">
              <a:solidFill>
                <a:prstClr val="black"/>
              </a:solidFill>
            </a:endParaRPr>
          </a:p>
          <a:p>
            <a:pPr lvl="0" algn="ctr"/>
            <a:r>
              <a:rPr lang="en-US" sz="1400" b="1" dirty="0">
                <a:solidFill>
                  <a:schemeClr val="tx2"/>
                </a:solidFill>
              </a:rPr>
              <a:t>www.lawleyinsurance.com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7799" y="1397162"/>
            <a:ext cx="3733800" cy="413585"/>
          </a:xfrm>
          <a:prstGeom prst="rect">
            <a:avLst/>
          </a:prstGeom>
        </p:spPr>
      </p:pic>
      <p:pic>
        <p:nvPicPr>
          <p:cNvPr id="4" name="Picture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619311" y="308810"/>
            <a:ext cx="790776" cy="789690"/>
          </a:xfrm>
          <a:prstGeom prst="rect">
            <a:avLst/>
          </a:prstGeom>
        </p:spPr>
      </p:pic>
    </p:spTree>
    <p:extLst>
      <p:ext uri="{BB962C8B-B14F-4D97-AF65-F5344CB8AC3E}">
        <p14:creationId xmlns:p14="http://schemas.microsoft.com/office/powerpoint/2010/main" val="3374725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Signature Copay 1</a:t>
            </a:r>
          </a:p>
        </p:txBody>
      </p:sp>
      <p:graphicFrame>
        <p:nvGraphicFramePr>
          <p:cNvPr id="3" name="Table 2"/>
          <p:cNvGraphicFramePr>
            <a:graphicFrameLocks noGrp="1"/>
          </p:cNvGraphicFramePr>
          <p:nvPr/>
        </p:nvGraphicFramePr>
        <p:xfrm>
          <a:off x="457200" y="1460496"/>
          <a:ext cx="9144000" cy="5391337"/>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276936">
                <a:tc>
                  <a:txBody>
                    <a:bodyPr/>
                    <a:lstStyle/>
                    <a:p>
                      <a:pPr marL="91440"/>
                      <a:r>
                        <a:rPr lang="en-US" sz="1400" i="0" dirty="0">
                          <a:effectLst/>
                        </a:rPr>
                        <a:t>Benefit Summary</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tc>
                  <a:txBody>
                    <a:bodyPr/>
                    <a:lstStyle/>
                    <a:p>
                      <a:pPr algn="ctr"/>
                      <a:r>
                        <a:rPr lang="en-US" sz="1400" i="0" dirty="0">
                          <a:effectLst/>
                        </a:rPr>
                        <a:t>In-Network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tc>
                  <a:txBody>
                    <a:bodyPr/>
                    <a:lstStyle/>
                    <a:p>
                      <a:pPr algn="ctr"/>
                      <a:r>
                        <a:rPr lang="en-US" sz="1400" i="0" dirty="0">
                          <a:effectLst/>
                        </a:rPr>
                        <a:t>Out-of-Network</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extLst>
                  <a:ext uri="{0D108BD9-81ED-4DB2-BD59-A6C34878D82A}">
                    <a16:rowId xmlns:a16="http://schemas.microsoft.com/office/drawing/2014/main" val="10000"/>
                  </a:ext>
                </a:extLst>
              </a:tr>
              <a:tr h="476366">
                <a:tc>
                  <a:txBody>
                    <a:bodyPr/>
                    <a:lstStyle/>
                    <a:p>
                      <a:pPr marL="91440"/>
                      <a:r>
                        <a:rPr lang="en-US" sz="1400" b="0" i="0" dirty="0">
                          <a:solidFill>
                            <a:srgbClr val="003C71"/>
                          </a:solidFill>
                          <a:effectLst/>
                        </a:rPr>
                        <a:t>Deductible (embedded</a:t>
                      </a:r>
                      <a:r>
                        <a:rPr lang="en-US" sz="1400" b="0" i="0" baseline="0" dirty="0">
                          <a:solidFill>
                            <a:srgbClr val="003C71"/>
                          </a:solidFill>
                          <a:effectLst/>
                        </a:rPr>
                        <a:t>)</a:t>
                      </a:r>
                      <a:endParaRPr lang="en-US" sz="1400" b="0" i="0" dirty="0">
                        <a:solidFill>
                          <a:srgbClr val="003C71"/>
                        </a:solidFill>
                        <a:effectLst/>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N/A</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Individual:</a:t>
                      </a:r>
                      <a:r>
                        <a:rPr lang="en-US" sz="1400" baseline="0" dirty="0">
                          <a:solidFill>
                            <a:srgbClr val="003C71"/>
                          </a:solidFill>
                          <a:effectLst/>
                        </a:rPr>
                        <a:t> $1,000</a:t>
                      </a:r>
                    </a:p>
                    <a:p>
                      <a:pPr algn="ctr"/>
                      <a:r>
                        <a:rPr lang="en-US" sz="1400" baseline="0" dirty="0">
                          <a:solidFill>
                            <a:srgbClr val="003C71"/>
                          </a:solidFill>
                          <a:effectLst/>
                        </a:rPr>
                        <a:t>Family: $2,000</a:t>
                      </a:r>
                      <a:endParaRPr lang="en-US" sz="1400" dirty="0">
                        <a:solidFill>
                          <a:srgbClr val="003C71"/>
                        </a:solidFill>
                        <a:effectLst/>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1"/>
                  </a:ext>
                </a:extLst>
              </a:tr>
              <a:tr h="476366">
                <a:tc>
                  <a:txBody>
                    <a:bodyPr/>
                    <a:lstStyle/>
                    <a:p>
                      <a:pPr marL="91440"/>
                      <a:r>
                        <a:rPr lang="en-US" sz="1400" b="0" i="0" dirty="0">
                          <a:solidFill>
                            <a:srgbClr val="003C71"/>
                          </a:solidFill>
                          <a:effectLst/>
                        </a:rPr>
                        <a:t>Coinsurance</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N/A</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20% coinsurance after deductible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2"/>
                  </a:ext>
                </a:extLst>
              </a:tr>
              <a:tr h="528049">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003C71"/>
                          </a:solidFill>
                          <a:effectLst/>
                        </a:rPr>
                        <a:t>Out-of-Pocket</a:t>
                      </a:r>
                      <a:r>
                        <a:rPr lang="en-US" sz="1400" b="0" i="0" baseline="0" dirty="0">
                          <a:solidFill>
                            <a:srgbClr val="003C71"/>
                          </a:solidFill>
                          <a:effectLst/>
                        </a:rPr>
                        <a:t> Maximum (embedded)</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Individual:</a:t>
                      </a:r>
                      <a:r>
                        <a:rPr lang="en-US" sz="1400" baseline="0" dirty="0">
                          <a:solidFill>
                            <a:srgbClr val="003C71"/>
                          </a:solidFill>
                          <a:effectLst/>
                        </a:rPr>
                        <a:t> $6,350</a:t>
                      </a:r>
                    </a:p>
                    <a:p>
                      <a:pPr algn="ctr"/>
                      <a:r>
                        <a:rPr lang="en-US" sz="1400" baseline="0" dirty="0">
                          <a:solidFill>
                            <a:srgbClr val="003C71"/>
                          </a:solidFill>
                          <a:effectLst/>
                        </a:rPr>
                        <a:t>Family: $12,700</a:t>
                      </a:r>
                      <a:endParaRPr lang="en-US" sz="1400" dirty="0">
                        <a:solidFill>
                          <a:srgbClr val="003C71"/>
                        </a:solidFill>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Individual:</a:t>
                      </a:r>
                      <a:r>
                        <a:rPr lang="en-US" sz="1400" baseline="0" dirty="0">
                          <a:solidFill>
                            <a:srgbClr val="003C71"/>
                          </a:solidFill>
                          <a:effectLst/>
                        </a:rPr>
                        <a:t> $5,000</a:t>
                      </a:r>
                    </a:p>
                    <a:p>
                      <a:pPr algn="ctr"/>
                      <a:r>
                        <a:rPr lang="en-US" sz="1400" baseline="0" dirty="0">
                          <a:solidFill>
                            <a:srgbClr val="003C71"/>
                          </a:solidFill>
                          <a:effectLst/>
                        </a:rPr>
                        <a:t>Family: $10,000</a:t>
                      </a:r>
                      <a:endParaRPr lang="en-US" sz="1400" dirty="0">
                        <a:solidFill>
                          <a:srgbClr val="003C71"/>
                        </a:solidFill>
                        <a:effectLst/>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3"/>
                  </a:ext>
                </a:extLst>
              </a:tr>
              <a:tr h="276936">
                <a:tc>
                  <a:txBody>
                    <a:bodyPr/>
                    <a:lstStyle/>
                    <a:p>
                      <a:pPr marL="91440"/>
                      <a:r>
                        <a:rPr lang="en-US" sz="1400" b="1" i="0" dirty="0">
                          <a:solidFill>
                            <a:schemeClr val="bg1"/>
                          </a:solidFill>
                          <a:effectLst/>
                        </a:rPr>
                        <a:t>In-Network Services</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tc gridSpan="2">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extLst>
                  <a:ext uri="{0D108BD9-81ED-4DB2-BD59-A6C34878D82A}">
                    <a16:rowId xmlns:a16="http://schemas.microsoft.com/office/drawing/2014/main" val="10004"/>
                  </a:ext>
                </a:extLst>
              </a:tr>
              <a:tr h="249244">
                <a:tc>
                  <a:txBody>
                    <a:bodyPr/>
                    <a:lstStyle/>
                    <a:p>
                      <a:pPr marL="91440"/>
                      <a:r>
                        <a:rPr lang="en-US" sz="1400" b="0" i="0" dirty="0">
                          <a:solidFill>
                            <a:srgbClr val="003C71"/>
                          </a:solidFill>
                          <a:effectLst/>
                        </a:rPr>
                        <a:t>Prescription Coverage</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$10 / $50 / $100</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05"/>
                  </a:ext>
                </a:extLst>
              </a:tr>
              <a:tr h="476366">
                <a:tc>
                  <a:txBody>
                    <a:bodyPr/>
                    <a:lstStyle/>
                    <a:p>
                      <a:pPr marL="91440"/>
                      <a:r>
                        <a:rPr lang="en-US" sz="1400" b="0" i="0" dirty="0">
                          <a:solidFill>
                            <a:srgbClr val="003C71"/>
                          </a:solidFill>
                          <a:effectLst/>
                        </a:rPr>
                        <a:t>Primary Office Visit</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$25 copay</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06"/>
                  </a:ext>
                </a:extLst>
              </a:tr>
              <a:tr h="476366">
                <a:tc>
                  <a:txBody>
                    <a:bodyPr/>
                    <a:lstStyle/>
                    <a:p>
                      <a:pPr marL="91440"/>
                      <a:r>
                        <a:rPr lang="en-US" sz="1400" b="0" i="0" dirty="0">
                          <a:solidFill>
                            <a:srgbClr val="003C71"/>
                          </a:solidFill>
                          <a:effectLst/>
                        </a:rPr>
                        <a:t>Specialist Office Visit</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$25 copay</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07"/>
                  </a:ext>
                </a:extLst>
              </a:tr>
              <a:tr h="476366">
                <a:tc>
                  <a:txBody>
                    <a:bodyPr/>
                    <a:lstStyle/>
                    <a:p>
                      <a:pPr marL="91440"/>
                      <a:r>
                        <a:rPr lang="en-US" sz="1400" b="0" i="0" dirty="0">
                          <a:solidFill>
                            <a:srgbClr val="003C71"/>
                          </a:solidFill>
                          <a:effectLst/>
                        </a:rPr>
                        <a:t>Inpatient Hospitalization</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$500 copay</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08"/>
                  </a:ext>
                </a:extLst>
              </a:tr>
              <a:tr h="476366">
                <a:tc>
                  <a:txBody>
                    <a:bodyPr/>
                    <a:lstStyle/>
                    <a:p>
                      <a:pPr marL="91440"/>
                      <a:r>
                        <a:rPr lang="en-US" sz="1400" b="0" i="0" dirty="0">
                          <a:solidFill>
                            <a:srgbClr val="003C71"/>
                          </a:solidFill>
                          <a:effectLst/>
                        </a:rPr>
                        <a:t>Outpatient Surgery (facility)</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$75 copay</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09"/>
                  </a:ext>
                </a:extLst>
              </a:tr>
              <a:tr h="476366">
                <a:tc>
                  <a:txBody>
                    <a:bodyPr/>
                    <a:lstStyle/>
                    <a:p>
                      <a:pPr marL="91440"/>
                      <a:r>
                        <a:rPr lang="en-US" sz="1400" b="0" i="0" dirty="0">
                          <a:solidFill>
                            <a:srgbClr val="003C71"/>
                          </a:solidFill>
                          <a:effectLst/>
                        </a:rPr>
                        <a:t>Emergency Room</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$50 copay</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10"/>
                  </a:ext>
                </a:extLst>
              </a:tr>
              <a:tr h="476366">
                <a:tc>
                  <a:txBody>
                    <a:bodyPr/>
                    <a:lstStyle/>
                    <a:p>
                      <a:pPr marL="91440"/>
                      <a:r>
                        <a:rPr lang="en-US" sz="1400" b="0" i="0" dirty="0">
                          <a:solidFill>
                            <a:srgbClr val="003C71"/>
                          </a:solidFill>
                          <a:effectLst/>
                        </a:rPr>
                        <a:t>Urgent Care</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$35 copay</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11"/>
                  </a:ext>
                </a:extLst>
              </a:tr>
              <a:tr h="249244">
                <a:tc>
                  <a:txBody>
                    <a:bodyPr/>
                    <a:lstStyle/>
                    <a:p>
                      <a:pPr marL="91440"/>
                      <a:r>
                        <a:rPr lang="en-US" sz="1400" b="0" i="0" dirty="0">
                          <a:solidFill>
                            <a:srgbClr val="003C71"/>
                          </a:solidFill>
                          <a:effectLst/>
                        </a:rPr>
                        <a:t>Dependent Coverage</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To age 26</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12"/>
                  </a:ext>
                </a:extLst>
              </a:tr>
            </a:tbl>
          </a:graphicData>
        </a:graphic>
      </p:graphicFrame>
      <p:sp>
        <p:nvSpPr>
          <p:cNvPr id="5" name="Footer Placeholder 4">
            <a:extLst>
              <a:ext uri="{FF2B5EF4-FFF2-40B4-BE49-F238E27FC236}">
                <a16:creationId xmlns:a16="http://schemas.microsoft.com/office/drawing/2014/main" id="{D5A11488-22E5-1C42-8C9C-B8516F310A67}"/>
              </a:ext>
            </a:extLst>
          </p:cNvPr>
          <p:cNvSpPr txBox="1">
            <a:spLocks/>
          </p:cNvSpPr>
          <p:nvPr/>
        </p:nvSpPr>
        <p:spPr>
          <a:xfrm>
            <a:off x="691971"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6"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4</a:t>
            </a:fld>
            <a:endParaRPr lang="en-US" dirty="0"/>
          </a:p>
        </p:txBody>
      </p:sp>
    </p:spTree>
    <p:extLst>
      <p:ext uri="{BB962C8B-B14F-4D97-AF65-F5344CB8AC3E}">
        <p14:creationId xmlns:p14="http://schemas.microsoft.com/office/powerpoint/2010/main" val="2081998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Signature Deductible 3</a:t>
            </a:r>
          </a:p>
        </p:txBody>
      </p:sp>
      <p:graphicFrame>
        <p:nvGraphicFramePr>
          <p:cNvPr id="3" name="Table 2"/>
          <p:cNvGraphicFramePr>
            <a:graphicFrameLocks noGrp="1"/>
          </p:cNvGraphicFramePr>
          <p:nvPr/>
        </p:nvGraphicFramePr>
        <p:xfrm>
          <a:off x="457200" y="1460496"/>
          <a:ext cx="9144000" cy="5367586"/>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276936">
                <a:tc>
                  <a:txBody>
                    <a:bodyPr/>
                    <a:lstStyle/>
                    <a:p>
                      <a:pPr marL="91440"/>
                      <a:r>
                        <a:rPr lang="en-US" sz="1400" i="0" dirty="0">
                          <a:effectLst/>
                        </a:rPr>
                        <a:t>Benefit Summary</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tc>
                  <a:txBody>
                    <a:bodyPr/>
                    <a:lstStyle/>
                    <a:p>
                      <a:pPr algn="ctr"/>
                      <a:r>
                        <a:rPr lang="en-US" sz="1400" i="0" dirty="0">
                          <a:effectLst/>
                        </a:rPr>
                        <a:t>In-Network</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tc>
                  <a:txBody>
                    <a:bodyPr/>
                    <a:lstStyle/>
                    <a:p>
                      <a:pPr algn="ctr"/>
                      <a:r>
                        <a:rPr lang="en-US" sz="1400" i="0" dirty="0">
                          <a:effectLst/>
                        </a:rPr>
                        <a:t>Out-of-Network</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extLst>
                  <a:ext uri="{0D108BD9-81ED-4DB2-BD59-A6C34878D82A}">
                    <a16:rowId xmlns:a16="http://schemas.microsoft.com/office/drawing/2014/main" val="10000"/>
                  </a:ext>
                </a:extLst>
              </a:tr>
              <a:tr h="476366">
                <a:tc>
                  <a:txBody>
                    <a:bodyPr/>
                    <a:lstStyle/>
                    <a:p>
                      <a:pPr marL="91440"/>
                      <a:r>
                        <a:rPr lang="en-US" sz="1400" b="0" i="0" dirty="0">
                          <a:solidFill>
                            <a:srgbClr val="003C71"/>
                          </a:solidFill>
                          <a:effectLst/>
                        </a:rPr>
                        <a:t>Deductible (</a:t>
                      </a:r>
                      <a:r>
                        <a:rPr lang="en-US" sz="1400" b="0" i="0" baseline="0" dirty="0">
                          <a:solidFill>
                            <a:srgbClr val="003C71"/>
                          </a:solidFill>
                          <a:effectLst/>
                        </a:rPr>
                        <a:t>true family)</a:t>
                      </a:r>
                      <a:endParaRPr lang="en-US" sz="1400" b="0" i="0" dirty="0">
                        <a:solidFill>
                          <a:srgbClr val="003C71"/>
                        </a:solidFill>
                        <a:effectLst/>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Individual:</a:t>
                      </a:r>
                      <a:r>
                        <a:rPr lang="en-US" sz="1400" baseline="0" dirty="0">
                          <a:solidFill>
                            <a:srgbClr val="003C71"/>
                          </a:solidFill>
                          <a:effectLst/>
                        </a:rPr>
                        <a:t> $1,500</a:t>
                      </a:r>
                    </a:p>
                    <a:p>
                      <a:pPr algn="ctr"/>
                      <a:r>
                        <a:rPr lang="en-US" sz="1400" baseline="0" dirty="0">
                          <a:solidFill>
                            <a:srgbClr val="003C71"/>
                          </a:solidFill>
                          <a:effectLst/>
                        </a:rPr>
                        <a:t>Family: $3,000</a:t>
                      </a:r>
                      <a:endParaRPr lang="en-US" sz="1400" dirty="0">
                        <a:solidFill>
                          <a:srgbClr val="003C71"/>
                        </a:solidFill>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Individual:</a:t>
                      </a:r>
                      <a:r>
                        <a:rPr lang="en-US" sz="1400" baseline="0" dirty="0">
                          <a:solidFill>
                            <a:srgbClr val="003C71"/>
                          </a:solidFill>
                          <a:effectLst/>
                        </a:rPr>
                        <a:t> $1,500</a:t>
                      </a:r>
                    </a:p>
                    <a:p>
                      <a:pPr algn="ctr"/>
                      <a:r>
                        <a:rPr lang="en-US" sz="1400" baseline="0" dirty="0">
                          <a:solidFill>
                            <a:srgbClr val="003C71"/>
                          </a:solidFill>
                          <a:effectLst/>
                        </a:rPr>
                        <a:t>Family: $3,000</a:t>
                      </a:r>
                      <a:endParaRPr lang="en-US" sz="1400" dirty="0">
                        <a:solidFill>
                          <a:srgbClr val="003C71"/>
                        </a:solidFill>
                        <a:effectLst/>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1"/>
                  </a:ext>
                </a:extLst>
              </a:tr>
              <a:tr h="476366">
                <a:tc>
                  <a:txBody>
                    <a:bodyPr/>
                    <a:lstStyle/>
                    <a:p>
                      <a:pPr marL="91440"/>
                      <a:r>
                        <a:rPr lang="en-US" sz="1400" b="0" i="0" dirty="0">
                          <a:solidFill>
                            <a:srgbClr val="003C71"/>
                          </a:solidFill>
                          <a:effectLst/>
                        </a:rPr>
                        <a:t>Coinsurance</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20% coinsurance after deductible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40% coinsurance after deductible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2"/>
                  </a:ext>
                </a:extLst>
              </a:tr>
              <a:tr h="504298">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003C71"/>
                          </a:solidFill>
                          <a:effectLst/>
                        </a:rPr>
                        <a:t>Out-of-Pocket</a:t>
                      </a:r>
                      <a:r>
                        <a:rPr lang="en-US" sz="1400" b="0" i="0" baseline="0" dirty="0">
                          <a:solidFill>
                            <a:srgbClr val="003C71"/>
                          </a:solidFill>
                          <a:effectLst/>
                        </a:rPr>
                        <a:t> Maximum (embedded)</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Individual:</a:t>
                      </a:r>
                      <a:r>
                        <a:rPr lang="en-US" sz="1400" baseline="0" dirty="0">
                          <a:solidFill>
                            <a:srgbClr val="003C71"/>
                          </a:solidFill>
                          <a:effectLst/>
                        </a:rPr>
                        <a:t> $4,000</a:t>
                      </a:r>
                    </a:p>
                    <a:p>
                      <a:pPr algn="ctr"/>
                      <a:r>
                        <a:rPr lang="en-US" sz="1400" baseline="0" dirty="0">
                          <a:solidFill>
                            <a:srgbClr val="003C71"/>
                          </a:solidFill>
                          <a:effectLst/>
                        </a:rPr>
                        <a:t>Family: $8,000</a:t>
                      </a:r>
                      <a:endParaRPr lang="en-US" sz="1400" dirty="0">
                        <a:solidFill>
                          <a:srgbClr val="003C71"/>
                        </a:solidFill>
                        <a:effectLs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a:txBody>
                    <a:bodyPr/>
                    <a:lstStyle/>
                    <a:p>
                      <a:pPr algn="ctr"/>
                      <a:r>
                        <a:rPr lang="en-US" sz="1400" dirty="0">
                          <a:solidFill>
                            <a:srgbClr val="003C71"/>
                          </a:solidFill>
                          <a:effectLst/>
                        </a:rPr>
                        <a:t>Individual:</a:t>
                      </a:r>
                      <a:r>
                        <a:rPr lang="en-US" sz="1400" baseline="0" dirty="0">
                          <a:solidFill>
                            <a:srgbClr val="003C71"/>
                          </a:solidFill>
                          <a:effectLst/>
                        </a:rPr>
                        <a:t> $5,000</a:t>
                      </a:r>
                    </a:p>
                    <a:p>
                      <a:pPr algn="ctr"/>
                      <a:r>
                        <a:rPr lang="en-US" sz="1400" baseline="0" dirty="0">
                          <a:solidFill>
                            <a:srgbClr val="003C71"/>
                          </a:solidFill>
                          <a:effectLst/>
                        </a:rPr>
                        <a:t>Family: $10,000</a:t>
                      </a:r>
                      <a:endParaRPr lang="en-US" sz="1400" dirty="0">
                        <a:solidFill>
                          <a:srgbClr val="003C71"/>
                        </a:solidFill>
                        <a:effectLst/>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extLst>
                  <a:ext uri="{0D108BD9-81ED-4DB2-BD59-A6C34878D82A}">
                    <a16:rowId xmlns:a16="http://schemas.microsoft.com/office/drawing/2014/main" val="10003"/>
                  </a:ext>
                </a:extLst>
              </a:tr>
              <a:tr h="276936">
                <a:tc>
                  <a:txBody>
                    <a:bodyPr/>
                    <a:lstStyle/>
                    <a:p>
                      <a:pPr marL="91440"/>
                      <a:r>
                        <a:rPr lang="en-US" sz="1400" b="1" i="0" dirty="0">
                          <a:solidFill>
                            <a:schemeClr val="bg1"/>
                          </a:solidFill>
                          <a:effectLst/>
                        </a:rPr>
                        <a:t>In-Network Services</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tc gridSpan="2">
                  <a:txBody>
                    <a:body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80000"/>
                      </a:srgbClr>
                    </a:solidFill>
                  </a:tcPr>
                </a:tc>
                <a:extLst>
                  <a:ext uri="{0D108BD9-81ED-4DB2-BD59-A6C34878D82A}">
                    <a16:rowId xmlns:a16="http://schemas.microsoft.com/office/drawing/2014/main" val="10004"/>
                  </a:ext>
                </a:extLst>
              </a:tr>
              <a:tr h="249244">
                <a:tc>
                  <a:txBody>
                    <a:bodyPr/>
                    <a:lstStyle/>
                    <a:p>
                      <a:pPr marL="91440"/>
                      <a:r>
                        <a:rPr lang="en-US" sz="1400" b="0" i="0" dirty="0">
                          <a:solidFill>
                            <a:srgbClr val="003C71"/>
                          </a:solidFill>
                          <a:effectLst/>
                        </a:rPr>
                        <a:t>Prescription Coverage</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$10 / $50 / $100 after deductible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05"/>
                  </a:ext>
                </a:extLst>
              </a:tr>
              <a:tr h="476366">
                <a:tc>
                  <a:txBody>
                    <a:bodyPr/>
                    <a:lstStyle/>
                    <a:p>
                      <a:pPr marL="91440"/>
                      <a:r>
                        <a:rPr lang="en-US" sz="1400" b="0" i="0" dirty="0">
                          <a:solidFill>
                            <a:srgbClr val="003C71"/>
                          </a:solidFill>
                          <a:effectLst/>
                        </a:rPr>
                        <a:t>Primary Office Visit</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20%</a:t>
                      </a:r>
                      <a:r>
                        <a:rPr lang="en-US" sz="1400" baseline="0" dirty="0">
                          <a:solidFill>
                            <a:srgbClr val="003C71"/>
                          </a:solidFill>
                          <a:effectLst/>
                        </a:rPr>
                        <a:t> coinsurance after deductible</a:t>
                      </a:r>
                      <a:endParaRPr lang="en-US" sz="1400" dirty="0">
                        <a:solidFill>
                          <a:srgbClr val="003C71"/>
                        </a:solidFill>
                        <a:effectLst/>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06"/>
                  </a:ext>
                </a:extLst>
              </a:tr>
              <a:tr h="476366">
                <a:tc>
                  <a:txBody>
                    <a:bodyPr/>
                    <a:lstStyle/>
                    <a:p>
                      <a:pPr marL="91440"/>
                      <a:r>
                        <a:rPr lang="en-US" sz="1400" b="0" i="0" dirty="0">
                          <a:solidFill>
                            <a:srgbClr val="003C71"/>
                          </a:solidFill>
                          <a:effectLst/>
                        </a:rPr>
                        <a:t>Specialist Office Visit</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20% coinsurance after deductible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07"/>
                  </a:ext>
                </a:extLst>
              </a:tr>
              <a:tr h="476366">
                <a:tc>
                  <a:txBody>
                    <a:bodyPr/>
                    <a:lstStyle/>
                    <a:p>
                      <a:pPr marL="91440"/>
                      <a:r>
                        <a:rPr lang="en-US" sz="1400" b="0" i="0" dirty="0">
                          <a:solidFill>
                            <a:srgbClr val="003C71"/>
                          </a:solidFill>
                          <a:effectLst/>
                        </a:rPr>
                        <a:t>Inpatient Hospitalization</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marR="0" lvl="0" indent="0" algn="l" defTabSz="101882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71"/>
                          </a:solidFill>
                          <a:effectLst/>
                          <a:uLnTx/>
                          <a:uFillTx/>
                          <a:latin typeface="Calibri"/>
                          <a:ea typeface="+mn-ea"/>
                          <a:cs typeface="+mn-cs"/>
                        </a:rPr>
                        <a:t>20% coinsurance after deductible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08"/>
                  </a:ext>
                </a:extLst>
              </a:tr>
              <a:tr h="476366">
                <a:tc>
                  <a:txBody>
                    <a:bodyPr/>
                    <a:lstStyle/>
                    <a:p>
                      <a:pPr marL="91440"/>
                      <a:r>
                        <a:rPr lang="en-US" sz="1400" b="0" i="0" dirty="0">
                          <a:solidFill>
                            <a:srgbClr val="003C71"/>
                          </a:solidFill>
                          <a:effectLst/>
                        </a:rPr>
                        <a:t>Outpatient Surgery (facility)</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marR="0" lvl="0" indent="0" algn="l" defTabSz="101882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71"/>
                          </a:solidFill>
                          <a:effectLst/>
                          <a:uLnTx/>
                          <a:uFillTx/>
                          <a:latin typeface="Calibri"/>
                          <a:ea typeface="+mn-ea"/>
                          <a:cs typeface="+mn-cs"/>
                        </a:rPr>
                        <a:t>20% coinsurance after deductible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09"/>
                  </a:ext>
                </a:extLst>
              </a:tr>
              <a:tr h="476366">
                <a:tc>
                  <a:txBody>
                    <a:bodyPr/>
                    <a:lstStyle/>
                    <a:p>
                      <a:pPr marL="91440"/>
                      <a:r>
                        <a:rPr lang="en-US" sz="1400" b="0" i="0" dirty="0">
                          <a:solidFill>
                            <a:srgbClr val="003C71"/>
                          </a:solidFill>
                          <a:effectLst/>
                        </a:rPr>
                        <a:t>Emergency Room</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marR="0" lvl="0" indent="0" algn="l" defTabSz="101882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71"/>
                          </a:solidFill>
                          <a:effectLst/>
                          <a:uLnTx/>
                          <a:uFillTx/>
                          <a:latin typeface="Calibri"/>
                          <a:ea typeface="+mn-ea"/>
                          <a:cs typeface="+mn-cs"/>
                        </a:rPr>
                        <a:t>20% coinsurance after deductible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10"/>
                  </a:ext>
                </a:extLst>
              </a:tr>
              <a:tr h="476366">
                <a:tc>
                  <a:txBody>
                    <a:bodyPr/>
                    <a:lstStyle/>
                    <a:p>
                      <a:pPr marL="91440"/>
                      <a:r>
                        <a:rPr lang="en-US" sz="1400" b="0" i="0" dirty="0">
                          <a:solidFill>
                            <a:srgbClr val="003C71"/>
                          </a:solidFill>
                          <a:effectLst/>
                        </a:rPr>
                        <a:t>Urgent Care</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marR="0" lvl="0" indent="0" algn="l" defTabSz="101882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C71"/>
                          </a:solidFill>
                          <a:effectLst/>
                          <a:uLnTx/>
                          <a:uFillTx/>
                          <a:latin typeface="Calibri"/>
                          <a:ea typeface="+mn-ea"/>
                          <a:cs typeface="+mn-cs"/>
                        </a:rPr>
                        <a:t>20% coinsurance after deductible</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11"/>
                  </a:ext>
                </a:extLst>
              </a:tr>
              <a:tr h="249244">
                <a:tc>
                  <a:txBody>
                    <a:bodyPr/>
                    <a:lstStyle/>
                    <a:p>
                      <a:pPr marL="91440"/>
                      <a:r>
                        <a:rPr lang="en-US" sz="1400" b="0" i="0" dirty="0">
                          <a:solidFill>
                            <a:srgbClr val="003C71"/>
                          </a:solidFill>
                          <a:effectLst/>
                        </a:rPr>
                        <a:t>Dependent Coverage</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gridSpan="2">
                  <a:txBody>
                    <a:bodyPr/>
                    <a:lstStyle/>
                    <a:p>
                      <a:pPr marL="91440" algn="l"/>
                      <a:r>
                        <a:rPr lang="en-US" sz="1400" dirty="0">
                          <a:solidFill>
                            <a:srgbClr val="003C71"/>
                          </a:solidFill>
                          <a:effectLst/>
                        </a:rPr>
                        <a:t>To age 26</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10196"/>
                      </a:srgbClr>
                    </a:solidFill>
                  </a:tcPr>
                </a:tc>
                <a:tc hMerge="1">
                  <a:txBody>
                    <a:bodyPr/>
                    <a:lstStyle/>
                    <a:p>
                      <a:pPr algn="ctr"/>
                      <a:endParaRPr lang="en-US" dirty="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3C71">
                        <a:alpha val="20000"/>
                      </a:srgbClr>
                    </a:solidFill>
                  </a:tcPr>
                </a:tc>
                <a:extLst>
                  <a:ext uri="{0D108BD9-81ED-4DB2-BD59-A6C34878D82A}">
                    <a16:rowId xmlns:a16="http://schemas.microsoft.com/office/drawing/2014/main" val="10012"/>
                  </a:ext>
                </a:extLst>
              </a:tr>
            </a:tbl>
          </a:graphicData>
        </a:graphic>
      </p:graphicFrame>
      <p:sp>
        <p:nvSpPr>
          <p:cNvPr id="5" name="Footer Placeholder 4">
            <a:extLst>
              <a:ext uri="{FF2B5EF4-FFF2-40B4-BE49-F238E27FC236}">
                <a16:creationId xmlns:a16="http://schemas.microsoft.com/office/drawing/2014/main" id="{D5A11488-22E5-1C42-8C9C-B8516F310A67}"/>
              </a:ext>
            </a:extLst>
          </p:cNvPr>
          <p:cNvSpPr txBox="1">
            <a:spLocks/>
          </p:cNvSpPr>
          <p:nvPr/>
        </p:nvSpPr>
        <p:spPr>
          <a:xfrm>
            <a:off x="691971"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r>
              <a:rPr lang="en-US" dirty="0">
                <a:solidFill>
                  <a:srgbClr val="003B71"/>
                </a:solidFill>
              </a:rPr>
              <a:t>BENEFITS 2022  </a:t>
            </a:r>
            <a:r>
              <a:rPr lang="en-US" b="0" dirty="0">
                <a:solidFill>
                  <a:srgbClr val="4D4D4E"/>
                </a:solidFill>
              </a:rPr>
              <a:t>LAWLEY  |  EMPLOYEE BENEFITS</a:t>
            </a:r>
          </a:p>
        </p:txBody>
      </p:sp>
      <p:sp>
        <p:nvSpPr>
          <p:cNvPr id="6"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fld id="{0C46CFFE-2478-4DD8-ACCA-A7180522E68C}" type="slidenum">
              <a:rPr lang="en-US" smtClean="0"/>
              <a:pPr/>
              <a:t>5</a:t>
            </a:fld>
            <a:endParaRPr lang="en-US" dirty="0"/>
          </a:p>
        </p:txBody>
      </p:sp>
    </p:spTree>
    <p:extLst>
      <p:ext uri="{BB962C8B-B14F-4D97-AF65-F5344CB8AC3E}">
        <p14:creationId xmlns:p14="http://schemas.microsoft.com/office/powerpoint/2010/main" val="1300107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7CCC7-E012-45B9-AEBF-312F17E480C7}"/>
              </a:ext>
            </a:extLst>
          </p:cNvPr>
          <p:cNvSpPr>
            <a:spLocks noGrp="1"/>
          </p:cNvSpPr>
          <p:nvPr>
            <p:ph type="title"/>
          </p:nvPr>
        </p:nvSpPr>
        <p:spPr/>
        <p:txBody>
          <a:bodyPr/>
          <a:lstStyle/>
          <a:p>
            <a:r>
              <a:rPr lang="en-US" dirty="0"/>
              <a:t>Lakeshore Savings</a:t>
            </a:r>
          </a:p>
        </p:txBody>
      </p:sp>
      <p:sp>
        <p:nvSpPr>
          <p:cNvPr id="6" name="Text Placeholder 3">
            <a:extLst>
              <a:ext uri="{FF2B5EF4-FFF2-40B4-BE49-F238E27FC236}">
                <a16:creationId xmlns:a16="http://schemas.microsoft.com/office/drawing/2014/main" id="{67DDA654-0EFB-41CC-89F7-41F5B705E8AD}"/>
              </a:ext>
            </a:extLst>
          </p:cNvPr>
          <p:cNvSpPr txBox="1">
            <a:spLocks/>
          </p:cNvSpPr>
          <p:nvPr/>
        </p:nvSpPr>
        <p:spPr>
          <a:xfrm>
            <a:off x="209797" y="1687285"/>
            <a:ext cx="9694224" cy="569387"/>
          </a:xfrm>
          <a:prstGeom prst="rect">
            <a:avLst/>
          </a:prstGeom>
        </p:spPr>
        <p:txBody>
          <a:bodyPr vert="horz" wrap="square" lIns="91440" tIns="45720" rIns="91440" bIns="45720" rtlCol="0" anchor="t">
            <a:spAutoFit/>
          </a:bodyPr>
          <a:lstStyle>
            <a:lvl1pPr marL="0" marR="0" indent="0" algn="just" defTabSz="914400" rtl="0" eaLnBrk="1" fontAlgn="auto" latinLnBrk="0" hangingPunct="1">
              <a:lnSpc>
                <a:spcPct val="100000"/>
              </a:lnSpc>
              <a:spcBef>
                <a:spcPct val="20000"/>
              </a:spcBef>
              <a:spcAft>
                <a:spcPts val="0"/>
              </a:spcAft>
              <a:buClr>
                <a:srgbClr val="7BAFD4"/>
              </a:buClr>
              <a:buSzTx/>
              <a:buFont typeface="Wingdings" panose="05000000000000000000" pitchFamily="2" charset="2"/>
              <a:buNone/>
              <a:tabLst/>
              <a:defRPr sz="1800" b="0" kern="1200" cap="none" spc="0" baseline="0">
                <a:solidFill>
                  <a:srgbClr val="003C71"/>
                </a:solidFill>
                <a:latin typeface="Calibri" panose="020F0502020204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
                <a:srgbClr val="7BAFD4"/>
              </a:buClr>
              <a:buSzTx/>
              <a:buFont typeface="Wingdings" panose="05000000000000000000" pitchFamily="2" charset="2"/>
              <a:buNone/>
              <a:tabLst/>
              <a:defRPr/>
            </a:pPr>
            <a:r>
              <a:rPr kumimoji="0" lang="en-US" sz="3100" b="1" i="0" u="none" strike="noStrike" kern="1200" cap="none" spc="0" normalizeH="0" baseline="0" noProof="0" dirty="0">
                <a:ln>
                  <a:noFill/>
                </a:ln>
                <a:solidFill>
                  <a:srgbClr val="003C71"/>
                </a:solidFill>
                <a:effectLst/>
                <a:uLnTx/>
                <a:uFillTx/>
                <a:latin typeface="Calibri" panose="020F0502020204030204" pitchFamily="34" charset="0"/>
                <a:ea typeface="+mn-ea"/>
                <a:cs typeface="+mn-cs"/>
              </a:rPr>
              <a:t>Requirements for enrolling in Signature Deductible 3 plan</a:t>
            </a:r>
          </a:p>
        </p:txBody>
      </p:sp>
      <p:sp>
        <p:nvSpPr>
          <p:cNvPr id="7" name="Text Placeholder 4">
            <a:extLst>
              <a:ext uri="{FF2B5EF4-FFF2-40B4-BE49-F238E27FC236}">
                <a16:creationId xmlns:a16="http://schemas.microsoft.com/office/drawing/2014/main" id="{EE9F1CA1-4010-4DDE-9788-C5B1441623EB}"/>
              </a:ext>
            </a:extLst>
          </p:cNvPr>
          <p:cNvSpPr txBox="1">
            <a:spLocks/>
          </p:cNvSpPr>
          <p:nvPr/>
        </p:nvSpPr>
        <p:spPr>
          <a:xfrm>
            <a:off x="316676" y="2351315"/>
            <a:ext cx="8686800" cy="3733800"/>
          </a:xfrm>
          <a:prstGeom prst="rect">
            <a:avLst/>
          </a:prstGeom>
        </p:spPr>
        <p:txBody>
          <a:bodyPr vert="horz" lIns="91440" tIns="45720" rIns="91440" bIns="45720" rtlCol="0">
            <a:normAutofit fontScale="92500" lnSpcReduction="10000"/>
          </a:bodyPr>
          <a:lstStyle>
            <a:lvl1pPr marL="342900" marR="0" indent="-342900" algn="l" defTabSz="914400" rtl="0" eaLnBrk="1" fontAlgn="auto" latinLnBrk="0" hangingPunct="1">
              <a:lnSpc>
                <a:spcPct val="100000"/>
              </a:lnSpc>
              <a:spcBef>
                <a:spcPct val="20000"/>
              </a:spcBef>
              <a:spcAft>
                <a:spcPts val="0"/>
              </a:spcAft>
              <a:buClr>
                <a:srgbClr val="7BAFD4"/>
              </a:buClr>
              <a:buSzTx/>
              <a:buFont typeface="Wingdings" panose="05000000000000000000" pitchFamily="2" charset="2"/>
              <a:buChar char="§"/>
              <a:tabLst/>
              <a:defRPr sz="2000" b="0" kern="1200" cap="none" spc="0" baseline="0">
                <a:solidFill>
                  <a:srgbClr val="003C71"/>
                </a:solidFill>
                <a:latin typeface="Calibri" panose="020F0502020204030204" pitchFamily="34" charset="0"/>
                <a:ea typeface="+mn-ea"/>
                <a:cs typeface="+mn-cs"/>
              </a:defRPr>
            </a:lvl1pPr>
            <a:lvl2pPr marL="742950" marR="0" indent="-28575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2pPr>
            <a:lvl3pPr marL="11430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3pPr>
            <a:lvl4pPr marL="16002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4pPr>
            <a:lvl5pPr marL="2057400" marR="0" indent="-228600" algn="l" defTabSz="914400" rtl="0" eaLnBrk="1" fontAlgn="auto" latinLnBrk="0" hangingPunct="1">
              <a:lnSpc>
                <a:spcPct val="100000"/>
              </a:lnSpc>
              <a:spcBef>
                <a:spcPct val="20000"/>
              </a:spcBef>
              <a:spcAft>
                <a:spcPts val="0"/>
              </a:spcAft>
              <a:buClr>
                <a:srgbClr val="7BAFD4"/>
              </a:buClr>
              <a:buSzPct val="150000"/>
              <a:buFont typeface="Calibri" panose="020F0502020204030204" pitchFamily="34" charset="0"/>
              <a:buChar char="›"/>
              <a:tabLst/>
              <a:defRPr sz="1800" kern="1200">
                <a:solidFill>
                  <a:schemeClr val="accent3"/>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7BAFD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3C71"/>
                </a:solidFill>
                <a:effectLst/>
                <a:uLnTx/>
                <a:uFillTx/>
                <a:latin typeface="Calibri" panose="020F0502020204030204" pitchFamily="34" charset="0"/>
                <a:ea typeface="+mn-ea"/>
                <a:cs typeface="+mn-cs"/>
              </a:rPr>
              <a:t>All employees who enroll in the Signature Deductible 3 plan are required to open a Health Savings Account (HSA) with Lakeshore Savings.</a:t>
            </a:r>
          </a:p>
          <a:p>
            <a:pPr marL="342900" marR="0" lvl="0" indent="-342900" algn="l" defTabSz="914400" rtl="0" eaLnBrk="1" fontAlgn="auto" latinLnBrk="0" hangingPunct="1">
              <a:lnSpc>
                <a:spcPct val="100000"/>
              </a:lnSpc>
              <a:spcBef>
                <a:spcPct val="20000"/>
              </a:spcBef>
              <a:spcAft>
                <a:spcPts val="0"/>
              </a:spcAft>
              <a:buClr>
                <a:srgbClr val="7BAFD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3C71"/>
                </a:solidFill>
                <a:effectLst/>
                <a:uLnTx/>
                <a:uFillTx/>
                <a:latin typeface="Calibri" panose="020F0502020204030204" pitchFamily="34" charset="0"/>
                <a:ea typeface="+mn-ea"/>
                <a:cs typeface="+mn-cs"/>
              </a:rPr>
              <a:t>For those employees who enroll in the HDHP and open an HSA with Lakeshore Savings, Daemen University will fund </a:t>
            </a:r>
            <a:r>
              <a:rPr kumimoji="0" lang="en-US" sz="2400" b="1" i="0" u="none" strike="noStrike" kern="1200" cap="none" spc="0" normalizeH="0" baseline="0" noProof="0" dirty="0">
                <a:ln>
                  <a:noFill/>
                </a:ln>
                <a:solidFill>
                  <a:srgbClr val="003C71"/>
                </a:solidFill>
                <a:effectLst/>
                <a:uLnTx/>
                <a:uFillTx/>
                <a:latin typeface="Calibri" panose="020F0502020204030204" pitchFamily="34" charset="0"/>
                <a:ea typeface="+mn-ea"/>
                <a:cs typeface="+mn-cs"/>
              </a:rPr>
              <a:t>100% </a:t>
            </a:r>
            <a:r>
              <a:rPr kumimoji="0" lang="en-US" sz="2400" b="0" i="0" u="none" strike="noStrike" kern="1200" cap="none" spc="0" normalizeH="0" baseline="0" noProof="0" dirty="0">
                <a:ln>
                  <a:noFill/>
                </a:ln>
                <a:solidFill>
                  <a:srgbClr val="003C71"/>
                </a:solidFill>
                <a:effectLst/>
                <a:uLnTx/>
                <a:uFillTx/>
                <a:latin typeface="Calibri" panose="020F0502020204030204" pitchFamily="34" charset="0"/>
                <a:ea typeface="+mn-ea"/>
                <a:cs typeface="+mn-cs"/>
              </a:rPr>
              <a:t>of the deductible amount ($1,500 for single / $3,000 for family).  The</a:t>
            </a:r>
            <a:r>
              <a:rPr kumimoji="0" lang="en-US" sz="2400" b="0" i="0" u="none" strike="noStrike" kern="1200" cap="none" spc="0" normalizeH="0" noProof="0" dirty="0">
                <a:ln>
                  <a:noFill/>
                </a:ln>
                <a:solidFill>
                  <a:srgbClr val="003C71"/>
                </a:solidFill>
                <a:effectLst/>
                <a:uLnTx/>
                <a:uFillTx/>
                <a:latin typeface="Calibri" panose="020F0502020204030204" pitchFamily="34" charset="0"/>
                <a:ea typeface="+mn-ea"/>
                <a:cs typeface="+mn-cs"/>
              </a:rPr>
              <a:t> employer contribution will be funded quarterly.</a:t>
            </a:r>
            <a:endParaRPr kumimoji="0" lang="en-US" sz="2400" b="0" i="0" u="none" strike="noStrike" kern="1200" cap="none" spc="0" normalizeH="0" baseline="0" noProof="0" dirty="0">
              <a:ln>
                <a:noFill/>
              </a:ln>
              <a:solidFill>
                <a:srgbClr val="003C71"/>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7BAFD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3C71"/>
                </a:solidFill>
                <a:effectLst/>
                <a:uLnTx/>
                <a:uFillTx/>
                <a:latin typeface="Calibri" panose="020F0502020204030204" pitchFamily="34" charset="0"/>
                <a:ea typeface="+mn-ea"/>
                <a:cs typeface="+mn-cs"/>
              </a:rPr>
              <a:t>Employees who want to contribute their own pre-tax money to an HSA through payroll deductions, must have an HSA account set up with Lakeshore Savings.  Employee contributions will be funded with each</a:t>
            </a:r>
            <a:r>
              <a:rPr kumimoji="0" lang="en-US" sz="2400" b="0" i="0" u="none" strike="noStrike" kern="1200" cap="none" spc="0" normalizeH="0" noProof="0" dirty="0">
                <a:ln>
                  <a:noFill/>
                </a:ln>
                <a:solidFill>
                  <a:srgbClr val="003C71"/>
                </a:solidFill>
                <a:effectLst/>
                <a:uLnTx/>
                <a:uFillTx/>
                <a:latin typeface="Calibri" panose="020F0502020204030204" pitchFamily="34" charset="0"/>
                <a:ea typeface="+mn-ea"/>
                <a:cs typeface="+mn-cs"/>
              </a:rPr>
              <a:t> pay period.</a:t>
            </a:r>
            <a:endParaRPr kumimoji="0" lang="en-US" sz="2400" b="0" i="0" u="none" strike="noStrike" kern="1200" cap="none" spc="0" normalizeH="0" baseline="0" noProof="0" dirty="0">
              <a:ln>
                <a:noFill/>
              </a:ln>
              <a:solidFill>
                <a:srgbClr val="003C71"/>
              </a:solidFill>
              <a:effectLst/>
              <a:uLnTx/>
              <a:uFillTx/>
              <a:latin typeface="Calibri" panose="020F0502020204030204" pitchFamily="34" charset="0"/>
              <a:ea typeface="+mn-ea"/>
              <a:cs typeface="+mn-cs"/>
            </a:endParaRPr>
          </a:p>
        </p:txBody>
      </p:sp>
      <p:pic>
        <p:nvPicPr>
          <p:cNvPr id="8" name="Picture 4" descr="Lake Shore Savings Bank Rates &amp; Fees 2020 Review">
            <a:extLst>
              <a:ext uri="{FF2B5EF4-FFF2-40B4-BE49-F238E27FC236}">
                <a16:creationId xmlns:a16="http://schemas.microsoft.com/office/drawing/2014/main" id="{33FEAD85-E5D1-4706-8D99-21D959613A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41" t="28761" r="14401" b="25956"/>
          <a:stretch/>
        </p:blipFill>
        <p:spPr bwMode="auto">
          <a:xfrm>
            <a:off x="160315" y="6804561"/>
            <a:ext cx="2459637" cy="84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76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Free Preventive Health Services</a:t>
            </a:r>
          </a:p>
        </p:txBody>
      </p:sp>
      <p:graphicFrame>
        <p:nvGraphicFramePr>
          <p:cNvPr id="5" name="Table 4"/>
          <p:cNvGraphicFramePr>
            <a:graphicFrameLocks noGrp="1"/>
          </p:cNvGraphicFramePr>
          <p:nvPr>
            <p:extLst>
              <p:ext uri="{D42A27DB-BD31-4B8C-83A1-F6EECF244321}">
                <p14:modId xmlns:p14="http://schemas.microsoft.com/office/powerpoint/2010/main" val="3042385800"/>
              </p:ext>
            </p:extLst>
          </p:nvPr>
        </p:nvGraphicFramePr>
        <p:xfrm>
          <a:off x="457201" y="1942375"/>
          <a:ext cx="9144000" cy="4522115"/>
        </p:xfrm>
        <a:graphic>
          <a:graphicData uri="http://schemas.openxmlformats.org/drawingml/2006/table">
            <a:tbl>
              <a:tblPr firstRow="1" bandRow="1">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904423">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285750" lvl="1" indent="-285750" defTabSz="457200">
                        <a:spcBef>
                          <a:spcPts val="1200"/>
                        </a:spcBef>
                        <a:buClr>
                          <a:srgbClr val="007AC3"/>
                        </a:buClr>
                        <a:buFont typeface="Wingdings" panose="05000000000000000000" pitchFamily="2" charset="2"/>
                        <a:buChar char="§"/>
                      </a:pPr>
                      <a:r>
                        <a:rPr lang="en-US" altLang="en-US" sz="2000" b="0" dirty="0">
                          <a:solidFill>
                            <a:schemeClr val="accent2"/>
                          </a:solidFill>
                          <a:effectLst/>
                          <a:latin typeface="Calibri" panose="020F0502020204030204" pitchFamily="34" charset="0"/>
                        </a:rPr>
                        <a:t>Annual Routine Checkup</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D6E03D"/>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1" indent="-285750" defTabSz="457200">
                        <a:spcBef>
                          <a:spcPts val="1200"/>
                        </a:spcBef>
                        <a:buClr>
                          <a:srgbClr val="007AC3"/>
                        </a:buClr>
                        <a:buFont typeface="Wingdings" panose="05000000000000000000" pitchFamily="2" charset="2"/>
                        <a:buChar char="§"/>
                      </a:pPr>
                      <a:r>
                        <a:rPr lang="en-US" altLang="en-US" sz="2000" b="0" dirty="0">
                          <a:solidFill>
                            <a:schemeClr val="accent2"/>
                          </a:solidFill>
                          <a:effectLst/>
                          <a:latin typeface="Calibri" panose="020F0502020204030204" pitchFamily="34" charset="0"/>
                        </a:rPr>
                        <a:t>Immunizations</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D6E03D"/>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0442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lvl="1" indent="-285750" defTabSz="457200">
                        <a:spcBef>
                          <a:spcPts val="1200"/>
                        </a:spcBef>
                        <a:buClr>
                          <a:srgbClr val="007AC3"/>
                        </a:buClr>
                        <a:buFont typeface="Wingdings" panose="05000000000000000000" pitchFamily="2" charset="2"/>
                        <a:buChar char="§"/>
                      </a:pPr>
                      <a:r>
                        <a:rPr lang="en-US" altLang="en-US" sz="2000" b="0" dirty="0">
                          <a:solidFill>
                            <a:schemeClr val="accent2"/>
                          </a:solidFill>
                          <a:effectLst/>
                          <a:latin typeface="Calibri" panose="020F0502020204030204" pitchFamily="34" charset="0"/>
                        </a:rPr>
                        <a:t>Cholesterol Screening</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285750" algn="l" defTabSz="914400" rtl="0" eaLnBrk="1" fontAlgn="auto" latinLnBrk="0" hangingPunct="1">
                        <a:lnSpc>
                          <a:spcPct val="100000"/>
                        </a:lnSpc>
                        <a:spcBef>
                          <a:spcPts val="0"/>
                        </a:spcBef>
                        <a:spcAft>
                          <a:spcPts val="0"/>
                        </a:spcAft>
                        <a:buClr>
                          <a:srgbClr val="007AC3"/>
                        </a:buClr>
                        <a:buSzTx/>
                        <a:buFont typeface="Wingdings" panose="05000000000000000000" pitchFamily="2" charset="2"/>
                        <a:buChar char="§"/>
                        <a:tabLst/>
                        <a:defRPr/>
                      </a:pPr>
                      <a:r>
                        <a:rPr lang="en-US" altLang="en-US" sz="2000" b="0" dirty="0">
                          <a:solidFill>
                            <a:schemeClr val="accent2"/>
                          </a:solidFill>
                          <a:effectLst/>
                          <a:latin typeface="Calibri" panose="020F0502020204030204" pitchFamily="34" charset="0"/>
                        </a:rPr>
                        <a:t>Mammography Screening</a:t>
                      </a:r>
                      <a:endParaRPr kumimoji="0" lang="en-US" sz="2000" b="0"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endParaRP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0442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lvl="1" indent="-285750" defTabSz="457200">
                        <a:spcBef>
                          <a:spcPts val="1200"/>
                        </a:spcBef>
                        <a:buClr>
                          <a:srgbClr val="007AC3"/>
                        </a:buClr>
                        <a:buFont typeface="Wingdings" panose="05000000000000000000" pitchFamily="2" charset="2"/>
                        <a:buChar char="§"/>
                      </a:pPr>
                      <a:r>
                        <a:rPr lang="en-US" altLang="en-US" sz="2000" b="0" dirty="0">
                          <a:solidFill>
                            <a:schemeClr val="accent2"/>
                          </a:solidFill>
                          <a:effectLst/>
                          <a:latin typeface="Calibri" panose="020F0502020204030204" pitchFamily="34" charset="0"/>
                        </a:rPr>
                        <a:t>Colonoscopy Screening</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indent="-285750" algn="l">
                        <a:buClr>
                          <a:srgbClr val="007AC3"/>
                        </a:buClr>
                        <a:buFont typeface="Wingdings" panose="05000000000000000000" pitchFamily="2" charset="2"/>
                        <a:buChar char="§"/>
                      </a:pPr>
                      <a:r>
                        <a:rPr lang="en-US" altLang="en-US" sz="2000" b="0" dirty="0">
                          <a:solidFill>
                            <a:schemeClr val="accent2"/>
                          </a:solidFill>
                          <a:effectLst/>
                          <a:latin typeface="Calibri" panose="020F0502020204030204" pitchFamily="34" charset="0"/>
                        </a:rPr>
                        <a:t>Prostate Testing</a:t>
                      </a:r>
                      <a:endParaRPr lang="en-US" sz="2000" b="0" i="0" dirty="0">
                        <a:solidFill>
                          <a:schemeClr val="accent2"/>
                        </a:solidFill>
                        <a:effectLst/>
                        <a:latin typeface="Calibri" panose="020F0502020204030204" pitchFamily="34" charset="0"/>
                      </a:endParaRP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0442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lvl="1" indent="-285750" defTabSz="457200">
                        <a:spcBef>
                          <a:spcPts val="1200"/>
                        </a:spcBef>
                        <a:buClr>
                          <a:srgbClr val="007AC3"/>
                        </a:buClr>
                        <a:buFont typeface="Wingdings" panose="05000000000000000000" pitchFamily="2" charset="2"/>
                        <a:buChar char="§"/>
                      </a:pPr>
                      <a:r>
                        <a:rPr lang="en-US" altLang="en-US" sz="2000" b="0" dirty="0">
                          <a:solidFill>
                            <a:schemeClr val="accent2"/>
                          </a:solidFill>
                          <a:effectLst/>
                          <a:latin typeface="Calibri" panose="020F0502020204030204" pitchFamily="34" charset="0"/>
                        </a:rPr>
                        <a:t>Diabetes Screening</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285750" algn="l" defTabSz="914400" rtl="0" eaLnBrk="1" fontAlgn="auto" latinLnBrk="0" hangingPunct="1">
                        <a:lnSpc>
                          <a:spcPct val="100000"/>
                        </a:lnSpc>
                        <a:spcBef>
                          <a:spcPts val="0"/>
                        </a:spcBef>
                        <a:spcAft>
                          <a:spcPts val="0"/>
                        </a:spcAft>
                        <a:buClr>
                          <a:srgbClr val="007AC3"/>
                        </a:buClr>
                        <a:buSzTx/>
                        <a:buFont typeface="Wingdings" panose="05000000000000000000" pitchFamily="2" charset="2"/>
                        <a:buChar char="§"/>
                        <a:tabLst/>
                        <a:defRPr/>
                      </a:pPr>
                      <a:r>
                        <a:rPr lang="en-US" altLang="en-US" sz="2000" b="0" dirty="0">
                          <a:solidFill>
                            <a:schemeClr val="accent2"/>
                          </a:solidFill>
                          <a:effectLst/>
                          <a:latin typeface="Calibri" panose="020F0502020204030204" pitchFamily="34" charset="0"/>
                        </a:rPr>
                        <a:t>Well-Child Visit</a:t>
                      </a:r>
                      <a:endParaRPr kumimoji="0" lang="en-US" sz="2000" b="0"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endParaRP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04423">
                <a:tc>
                  <a:txBody>
                    <a:bodyPr/>
                    <a:lstStyle/>
                    <a:p>
                      <a:pPr marL="285750" marR="0" lvl="1" indent="-285750" algn="l" defTabSz="457200" rtl="0" eaLnBrk="1" fontAlgn="auto" latinLnBrk="0" hangingPunct="1">
                        <a:lnSpc>
                          <a:spcPct val="100000"/>
                        </a:lnSpc>
                        <a:spcBef>
                          <a:spcPts val="1200"/>
                        </a:spcBef>
                        <a:spcAft>
                          <a:spcPts val="0"/>
                        </a:spcAft>
                        <a:buClr>
                          <a:srgbClr val="007AC3"/>
                        </a:buClr>
                        <a:buSzTx/>
                        <a:buFont typeface="Wingdings" panose="05000000000000000000" pitchFamily="2" charset="2"/>
                        <a:buChar char="§"/>
                        <a:tabLst/>
                        <a:defRPr/>
                      </a:pPr>
                      <a:r>
                        <a:rPr lang="en-US" altLang="en-US" sz="2000" b="0" dirty="0">
                          <a:solidFill>
                            <a:schemeClr val="accent2"/>
                          </a:solidFill>
                          <a:effectLst/>
                          <a:latin typeface="Calibri" panose="020F0502020204030204" pitchFamily="34" charset="0"/>
                        </a:rPr>
                        <a:t>High Blood Pressure Screening</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D6E0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285750" algn="l" defTabSz="914400" rtl="0" eaLnBrk="1" fontAlgn="auto" latinLnBrk="0" hangingPunct="1">
                        <a:lnSpc>
                          <a:spcPct val="100000"/>
                        </a:lnSpc>
                        <a:spcBef>
                          <a:spcPts val="0"/>
                        </a:spcBef>
                        <a:spcAft>
                          <a:spcPts val="0"/>
                        </a:spcAft>
                        <a:buClr>
                          <a:srgbClr val="007AC3"/>
                        </a:buClr>
                        <a:buSzTx/>
                        <a:buFont typeface="Wingdings" panose="05000000000000000000" pitchFamily="2" charset="2"/>
                        <a:buChar char="§"/>
                        <a:tabLst/>
                        <a:defRPr/>
                      </a:pPr>
                      <a:r>
                        <a:rPr lang="en-US" altLang="en-US" sz="2000" b="0" dirty="0">
                          <a:solidFill>
                            <a:schemeClr val="accent2"/>
                          </a:solidFill>
                          <a:effectLst/>
                          <a:latin typeface="Calibri" panose="020F0502020204030204" pitchFamily="34" charset="0"/>
                        </a:rPr>
                        <a:t>Well-Woman Visit</a:t>
                      </a:r>
                    </a:p>
                  </a:txBody>
                  <a:tcPr marL="0" marR="0"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D6E0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0283" y="4165817"/>
            <a:ext cx="1940918" cy="1664208"/>
          </a:xfrm>
          <a:prstGeom prst="rect">
            <a:avLst/>
          </a:prstGeom>
          <a:effectLst/>
        </p:spPr>
      </p:pic>
      <p:sp>
        <p:nvSpPr>
          <p:cNvPr id="7" name="Footer Placeholder 4">
            <a:extLst>
              <a:ext uri="{FF2B5EF4-FFF2-40B4-BE49-F238E27FC236}">
                <a16:creationId xmlns:a16="http://schemas.microsoft.com/office/drawing/2014/main" id="{D5A11488-22E5-1C42-8C9C-B8516F310A67}"/>
              </a:ext>
            </a:extLst>
          </p:cNvPr>
          <p:cNvSpPr txBox="1">
            <a:spLocks/>
          </p:cNvSpPr>
          <p:nvPr/>
        </p:nvSpPr>
        <p:spPr>
          <a:xfrm>
            <a:off x="691972"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B71"/>
                </a:solidFill>
                <a:effectLst/>
                <a:uLnTx/>
                <a:uFillTx/>
                <a:latin typeface="Calibri" panose="020F0502020204030204"/>
                <a:ea typeface="+mn-ea"/>
                <a:cs typeface="+mn-cs"/>
              </a:rPr>
              <a:t>BENEFITS 2022  </a:t>
            </a:r>
            <a:r>
              <a:rPr kumimoji="0" lang="en-US" sz="1200" b="0" i="0" u="none" strike="noStrike" kern="1200" cap="none" spc="0" normalizeH="0" baseline="0" noProof="0" dirty="0">
                <a:ln>
                  <a:noFill/>
                </a:ln>
                <a:solidFill>
                  <a:srgbClr val="4D4D4E"/>
                </a:solidFill>
                <a:effectLst/>
                <a:uLnTx/>
                <a:uFillTx/>
                <a:latin typeface="Calibri" panose="020F0502020204030204"/>
                <a:ea typeface="+mn-ea"/>
                <a:cs typeface="+mn-cs"/>
              </a:rPr>
              <a:t>LAWLEY  |  EMPLOYEE BENEFITS</a:t>
            </a:r>
          </a:p>
        </p:txBody>
      </p:sp>
      <p:sp>
        <p:nvSpPr>
          <p:cNvPr id="8"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fld id="{0C46CFFE-2478-4DD8-ACCA-A7180522E68C}" type="slidenum">
              <a:rPr kumimoji="0" lang="en-US" sz="1200" b="1" i="0" u="none" strike="noStrike" kern="1200" cap="none" spc="0" normalizeH="0" baseline="0" noProof="0">
                <a:ln>
                  <a:noFill/>
                </a:ln>
                <a:solidFill>
                  <a:srgbClr val="003B71"/>
                </a:solidFill>
                <a:effectLst/>
                <a:uLnTx/>
                <a:uFillTx/>
                <a:latin typeface="Calibri" panose="020F0502020204030204"/>
                <a:ea typeface="+mn-ea"/>
                <a:cs typeface="+mn-cs"/>
              </a:rPr>
              <a:pPr marL="0" marR="0" lvl="0" indent="0" algn="l" defTabSz="1018824"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srgbClr val="003B71"/>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EB57FEDF-8732-402D-833D-CCB6C3C579D6}"/>
              </a:ext>
            </a:extLst>
          </p:cNvPr>
          <p:cNvSpPr txBox="1">
            <a:spLocks/>
          </p:cNvSpPr>
          <p:nvPr/>
        </p:nvSpPr>
        <p:spPr>
          <a:xfrm>
            <a:off x="469288" y="1122682"/>
            <a:ext cx="7480913" cy="2769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F70AA"/>
                </a:solidFill>
                <a:effectLst/>
                <a:uLnTx/>
                <a:uFillTx/>
                <a:latin typeface="Calibri" panose="020F0502020204030204"/>
                <a:ea typeface="+mn-ea"/>
                <a:cs typeface="+mn-cs"/>
              </a:rPr>
              <a:t>Take control of your health, and work to improve it too. </a:t>
            </a:r>
          </a:p>
        </p:txBody>
      </p:sp>
    </p:spTree>
    <p:extLst>
      <p:ext uri="{BB962C8B-B14F-4D97-AF65-F5344CB8AC3E}">
        <p14:creationId xmlns:p14="http://schemas.microsoft.com/office/powerpoint/2010/main" val="302439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2A3CBA4-22E5-4E40-B8F1-0FD0E99E63BF}"/>
              </a:ext>
            </a:extLst>
          </p:cNvPr>
          <p:cNvSpPr txBox="1">
            <a:spLocks/>
          </p:cNvSpPr>
          <p:nvPr/>
        </p:nvSpPr>
        <p:spPr>
          <a:xfrm>
            <a:off x="469288" y="1202702"/>
            <a:ext cx="4648146" cy="560666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F70AA"/>
                </a:solidFill>
                <a:effectLst/>
                <a:uLnTx/>
                <a:uFillTx/>
                <a:latin typeface="Calibri" panose="020F0502020204030204"/>
                <a:ea typeface="+mn-ea"/>
                <a:cs typeface="+mn-cs"/>
              </a:rPr>
              <a:t>Telemedicine for Medical </a:t>
            </a:r>
            <a:br>
              <a:rPr kumimoji="0" lang="en-US" sz="2000" b="1" i="0" u="none" strike="noStrike" kern="1200" cap="none" spc="0" normalizeH="0" baseline="0" noProof="0" dirty="0">
                <a:ln>
                  <a:noFill/>
                </a:ln>
                <a:solidFill>
                  <a:srgbClr val="2F70AA"/>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srgbClr val="2F70AA"/>
                </a:solidFill>
                <a:effectLst/>
                <a:uLnTx/>
                <a:uFillTx/>
                <a:latin typeface="Calibri" panose="020F0502020204030204"/>
                <a:ea typeface="+mn-ea"/>
                <a:cs typeface="+mn-cs"/>
              </a:rPr>
              <a:t>and Behavioral Health Care</a:t>
            </a:r>
            <a:endParaRPr kumimoji="0" lang="en-US" sz="2000" b="1" i="1" u="none" strike="noStrike" kern="1200" cap="none" spc="0" normalizeH="0" baseline="0" noProof="0" dirty="0">
              <a:ln>
                <a:noFill/>
              </a:ln>
              <a:solidFill>
                <a:srgbClr val="2F70A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4D4D4E"/>
                </a:solidFill>
                <a:effectLst/>
                <a:uLnTx/>
                <a:uFillTx/>
                <a:latin typeface="Calibri" panose="020F0502020204030204"/>
                <a:ea typeface="+mn-ea"/>
                <a:cs typeface="+mn-cs"/>
              </a:rPr>
              <a:t>The Comfort of Care Available Anytime, Anywhere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t>All you need to do is activate it through your online member account and download the MDLIVE app.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4D4D4E"/>
                </a:solidFill>
                <a:effectLst/>
                <a:uLnTx/>
                <a:uFillTx/>
                <a:latin typeface="Calibri" panose="020F0502020204030204"/>
                <a:ea typeface="+mn-ea"/>
                <a:cs typeface="+mn-cs"/>
              </a:rPr>
              <a:t>When Do You Use Telemedicine?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t>Instead of going to urgent care or </a:t>
            </a:r>
            <a:b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t>the emergency room for minor and </a:t>
            </a:r>
            <a:b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t>non-life-threatening conditions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t>Whenever your primary care doctor </a:t>
            </a:r>
            <a:b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t>is not available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t>If you live in a rural area and </a:t>
            </a:r>
            <a:b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t>don’t have access to nearby care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t>When you’re traveling for work </a:t>
            </a:r>
            <a:b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4D4D4E"/>
                </a:solidFill>
                <a:effectLst/>
                <a:uLnTx/>
                <a:uFillTx/>
                <a:latin typeface="Calibri" panose="020F0502020204030204"/>
                <a:ea typeface="+mn-ea"/>
                <a:cs typeface="+mn-cs"/>
              </a:rPr>
              <a:t>or on vacation</a:t>
            </a:r>
          </a:p>
        </p:txBody>
      </p:sp>
      <p:sp>
        <p:nvSpPr>
          <p:cNvPr id="6" name="Footer Placeholder 4">
            <a:extLst>
              <a:ext uri="{FF2B5EF4-FFF2-40B4-BE49-F238E27FC236}">
                <a16:creationId xmlns:a16="http://schemas.microsoft.com/office/drawing/2014/main" id="{D5A11488-22E5-1C42-8C9C-B8516F310A67}"/>
              </a:ext>
            </a:extLst>
          </p:cNvPr>
          <p:cNvSpPr txBox="1">
            <a:spLocks/>
          </p:cNvSpPr>
          <p:nvPr/>
        </p:nvSpPr>
        <p:spPr>
          <a:xfrm>
            <a:off x="691972"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B71"/>
                </a:solidFill>
                <a:effectLst/>
                <a:uLnTx/>
                <a:uFillTx/>
                <a:latin typeface="Calibri" panose="020F0502020204030204"/>
                <a:ea typeface="+mn-ea"/>
                <a:cs typeface="+mn-cs"/>
              </a:rPr>
              <a:t>BENEFITS 2022  </a:t>
            </a:r>
            <a:r>
              <a:rPr kumimoji="0" lang="en-US" sz="1200" b="0" i="0" u="none" strike="noStrike" kern="1200" cap="none" spc="0" normalizeH="0" baseline="0" noProof="0" dirty="0">
                <a:ln>
                  <a:noFill/>
                </a:ln>
                <a:solidFill>
                  <a:srgbClr val="4D4D4E"/>
                </a:solidFill>
                <a:effectLst/>
                <a:uLnTx/>
                <a:uFillTx/>
                <a:latin typeface="Calibri" panose="020F0502020204030204"/>
                <a:ea typeface="+mn-ea"/>
                <a:cs typeface="+mn-cs"/>
              </a:rPr>
              <a:t>LAWLEY  |  EMPLOYEE BENEFITS</a:t>
            </a:r>
          </a:p>
        </p:txBody>
      </p:sp>
      <p:sp>
        <p:nvSpPr>
          <p:cNvPr id="7"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fld id="{0C46CFFE-2478-4DD8-ACCA-A7180522E68C}" type="slidenum">
              <a:rPr kumimoji="0" lang="en-US" sz="1200" b="1" i="0" u="none" strike="noStrike" kern="1200" cap="none" spc="0" normalizeH="0" baseline="0" noProof="0">
                <a:ln>
                  <a:noFill/>
                </a:ln>
                <a:solidFill>
                  <a:srgbClr val="003B71"/>
                </a:solidFill>
                <a:effectLst/>
                <a:uLnTx/>
                <a:uFillTx/>
                <a:latin typeface="Calibri" panose="020F0502020204030204"/>
                <a:ea typeface="+mn-ea"/>
                <a:cs typeface="+mn-cs"/>
              </a:rPr>
              <a:pPr marL="0" marR="0" lvl="0" indent="0" algn="l" defTabSz="1018824"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srgbClr val="003B71"/>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MDLIVE – TELEMEDICINE BENEFIT</a:t>
            </a:r>
          </a:p>
        </p:txBody>
      </p:sp>
      <p:pic>
        <p:nvPicPr>
          <p:cNvPr id="4" name="Picture 3">
            <a:extLst>
              <a:ext uri="{FF2B5EF4-FFF2-40B4-BE49-F238E27FC236}">
                <a16:creationId xmlns:a16="http://schemas.microsoft.com/office/drawing/2014/main" id="{C099EC6D-C467-49CC-9CDC-6319A689FE34}"/>
              </a:ext>
            </a:extLst>
          </p:cNvPr>
          <p:cNvPicPr>
            <a:picLocks noChangeAspect="1"/>
          </p:cNvPicPr>
          <p:nvPr/>
        </p:nvPicPr>
        <p:blipFill>
          <a:blip r:embed="rId2"/>
          <a:stretch>
            <a:fillRect/>
          </a:stretch>
        </p:blipFill>
        <p:spPr>
          <a:xfrm>
            <a:off x="4800009" y="1283676"/>
            <a:ext cx="4984072" cy="3723638"/>
          </a:xfrm>
          <a:prstGeom prst="rect">
            <a:avLst/>
          </a:prstGeom>
        </p:spPr>
      </p:pic>
      <p:sp>
        <p:nvSpPr>
          <p:cNvPr id="5" name="TextBox 4">
            <a:extLst>
              <a:ext uri="{FF2B5EF4-FFF2-40B4-BE49-F238E27FC236}">
                <a16:creationId xmlns:a16="http://schemas.microsoft.com/office/drawing/2014/main" id="{430BE561-6A51-4714-8ACD-52C605C9D294}"/>
              </a:ext>
            </a:extLst>
          </p:cNvPr>
          <p:cNvSpPr txBox="1"/>
          <p:nvPr/>
        </p:nvSpPr>
        <p:spPr>
          <a:xfrm>
            <a:off x="4707055" y="5097780"/>
            <a:ext cx="4984072" cy="20928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A5A5A5">
                    <a:lumMod val="10000"/>
                  </a:srgbClr>
                </a:solidFill>
                <a:effectLst/>
                <a:uLnTx/>
                <a:uFillTx/>
                <a:latin typeface="Calibri" panose="020F0502020204030204"/>
                <a:ea typeface="+mn-ea"/>
                <a:cs typeface="+mn-cs"/>
              </a:rPr>
              <a:t>Nationwide Coverage </a:t>
            </a:r>
            <a:r>
              <a:rPr kumimoji="0" lang="en-US" sz="1400" b="1" i="1" u="none" strike="noStrike" kern="1200" cap="none" spc="0" normalizeH="0" baseline="0" noProof="0" dirty="0">
                <a:ln>
                  <a:noFill/>
                </a:ln>
                <a:solidFill>
                  <a:srgbClr val="A5A5A5">
                    <a:lumMod val="10000"/>
                  </a:srgbClr>
                </a:solidFill>
                <a:effectLst/>
                <a:uLnTx/>
                <a:uFillTx/>
                <a:latin typeface="Calibri" panose="020F0502020204030204"/>
                <a:ea typeface="+mn-ea"/>
                <a:cs typeface="+mn-cs"/>
              </a:rPr>
              <a:t>(outside 39 county local network)</a:t>
            </a:r>
          </a:p>
          <a:p>
            <a:pPr marL="342908" marR="0" lvl="0" indent="-34290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err="1">
                <a:ln>
                  <a:noFill/>
                </a:ln>
                <a:solidFill>
                  <a:srgbClr val="A5A5A5">
                    <a:lumMod val="10000"/>
                  </a:srgbClr>
                </a:solidFill>
                <a:effectLst/>
                <a:uLnTx/>
                <a:uFillTx/>
                <a:latin typeface="Calibri" panose="020F0502020204030204"/>
                <a:ea typeface="+mn-ea"/>
                <a:cs typeface="+mn-cs"/>
              </a:rPr>
              <a:t>Univera</a:t>
            </a:r>
            <a:r>
              <a:rPr kumimoji="0" lang="en-US" sz="1600" b="0" i="0" u="none" strike="noStrike" kern="1200" cap="none" spc="0" normalizeH="0" baseline="0" noProof="0" dirty="0">
                <a:ln>
                  <a:noFill/>
                </a:ln>
                <a:solidFill>
                  <a:srgbClr val="A5A5A5">
                    <a:lumMod val="10000"/>
                  </a:srgbClr>
                </a:solidFill>
                <a:effectLst/>
                <a:uLnTx/>
                <a:uFillTx/>
                <a:latin typeface="Calibri" panose="020F0502020204030204"/>
                <a:ea typeface="+mn-ea"/>
                <a:cs typeface="+mn-cs"/>
              </a:rPr>
              <a:t> Healthcare offers access to more than 876,000 practitioners</a:t>
            </a:r>
          </a:p>
          <a:p>
            <a:pPr marL="342908" marR="0" lvl="0" indent="-34290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A5A5A5">
                    <a:lumMod val="10000"/>
                  </a:srgbClr>
                </a:solidFill>
                <a:effectLst/>
                <a:uLnTx/>
                <a:uFillTx/>
                <a:latin typeface="Calibri" panose="020F0502020204030204"/>
                <a:ea typeface="+mn-ea"/>
                <a:cs typeface="+mn-cs"/>
              </a:rPr>
              <a:t>5,000 acute care facilities through the PHCS/</a:t>
            </a:r>
            <a:r>
              <a:rPr kumimoji="0" lang="en-US" sz="1600" b="0" i="0" u="none" strike="noStrike" kern="1200" cap="none" spc="0" normalizeH="0" baseline="0" noProof="0" dirty="0" err="1">
                <a:ln>
                  <a:noFill/>
                </a:ln>
                <a:solidFill>
                  <a:srgbClr val="A5A5A5">
                    <a:lumMod val="10000"/>
                  </a:srgbClr>
                </a:solidFill>
                <a:effectLst/>
                <a:uLnTx/>
                <a:uFillTx/>
                <a:latin typeface="Calibri" panose="020F0502020204030204"/>
                <a:ea typeface="+mn-ea"/>
                <a:cs typeface="+mn-cs"/>
              </a:rPr>
              <a:t>MultiPlan</a:t>
            </a:r>
            <a:r>
              <a:rPr kumimoji="0" lang="en-US" sz="1600" b="0" i="0" u="none" strike="noStrike" kern="1200" cap="none" spc="0" normalizeH="0" baseline="0" noProof="0" dirty="0">
                <a:ln>
                  <a:noFill/>
                </a:ln>
                <a:solidFill>
                  <a:srgbClr val="A5A5A5">
                    <a:lumMod val="10000"/>
                  </a:srgbClr>
                </a:solidFill>
                <a:effectLst/>
                <a:uLnTx/>
                <a:uFillTx/>
                <a:latin typeface="Calibri" panose="020F0502020204030204"/>
                <a:ea typeface="+mn-ea"/>
                <a:cs typeface="+mn-cs"/>
              </a:rPr>
              <a:t> system. </a:t>
            </a:r>
          </a:p>
          <a:p>
            <a:pPr marL="342908" marR="0" lvl="0" indent="-342908"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A5A5A5">
                    <a:lumMod val="10000"/>
                  </a:srgbClr>
                </a:solidFill>
                <a:effectLst/>
                <a:uLnTx/>
                <a:uFillTx/>
                <a:latin typeface="Calibri" panose="020F0502020204030204"/>
                <a:ea typeface="+mn-ea"/>
                <a:cs typeface="+mn-cs"/>
              </a:rPr>
              <a:t>Members get the same in-network benefit when they receive care from a PHCS/</a:t>
            </a:r>
            <a:r>
              <a:rPr kumimoji="0" lang="en-US" sz="1600" b="0" i="0" u="none" strike="noStrike" kern="1200" cap="none" spc="0" normalizeH="0" baseline="0" noProof="0" dirty="0" err="1">
                <a:ln>
                  <a:noFill/>
                </a:ln>
                <a:solidFill>
                  <a:srgbClr val="A5A5A5">
                    <a:lumMod val="10000"/>
                  </a:srgbClr>
                </a:solidFill>
                <a:effectLst/>
                <a:uLnTx/>
                <a:uFillTx/>
                <a:latin typeface="Calibri" panose="020F0502020204030204"/>
                <a:ea typeface="+mn-ea"/>
                <a:cs typeface="+mn-cs"/>
              </a:rPr>
              <a:t>MultiPlan</a:t>
            </a:r>
            <a:r>
              <a:rPr kumimoji="0" lang="en-US" sz="1600" b="0" i="0" u="none" strike="noStrike" kern="1200" cap="none" spc="0" normalizeH="0" baseline="0" noProof="0" dirty="0">
                <a:ln>
                  <a:noFill/>
                </a:ln>
                <a:solidFill>
                  <a:srgbClr val="A5A5A5">
                    <a:lumMod val="10000"/>
                  </a:srgbClr>
                </a:solidFill>
                <a:effectLst/>
                <a:uLnTx/>
                <a:uFillTx/>
                <a:latin typeface="Calibri" panose="020F0502020204030204"/>
                <a:ea typeface="+mn-ea"/>
                <a:cs typeface="+mn-cs"/>
              </a:rPr>
              <a:t> participating provider throughout the United States.</a:t>
            </a:r>
          </a:p>
        </p:txBody>
      </p:sp>
    </p:spTree>
    <p:extLst>
      <p:ext uri="{BB962C8B-B14F-4D97-AF65-F5344CB8AC3E}">
        <p14:creationId xmlns:p14="http://schemas.microsoft.com/office/powerpoint/2010/main" val="3945110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457201" y="1713261"/>
          <a:ext cx="9144000" cy="466196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2251056">
                <a:tc>
                  <a:txBody>
                    <a:bodyPr/>
                    <a:lstStyle/>
                    <a:p>
                      <a:pPr algn="l">
                        <a:spcBef>
                          <a:spcPts val="1200"/>
                        </a:spcBef>
                      </a:pPr>
                      <a:r>
                        <a:rPr lang="en-US" sz="2000" b="1" cap="all" baseline="0" dirty="0">
                          <a:solidFill>
                            <a:srgbClr val="007AC3"/>
                          </a:solidFill>
                          <a:latin typeface="Calibri" panose="020F0502020204030204" pitchFamily="34" charset="0"/>
                        </a:rPr>
                        <a:t>Home Delivery</a:t>
                      </a:r>
                    </a:p>
                    <a:p>
                      <a:pPr marL="457200" indent="-365760" algn="l">
                        <a:spcBef>
                          <a:spcPts val="1200"/>
                        </a:spcBef>
                        <a:buClr>
                          <a:srgbClr val="007AC3"/>
                        </a:buClr>
                        <a:buFont typeface="Wingdings" panose="05000000000000000000" pitchFamily="2" charset="2"/>
                        <a:buChar char="§"/>
                      </a:pPr>
                      <a:r>
                        <a:rPr lang="en-US" sz="2000" b="0" dirty="0">
                          <a:solidFill>
                            <a:schemeClr val="accent2"/>
                          </a:solidFill>
                          <a:latin typeface="Calibri" panose="020F0502020204030204" pitchFamily="34" charset="0"/>
                        </a:rPr>
                        <a:t>Pay</a:t>
                      </a:r>
                      <a:r>
                        <a:rPr lang="en-US" sz="2000" b="0" baseline="0" dirty="0">
                          <a:solidFill>
                            <a:schemeClr val="accent2"/>
                          </a:solidFill>
                          <a:latin typeface="Calibri" panose="020F0502020204030204" pitchFamily="34" charset="0"/>
                        </a:rPr>
                        <a:t> only 2.5 copays for a 90 day supply </a:t>
                      </a:r>
                      <a:r>
                        <a:rPr lang="en-US" sz="2000" b="0" dirty="0">
                          <a:solidFill>
                            <a:schemeClr val="accent2"/>
                          </a:solidFill>
                          <a:latin typeface="Calibri" panose="020F0502020204030204" pitchFamily="34" charset="0"/>
                        </a:rPr>
                        <a:t>with Prescription Home Delivery.</a:t>
                      </a:r>
                    </a:p>
                    <a:p>
                      <a:pPr marL="457200" indent="-365760" algn="l">
                        <a:spcBef>
                          <a:spcPts val="1200"/>
                        </a:spcBef>
                        <a:buClr>
                          <a:srgbClr val="007AC3"/>
                        </a:buClr>
                        <a:buFont typeface="Wingdings" panose="05000000000000000000" pitchFamily="2" charset="2"/>
                        <a:buChar char="§"/>
                      </a:pPr>
                      <a:r>
                        <a:rPr lang="en-US" sz="2000" b="0" dirty="0">
                          <a:solidFill>
                            <a:schemeClr val="accent2"/>
                          </a:solidFill>
                          <a:latin typeface="Calibri" panose="020F0502020204030204" pitchFamily="34" charset="0"/>
                        </a:rPr>
                        <a:t>The service is free to you and allows you to receive up to a 90 day supply  by mail on time, every time.</a:t>
                      </a:r>
                    </a:p>
                    <a:p>
                      <a:pPr marL="457200" indent="-365760" algn="l">
                        <a:spcBef>
                          <a:spcPts val="1200"/>
                        </a:spcBef>
                        <a:buClr>
                          <a:srgbClr val="007AC3"/>
                        </a:buClr>
                        <a:buFont typeface="Wingdings" panose="05000000000000000000" pitchFamily="2" charset="2"/>
                        <a:buChar char="§"/>
                      </a:pPr>
                      <a:r>
                        <a:rPr lang="en-US" sz="2000" b="0" dirty="0">
                          <a:solidFill>
                            <a:schemeClr val="accent2"/>
                          </a:solidFill>
                          <a:latin typeface="Calibri" panose="020F0502020204030204" pitchFamily="34" charset="0"/>
                        </a:rPr>
                        <a:t>You can easily place your order online, by phone, or by mail.</a:t>
                      </a:r>
                    </a:p>
                  </a:txBody>
                  <a:tcPr marL="97105" marR="97105" marT="50024" marB="50024" anchor="ctr">
                    <a:lnL w="12700" cmpd="sng">
                      <a:noFill/>
                    </a:lnL>
                    <a:lnR w="12700" cmpd="sng">
                      <a:noFill/>
                    </a:lnR>
                    <a:lnT w="19050" cap="flat" cmpd="sng" algn="ctr">
                      <a:solidFill>
                        <a:srgbClr val="D6E03D"/>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8176">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all" spc="0" normalizeH="0" baseline="0" noProof="0" dirty="0">
                          <a:ln>
                            <a:noFill/>
                          </a:ln>
                          <a:solidFill>
                            <a:srgbClr val="007AC3"/>
                          </a:solidFill>
                          <a:effectLst/>
                          <a:uLnTx/>
                          <a:uFillTx/>
                          <a:latin typeface="Calibri" panose="020F0502020204030204" pitchFamily="34" charset="0"/>
                          <a:ea typeface="+mn-ea"/>
                          <a:cs typeface="+mn-cs"/>
                        </a:rPr>
                        <a:t>Mail order options</a:t>
                      </a:r>
                    </a:p>
                    <a:p>
                      <a:pPr marL="457200" marR="0" lvl="0" indent="-365760" algn="l" defTabSz="914400" rtl="0" eaLnBrk="1" fontAlgn="auto" latinLnBrk="0" hangingPunct="1">
                        <a:lnSpc>
                          <a:spcPct val="100000"/>
                        </a:lnSpc>
                        <a:spcBef>
                          <a:spcPts val="1200"/>
                        </a:spcBef>
                        <a:spcAft>
                          <a:spcPts val="0"/>
                        </a:spcAft>
                        <a:buClr>
                          <a:srgbClr val="007AC3"/>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rPr>
                        <a:t>Wegmans</a:t>
                      </a:r>
                    </a:p>
                    <a:p>
                      <a:pPr marL="457200" marR="0" lvl="0" indent="-365760" algn="l" defTabSz="914400" rtl="0" eaLnBrk="1" fontAlgn="auto" latinLnBrk="0" hangingPunct="1">
                        <a:lnSpc>
                          <a:spcPct val="100000"/>
                        </a:lnSpc>
                        <a:spcBef>
                          <a:spcPts val="1200"/>
                        </a:spcBef>
                        <a:spcAft>
                          <a:spcPts val="0"/>
                        </a:spcAft>
                        <a:buClr>
                          <a:srgbClr val="007AC3"/>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rPr>
                        <a:t>Express Scripts</a:t>
                      </a:r>
                    </a:p>
                  </a:txBody>
                  <a:tcPr marL="97105" marR="97105" marT="50024" marB="50024" anchor="ct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32736">
                <a:tc>
                  <a:txBody>
                    <a:bodyPr/>
                    <a:lstStyle/>
                    <a:p>
                      <a:pPr marL="457200" marR="0" lvl="0" indent="-365760" algn="l" defTabSz="914400" rtl="0" eaLnBrk="1" fontAlgn="auto" latinLnBrk="0" hangingPunct="1">
                        <a:lnSpc>
                          <a:spcPct val="100000"/>
                        </a:lnSpc>
                        <a:spcBef>
                          <a:spcPts val="1200"/>
                        </a:spcBef>
                        <a:spcAft>
                          <a:spcPts val="0"/>
                        </a:spcAft>
                        <a:buClr>
                          <a:srgbClr val="007AC3"/>
                        </a:buClr>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rPr>
                        <a:t>Your Medication will arrive to the address of your choice </a:t>
                      </a:r>
                      <a:br>
                        <a:rPr kumimoji="0" lang="en-US" sz="2000" b="0"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rPr>
                      </a:br>
                      <a:r>
                        <a:rPr kumimoji="0" lang="en-US" sz="2000" b="0"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rPr>
                        <a:t>discretely packaged and appropriately packaged so your </a:t>
                      </a:r>
                      <a:br>
                        <a:rPr kumimoji="0" lang="en-US" sz="2000" b="0"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rPr>
                      </a:br>
                      <a:r>
                        <a:rPr kumimoji="0" lang="en-US" sz="2000" b="0" i="0" u="none" strike="noStrike" kern="1200" cap="none" spc="0" normalizeH="0" baseline="0" noProof="0" dirty="0">
                          <a:ln>
                            <a:noFill/>
                          </a:ln>
                          <a:solidFill>
                            <a:schemeClr val="accent2"/>
                          </a:solidFill>
                          <a:effectLst/>
                          <a:uLnTx/>
                          <a:uFillTx/>
                          <a:latin typeface="Calibri" panose="020F0502020204030204" pitchFamily="34" charset="0"/>
                          <a:ea typeface="+mn-ea"/>
                          <a:cs typeface="+mn-cs"/>
                        </a:rPr>
                        <a:t>medication arrives safely and unaltered in any way.</a:t>
                      </a:r>
                    </a:p>
                  </a:txBody>
                  <a:tcPr marL="97105" marR="97105" marT="50024" marB="50024" anchor="ctr">
                    <a:lnL w="12700" cmpd="sng">
                      <a:noFill/>
                    </a:lnL>
                    <a:lnR w="12700" cmpd="sng">
                      <a:noFill/>
                    </a:lnR>
                    <a:lnT w="19050" cap="flat" cmpd="sng" algn="ctr">
                      <a:noFill/>
                      <a:prstDash val="solid"/>
                      <a:round/>
                      <a:headEnd type="none" w="med" len="med"/>
                      <a:tailEnd type="none" w="med" len="med"/>
                    </a:lnT>
                    <a:lnB w="19050" cap="flat" cmpd="sng" algn="ctr">
                      <a:solidFill>
                        <a:srgbClr val="D6E0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p:txBody>
          <a:bodyPr/>
          <a:lstStyle/>
          <a:p>
            <a:r>
              <a:rPr lang="en-US" dirty="0"/>
              <a:t>PRESCRIPTION HOME DELIVERY</a:t>
            </a:r>
          </a:p>
        </p:txBody>
      </p:sp>
      <p:sp>
        <p:nvSpPr>
          <p:cNvPr id="7" name="Footer Placeholder 4">
            <a:extLst>
              <a:ext uri="{FF2B5EF4-FFF2-40B4-BE49-F238E27FC236}">
                <a16:creationId xmlns:a16="http://schemas.microsoft.com/office/drawing/2014/main" id="{D5A11488-22E5-1C42-8C9C-B8516F310A67}"/>
              </a:ext>
            </a:extLst>
          </p:cNvPr>
          <p:cNvSpPr txBox="1">
            <a:spLocks/>
          </p:cNvSpPr>
          <p:nvPr/>
        </p:nvSpPr>
        <p:spPr>
          <a:xfrm>
            <a:off x="691972" y="7203864"/>
            <a:ext cx="4015083" cy="413808"/>
          </a:xfrm>
          <a:prstGeom prst="rect">
            <a:avLst/>
          </a:prstGeom>
        </p:spPr>
        <p:txBody>
          <a:bodyPr lIns="0" rIns="0" anchor="ctr" anchorCtr="0"/>
          <a:lstStyle>
            <a:defPPr>
              <a:defRPr lang="en-US"/>
            </a:defPPr>
            <a:lvl1pPr marL="0" algn="l" defTabSz="1018824" rtl="0" eaLnBrk="1" latinLnBrk="0" hangingPunct="1">
              <a:defRPr sz="1200" b="1"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B71"/>
                </a:solidFill>
                <a:effectLst/>
                <a:uLnTx/>
                <a:uFillTx/>
                <a:latin typeface="Calibri" panose="020F0502020204030204"/>
                <a:ea typeface="+mn-ea"/>
                <a:cs typeface="+mn-cs"/>
              </a:rPr>
              <a:t>BENEFITS 2022  </a:t>
            </a:r>
            <a:r>
              <a:rPr kumimoji="0" lang="en-US" sz="1200" b="0" i="0" u="none" strike="noStrike" kern="1200" cap="none" spc="0" normalizeH="0" baseline="0" noProof="0" dirty="0">
                <a:ln>
                  <a:noFill/>
                </a:ln>
                <a:solidFill>
                  <a:srgbClr val="4D4D4E"/>
                </a:solidFill>
                <a:effectLst/>
                <a:uLnTx/>
                <a:uFillTx/>
                <a:latin typeface="Calibri" panose="020F0502020204030204"/>
                <a:ea typeface="+mn-ea"/>
                <a:cs typeface="+mn-cs"/>
              </a:rPr>
              <a:t>LAWLEY  |  EMPLOYEE BENEFITS</a:t>
            </a:r>
          </a:p>
        </p:txBody>
      </p:sp>
      <p:sp>
        <p:nvSpPr>
          <p:cNvPr id="8" name="Slide Number Placeholder 5">
            <a:extLst>
              <a:ext uri="{FF2B5EF4-FFF2-40B4-BE49-F238E27FC236}">
                <a16:creationId xmlns:a16="http://schemas.microsoft.com/office/drawing/2014/main" id="{B1381AF3-EB6F-CA4C-BB43-6EDE982C3B4A}"/>
              </a:ext>
            </a:extLst>
          </p:cNvPr>
          <p:cNvSpPr txBox="1">
            <a:spLocks/>
          </p:cNvSpPr>
          <p:nvPr/>
        </p:nvSpPr>
        <p:spPr>
          <a:xfrm>
            <a:off x="469542" y="7203864"/>
            <a:ext cx="444858" cy="413808"/>
          </a:xfrm>
          <a:prstGeom prst="rect">
            <a:avLst/>
          </a:prstGeom>
        </p:spPr>
        <p:txBody>
          <a:bodyPr lIns="0" rIns="0" anchor="ctr" anchorCtr="0"/>
          <a:lstStyle>
            <a:defPPr>
              <a:defRPr lang="en-US"/>
            </a:defPPr>
            <a:lvl1pPr marL="0" algn="l" defTabSz="1018824" rtl="0" eaLnBrk="1" latinLnBrk="0" hangingPunct="1">
              <a:defRPr sz="1200" b="1" kern="1200">
                <a:solidFill>
                  <a:srgbClr val="003B7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0"/>
              </a:spcAft>
              <a:buClrTx/>
              <a:buSzTx/>
              <a:buFontTx/>
              <a:buNone/>
              <a:tabLst/>
              <a:defRPr/>
            </a:pPr>
            <a:fld id="{0C46CFFE-2478-4DD8-ACCA-A7180522E68C}" type="slidenum">
              <a:rPr kumimoji="0" lang="en-US" sz="1200" b="1" i="0" u="none" strike="noStrike" kern="1200" cap="none" spc="0" normalizeH="0" baseline="0" noProof="0">
                <a:ln>
                  <a:noFill/>
                </a:ln>
                <a:solidFill>
                  <a:srgbClr val="003B71"/>
                </a:solidFill>
                <a:effectLst/>
                <a:uLnTx/>
                <a:uFillTx/>
                <a:latin typeface="Calibri" panose="020F0502020204030204"/>
                <a:ea typeface="+mn-ea"/>
                <a:cs typeface="+mn-cs"/>
              </a:rPr>
              <a:pPr marL="0" marR="0" lvl="0" indent="0" algn="l" defTabSz="1018824"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003B71"/>
              </a:solidFill>
              <a:effectLst/>
              <a:uLnTx/>
              <a:uFillTx/>
              <a:latin typeface="Calibri" panose="020F0502020204030204"/>
              <a:ea typeface="+mn-ea"/>
              <a:cs typeface="+mn-cs"/>
            </a:endParaRP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135" b="89904" l="0" r="100000"/>
                    </a14:imgEffect>
                  </a14:imgLayer>
                </a14:imgProps>
              </a:ext>
              <a:ext uri="{28A0092B-C50C-407E-A947-70E740481C1C}">
                <a14:useLocalDpi xmlns:a14="http://schemas.microsoft.com/office/drawing/2010/main" val="0"/>
              </a:ext>
            </a:extLst>
          </a:blip>
          <a:stretch>
            <a:fillRect/>
          </a:stretch>
        </p:blipFill>
        <p:spPr>
          <a:xfrm>
            <a:off x="8063596" y="3950501"/>
            <a:ext cx="1537604" cy="1664208"/>
          </a:xfrm>
          <a:prstGeom prst="rect">
            <a:avLst/>
          </a:prstGeom>
          <a:effectLst/>
        </p:spPr>
      </p:pic>
      <p:pic>
        <p:nvPicPr>
          <p:cNvPr id="12" name="Picture 3"/>
          <p:cNvPicPr>
            <a:picLocks noChangeAspect="1" noChangeArrowheads="1"/>
          </p:cNvPicPr>
          <p:nvPr/>
        </p:nvPicPr>
        <p:blipFill>
          <a:blip r:embed="rId4">
            <a:clrChange>
              <a:clrFrom>
                <a:srgbClr val="D7DF21"/>
              </a:clrFrom>
              <a:clrTo>
                <a:srgbClr val="D7DF21">
                  <a:alpha val="0"/>
                </a:srgbClr>
              </a:clrTo>
            </a:clrChange>
            <a:extLst>
              <a:ext uri="{28A0092B-C50C-407E-A947-70E740481C1C}">
                <a14:useLocalDpi xmlns:a14="http://schemas.microsoft.com/office/drawing/2010/main" val="0"/>
              </a:ext>
            </a:extLst>
          </a:blip>
          <a:srcRect/>
          <a:stretch>
            <a:fillRect/>
          </a:stretch>
        </p:blipFill>
        <p:spPr bwMode="auto">
          <a:xfrm>
            <a:off x="2514602" y="4308566"/>
            <a:ext cx="1075194" cy="70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267607"/>
      </p:ext>
    </p:extLst>
  </p:cSld>
  <p:clrMapOvr>
    <a:masterClrMapping/>
  </p:clrMapOvr>
</p:sld>
</file>

<file path=ppt/theme/theme1.xml><?xml version="1.0" encoding="utf-8"?>
<a:theme xmlns:a="http://schemas.openxmlformats.org/drawingml/2006/main" name="Office Theme">
  <a:themeElements>
    <a:clrScheme name="Custom 1">
      <a:dk1>
        <a:srgbClr val="FFFFFF"/>
      </a:dk1>
      <a:lt1>
        <a:srgbClr val="FFFFFF"/>
      </a:lt1>
      <a:dk2>
        <a:srgbClr val="10416B"/>
      </a:dk2>
      <a:lt2>
        <a:srgbClr val="7BADD3"/>
      </a:lt2>
      <a:accent1>
        <a:srgbClr val="10416B"/>
      </a:accent1>
      <a:accent2>
        <a:srgbClr val="737373"/>
      </a:accent2>
      <a:accent3>
        <a:srgbClr val="EAEAEA"/>
      </a:accent3>
      <a:accent4>
        <a:srgbClr val="74A1CF"/>
      </a:accent4>
      <a:accent5>
        <a:srgbClr val="E6E6E6"/>
      </a:accent5>
      <a:accent6>
        <a:srgbClr val="ACACAC"/>
      </a:accent6>
      <a:hlink>
        <a:srgbClr val="7BADD3"/>
      </a:hlink>
      <a:folHlink>
        <a:srgbClr val="E6E6E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HN 1">
      <a:dk1>
        <a:srgbClr val="000000"/>
      </a:dk1>
      <a:lt1>
        <a:srgbClr val="FFFFFF"/>
      </a:lt1>
      <a:dk2>
        <a:srgbClr val="00B3ED"/>
      </a:dk2>
      <a:lt2>
        <a:srgbClr val="004068"/>
      </a:lt2>
      <a:accent1>
        <a:srgbClr val="00B3ED"/>
      </a:accent1>
      <a:accent2>
        <a:srgbClr val="00B3ED"/>
      </a:accent2>
      <a:accent3>
        <a:srgbClr val="00B3ED"/>
      </a:accent3>
      <a:accent4>
        <a:srgbClr val="004068"/>
      </a:accent4>
      <a:accent5>
        <a:srgbClr val="004068"/>
      </a:accent5>
      <a:accent6>
        <a:srgbClr val="FFFEFE"/>
      </a:accent6>
      <a:hlink>
        <a:srgbClr val="FFFEFE"/>
      </a:hlink>
      <a:folHlink>
        <a:srgbClr val="FFFEF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18863</TotalTime>
  <Words>3897</Words>
  <Application>Microsoft Office PowerPoint</Application>
  <PresentationFormat>Custom</PresentationFormat>
  <Paragraphs>674</Paragraphs>
  <Slides>37</Slides>
  <Notes>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37</vt:i4>
      </vt:variant>
    </vt:vector>
  </HeadingPairs>
  <TitlesOfParts>
    <vt:vector size="45" baseType="lpstr">
      <vt:lpstr>Arial</vt:lpstr>
      <vt:lpstr>Calibri</vt:lpstr>
      <vt:lpstr>Calibri Light</vt:lpstr>
      <vt:lpstr>Wingdings</vt:lpstr>
      <vt:lpstr>Office Theme</vt:lpstr>
      <vt:lpstr>1_Office Theme</vt:lpstr>
      <vt:lpstr>5_Office Theme</vt:lpstr>
      <vt:lpstr>Simple Light</vt:lpstr>
      <vt:lpstr>PowerPoint Presentation</vt:lpstr>
      <vt:lpstr>PowerPoint Presentation</vt:lpstr>
      <vt:lpstr>What’s New?</vt:lpstr>
      <vt:lpstr>Signature Copay 1</vt:lpstr>
      <vt:lpstr>Signature Deductible 3</vt:lpstr>
      <vt:lpstr>Lakeshore Savings</vt:lpstr>
      <vt:lpstr>Free Preventive Health Services</vt:lpstr>
      <vt:lpstr>MDLIVE – TELEMEDICINE BENEFIT</vt:lpstr>
      <vt:lpstr>PRESCRIPTION HOME DELIVERY</vt:lpstr>
      <vt:lpstr>WELLNESS REWARDS</vt:lpstr>
      <vt:lpstr>WELLFRAME</vt:lpstr>
      <vt:lpstr>UNIVERA MOBILE APP</vt:lpstr>
      <vt:lpstr>PowerPoint Presentation</vt:lpstr>
      <vt:lpstr>PowerPoint Presentation</vt:lpstr>
      <vt:lpstr>PowerPoint Presentation</vt:lpstr>
      <vt:lpstr>Health Savings Account</vt:lpstr>
      <vt:lpstr>PowerPoint Presentation</vt:lpstr>
      <vt:lpstr>Health Savings</vt:lpstr>
      <vt:lpstr>PowerPoint Presentation</vt:lpstr>
      <vt:lpstr>PowerPoint Presentation</vt:lpstr>
      <vt:lpstr>PowerPoint Presentation</vt:lpstr>
      <vt:lpstr>FLEXIBLE SPENDING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Rechin</dc:creator>
  <cp:lastModifiedBy>Samantha Maiarana</cp:lastModifiedBy>
  <cp:revision>654</cp:revision>
  <dcterms:created xsi:type="dcterms:W3CDTF">2020-04-23T22:03:31Z</dcterms:created>
  <dcterms:modified xsi:type="dcterms:W3CDTF">2022-04-01T18:12:46Z</dcterms:modified>
</cp:coreProperties>
</file>